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69" r:id="rId3"/>
    <p:sldId id="268" r:id="rId4"/>
    <p:sldId id="270" r:id="rId5"/>
    <p:sldId id="271" r:id="rId6"/>
    <p:sldId id="272" r:id="rId7"/>
    <p:sldId id="273" r:id="rId8"/>
    <p:sldId id="274" r:id="rId9"/>
    <p:sldId id="275" r:id="rId10"/>
    <p:sldId id="276" r:id="rId11"/>
    <p:sldId id="286" r:id="rId12"/>
    <p:sldId id="287" r:id="rId13"/>
    <p:sldId id="277" r:id="rId14"/>
    <p:sldId id="278" r:id="rId15"/>
    <p:sldId id="279" r:id="rId16"/>
    <p:sldId id="283" r:id="rId17"/>
    <p:sldId id="285" r:id="rId18"/>
    <p:sldId id="280" r:id="rId19"/>
    <p:sldId id="281" r:id="rId20"/>
    <p:sldId id="284" r:id="rId21"/>
    <p:sldId id="282" r:id="rId22"/>
    <p:sldId id="288" r:id="rId23"/>
    <p:sldId id="289"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0" d="100"/>
          <a:sy n="70" d="100"/>
        </p:scale>
        <p:origin x="7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A4F28-1BB9-4C0A-9ABB-E1D695CCFB7C}" type="datetimeFigureOut">
              <a:rPr lang="en-GB" smtClean="0"/>
              <a:t>29/03/2019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67AD4-6571-4D33-A142-DB8BCC4B145F}" type="slidenum">
              <a:rPr lang="en-GB" smtClean="0"/>
              <a:t>‹#›</a:t>
            </a:fld>
            <a:endParaRPr lang="en-GB"/>
          </a:p>
        </p:txBody>
      </p:sp>
    </p:spTree>
    <p:extLst>
      <p:ext uri="{BB962C8B-B14F-4D97-AF65-F5344CB8AC3E}">
        <p14:creationId xmlns:p14="http://schemas.microsoft.com/office/powerpoint/2010/main" val="4865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record the answers to this on flipchart paper as answers</a:t>
            </a:r>
            <a:r>
              <a:rPr lang="en-GB" baseline="0" dirty="0" smtClean="0"/>
              <a:t> are provided.</a:t>
            </a:r>
            <a:endParaRPr lang="en-GB" dirty="0"/>
          </a:p>
        </p:txBody>
      </p:sp>
      <p:sp>
        <p:nvSpPr>
          <p:cNvPr id="4" name="Slide Number Placeholder 3"/>
          <p:cNvSpPr>
            <a:spLocks noGrp="1"/>
          </p:cNvSpPr>
          <p:nvPr>
            <p:ph type="sldNum" sz="quarter" idx="10"/>
          </p:nvPr>
        </p:nvSpPr>
        <p:spPr/>
        <p:txBody>
          <a:bodyPr/>
          <a:lstStyle/>
          <a:p>
            <a:fld id="{AE267AD4-6571-4D33-A142-DB8BCC4B145F}" type="slidenum">
              <a:rPr lang="en-GB" smtClean="0"/>
              <a:t>7</a:t>
            </a:fld>
            <a:endParaRPr lang="en-GB"/>
          </a:p>
        </p:txBody>
      </p:sp>
    </p:spTree>
    <p:extLst>
      <p:ext uri="{BB962C8B-B14F-4D97-AF65-F5344CB8AC3E}">
        <p14:creationId xmlns:p14="http://schemas.microsoft.com/office/powerpoint/2010/main" val="43842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Practitioners gather huge amounts of information about a learner through their day to day interactions. Some of this may be formally recorded, but some of it will not. </a:t>
            </a:r>
          </a:p>
          <a:p>
            <a:endParaRPr lang="en-GB" dirty="0"/>
          </a:p>
        </p:txBody>
      </p:sp>
      <p:sp>
        <p:nvSpPr>
          <p:cNvPr id="4" name="Slide Number Placeholder 3"/>
          <p:cNvSpPr>
            <a:spLocks noGrp="1"/>
          </p:cNvSpPr>
          <p:nvPr>
            <p:ph type="sldNum" sz="quarter" idx="10"/>
          </p:nvPr>
        </p:nvSpPr>
        <p:spPr/>
        <p:txBody>
          <a:bodyPr/>
          <a:lstStyle/>
          <a:p>
            <a:fld id="{AE267AD4-6571-4D33-A142-DB8BCC4B145F}" type="slidenum">
              <a:rPr lang="en-GB" smtClean="0"/>
              <a:t>9</a:t>
            </a:fld>
            <a:endParaRPr lang="en-GB"/>
          </a:p>
        </p:txBody>
      </p:sp>
    </p:spTree>
    <p:extLst>
      <p:ext uri="{BB962C8B-B14F-4D97-AF65-F5344CB8AC3E}">
        <p14:creationId xmlns:p14="http://schemas.microsoft.com/office/powerpoint/2010/main" val="332941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Evidence should be proportionate</a:t>
            </a:r>
            <a:r>
              <a:rPr lang="en-GB" baseline="0" dirty="0" smtClean="0"/>
              <a:t> and manageable. There is no requirement for files and files of paper based evidence. Practitioners should be clear about the evidence they are gathering and what it demonstrates. </a:t>
            </a:r>
          </a:p>
          <a:p>
            <a:endParaRPr lang="en-GB" baseline="0" dirty="0" smtClean="0"/>
          </a:p>
          <a:p>
            <a:r>
              <a:rPr lang="en-GB" baseline="0" dirty="0" smtClean="0"/>
              <a:t>There should be a clear and shared understanding of the purpose of the evidence and the need to be selective so that it is useful. Learner evidence informs professional judgement of progress and achievement, feeding into tracking and monitoring systems and processes.</a:t>
            </a:r>
            <a:endParaRPr lang="en-GB" dirty="0" smtClean="0"/>
          </a:p>
          <a:p>
            <a:endParaRPr lang="en-GB" dirty="0"/>
          </a:p>
        </p:txBody>
      </p:sp>
      <p:sp>
        <p:nvSpPr>
          <p:cNvPr id="4" name="Slide Number Placeholder 3"/>
          <p:cNvSpPr>
            <a:spLocks noGrp="1"/>
          </p:cNvSpPr>
          <p:nvPr>
            <p:ph type="sldNum" sz="quarter" idx="10"/>
          </p:nvPr>
        </p:nvSpPr>
        <p:spPr/>
        <p:txBody>
          <a:bodyPr/>
          <a:lstStyle/>
          <a:p>
            <a:fld id="{AE267AD4-6571-4D33-A142-DB8BCC4B145F}" type="slidenum">
              <a:rPr lang="en-GB" smtClean="0"/>
              <a:t>10</a:t>
            </a:fld>
            <a:endParaRPr lang="en-GB"/>
          </a:p>
        </p:txBody>
      </p:sp>
    </p:spTree>
    <p:extLst>
      <p:ext uri="{BB962C8B-B14F-4D97-AF65-F5344CB8AC3E}">
        <p14:creationId xmlns:p14="http://schemas.microsoft.com/office/powerpoint/2010/main" val="2300725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 example of a numeracy portfolio may include a dated photo/video of a Number Talk; an example of a think board; a Sumdog report for that pupil; an example of problem solving in context; an example of numeracy being applied in another curricular area, along with samples of classwork which clearly demonstrate the learning that has taken place.  It may also include examples of both holistic and summative assessment which have been completed by pupils, like GL or SNSA reports.  There may also be some pages from pupils’ learning logs which are relevant to numeracy and show self or peer evaluations.</a:t>
            </a:r>
          </a:p>
          <a:p>
            <a:endParaRPr lang="en-GB" dirty="0"/>
          </a:p>
        </p:txBody>
      </p:sp>
      <p:sp>
        <p:nvSpPr>
          <p:cNvPr id="4" name="Slide Number Placeholder 3"/>
          <p:cNvSpPr>
            <a:spLocks noGrp="1"/>
          </p:cNvSpPr>
          <p:nvPr>
            <p:ph type="sldNum" sz="quarter" idx="10"/>
          </p:nvPr>
        </p:nvSpPr>
        <p:spPr/>
        <p:txBody>
          <a:bodyPr/>
          <a:lstStyle/>
          <a:p>
            <a:fld id="{AE267AD4-6571-4D33-A142-DB8BCC4B145F}" type="slidenum">
              <a:rPr lang="en-GB" smtClean="0"/>
              <a:t>14</a:t>
            </a:fld>
            <a:endParaRPr lang="en-GB"/>
          </a:p>
        </p:txBody>
      </p:sp>
    </p:spTree>
    <p:extLst>
      <p:ext uri="{BB962C8B-B14F-4D97-AF65-F5344CB8AC3E}">
        <p14:creationId xmlns:p14="http://schemas.microsoft.com/office/powerpoint/2010/main" val="94644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267AD4-6571-4D33-A142-DB8BCC4B145F}" type="slidenum">
              <a:rPr lang="en-GB" smtClean="0"/>
              <a:t>16</a:t>
            </a:fld>
            <a:endParaRPr lang="en-GB"/>
          </a:p>
        </p:txBody>
      </p:sp>
    </p:spTree>
    <p:extLst>
      <p:ext uri="{BB962C8B-B14F-4D97-AF65-F5344CB8AC3E}">
        <p14:creationId xmlns:p14="http://schemas.microsoft.com/office/powerpoint/2010/main" val="393105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7ADC04E-7B09-4D27-B54D-3983E810D659}" type="datetimeFigureOut">
              <a:rPr lang="en-GB" smtClean="0"/>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CAF8B8-76EB-43B5-925B-2144F734685F}"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44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ADC04E-7B09-4D27-B54D-3983E810D659}" type="datetimeFigureOut">
              <a:rPr lang="en-GB" smtClean="0"/>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CAF8B8-76EB-43B5-925B-2144F734685F}" type="slidenum">
              <a:rPr lang="en-GB" smtClean="0"/>
              <a:t>‹#›</a:t>
            </a:fld>
            <a:endParaRPr lang="en-GB"/>
          </a:p>
        </p:txBody>
      </p:sp>
    </p:spTree>
    <p:extLst>
      <p:ext uri="{BB962C8B-B14F-4D97-AF65-F5344CB8AC3E}">
        <p14:creationId xmlns:p14="http://schemas.microsoft.com/office/powerpoint/2010/main" val="303192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ADC04E-7B09-4D27-B54D-3983E810D659}" type="datetimeFigureOut">
              <a:rPr lang="en-GB" smtClean="0"/>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CAF8B8-76EB-43B5-925B-2144F734685F}"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90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ADC04E-7B09-4D27-B54D-3983E810D659}" type="datetimeFigureOut">
              <a:rPr lang="en-GB" smtClean="0"/>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CAF8B8-76EB-43B5-925B-2144F734685F}" type="slidenum">
              <a:rPr lang="en-GB" smtClean="0"/>
              <a:t>‹#›</a:t>
            </a:fld>
            <a:endParaRPr lang="en-GB"/>
          </a:p>
        </p:txBody>
      </p:sp>
    </p:spTree>
    <p:extLst>
      <p:ext uri="{BB962C8B-B14F-4D97-AF65-F5344CB8AC3E}">
        <p14:creationId xmlns:p14="http://schemas.microsoft.com/office/powerpoint/2010/main" val="390567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ADC04E-7B09-4D27-B54D-3983E810D659}" type="datetimeFigureOut">
              <a:rPr lang="en-GB" smtClean="0"/>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CAF8B8-76EB-43B5-925B-2144F734685F}"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9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ADC04E-7B09-4D27-B54D-3983E810D659}" type="datetimeFigureOut">
              <a:rPr lang="en-GB" smtClean="0"/>
              <a:t>29/03/2019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CAF8B8-76EB-43B5-925B-2144F734685F}" type="slidenum">
              <a:rPr lang="en-GB" smtClean="0"/>
              <a:t>‹#›</a:t>
            </a:fld>
            <a:endParaRPr lang="en-GB"/>
          </a:p>
        </p:txBody>
      </p:sp>
    </p:spTree>
    <p:extLst>
      <p:ext uri="{BB962C8B-B14F-4D97-AF65-F5344CB8AC3E}">
        <p14:creationId xmlns:p14="http://schemas.microsoft.com/office/powerpoint/2010/main" val="1039726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ADC04E-7B09-4D27-B54D-3983E810D659}" type="datetimeFigureOut">
              <a:rPr lang="en-GB" smtClean="0"/>
              <a:t>29/03/2019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CAF8B8-76EB-43B5-925B-2144F734685F}" type="slidenum">
              <a:rPr lang="en-GB" smtClean="0"/>
              <a:t>‹#›</a:t>
            </a:fld>
            <a:endParaRPr lang="en-GB"/>
          </a:p>
        </p:txBody>
      </p:sp>
    </p:spTree>
    <p:extLst>
      <p:ext uri="{BB962C8B-B14F-4D97-AF65-F5344CB8AC3E}">
        <p14:creationId xmlns:p14="http://schemas.microsoft.com/office/powerpoint/2010/main" val="353217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ADC04E-7B09-4D27-B54D-3983E810D659}" type="datetimeFigureOut">
              <a:rPr lang="en-GB" smtClean="0"/>
              <a:t>29/03/2019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CAF8B8-76EB-43B5-925B-2144F734685F}" type="slidenum">
              <a:rPr lang="en-GB" smtClean="0"/>
              <a:t>‹#›</a:t>
            </a:fld>
            <a:endParaRPr lang="en-GB"/>
          </a:p>
        </p:txBody>
      </p:sp>
    </p:spTree>
    <p:extLst>
      <p:ext uri="{BB962C8B-B14F-4D97-AF65-F5344CB8AC3E}">
        <p14:creationId xmlns:p14="http://schemas.microsoft.com/office/powerpoint/2010/main" val="407758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DC04E-7B09-4D27-B54D-3983E810D659}" type="datetimeFigureOut">
              <a:rPr lang="en-GB" smtClean="0"/>
              <a:t>29/03/2019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CAF8B8-76EB-43B5-925B-2144F734685F}" type="slidenum">
              <a:rPr lang="en-GB" smtClean="0"/>
              <a:t>‹#›</a:t>
            </a:fld>
            <a:endParaRPr lang="en-GB"/>
          </a:p>
        </p:txBody>
      </p:sp>
    </p:spTree>
    <p:extLst>
      <p:ext uri="{BB962C8B-B14F-4D97-AF65-F5344CB8AC3E}">
        <p14:creationId xmlns:p14="http://schemas.microsoft.com/office/powerpoint/2010/main" val="312081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04E-7B09-4D27-B54D-3983E810D659}" type="datetimeFigureOut">
              <a:rPr lang="en-GB" smtClean="0"/>
              <a:t>29/03/2019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CAF8B8-76EB-43B5-925B-2144F734685F}" type="slidenum">
              <a:rPr lang="en-GB" smtClean="0"/>
              <a:t>‹#›</a:t>
            </a:fld>
            <a:endParaRPr lang="en-GB"/>
          </a:p>
        </p:txBody>
      </p:sp>
    </p:spTree>
    <p:extLst>
      <p:ext uri="{BB962C8B-B14F-4D97-AF65-F5344CB8AC3E}">
        <p14:creationId xmlns:p14="http://schemas.microsoft.com/office/powerpoint/2010/main" val="3041334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04E-7B09-4D27-B54D-3983E810D659}" type="datetimeFigureOut">
              <a:rPr lang="en-GB" smtClean="0"/>
              <a:t>29/03/2019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CAF8B8-76EB-43B5-925B-2144F734685F}"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97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7ADC04E-7B09-4D27-B54D-3983E810D659}" type="datetimeFigureOut">
              <a:rPr lang="en-GB" smtClean="0"/>
              <a:t>29/03/2019</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2CAF8B8-76EB-43B5-925B-2144F734685F}"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704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Achievement of a level – Early/first	 </a:t>
            </a:r>
            <a:endParaRPr lang="en-GB" dirty="0"/>
          </a:p>
        </p:txBody>
      </p:sp>
      <p:sp>
        <p:nvSpPr>
          <p:cNvPr id="3" name="Subtitle 2"/>
          <p:cNvSpPr>
            <a:spLocks noGrp="1"/>
          </p:cNvSpPr>
          <p:nvPr>
            <p:ph type="subTitle" idx="1"/>
          </p:nvPr>
        </p:nvSpPr>
        <p:spPr/>
        <p:txBody>
          <a:bodyPr/>
          <a:lstStyle/>
          <a:p>
            <a:r>
              <a:rPr lang="en-GB" dirty="0" smtClean="0"/>
              <a:t>Tuesday 26</a:t>
            </a:r>
            <a:r>
              <a:rPr lang="en-GB" baseline="30000" dirty="0" smtClean="0"/>
              <a:t>th</a:t>
            </a:r>
            <a:r>
              <a:rPr lang="en-GB" dirty="0" smtClean="0"/>
              <a:t> March 2019</a:t>
            </a:r>
            <a:endParaRPr lang="en-GB" dirty="0"/>
          </a:p>
        </p:txBody>
      </p:sp>
    </p:spTree>
    <p:extLst>
      <p:ext uri="{BB962C8B-B14F-4D97-AF65-F5344CB8AC3E}">
        <p14:creationId xmlns:p14="http://schemas.microsoft.com/office/powerpoint/2010/main" val="729163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is not ….</a:t>
            </a:r>
            <a:endParaRPr lang="en-GB" dirty="0"/>
          </a:p>
        </p:txBody>
      </p:sp>
      <p:pic>
        <p:nvPicPr>
          <p:cNvPr id="4" name="Picture 2" descr="sheila desk"/>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718"/>
          <a:stretch/>
        </p:blipFill>
        <p:spPr bwMode="auto">
          <a:xfrm>
            <a:off x="1837126" y="1564404"/>
            <a:ext cx="8094075" cy="50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688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collate evidence</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030054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Break time …	have a kit </a:t>
            </a:r>
            <a:r>
              <a:rPr lang="en-GB" dirty="0" err="1" smtClean="0"/>
              <a:t>kat</a:t>
            </a:r>
            <a:r>
              <a:rPr lang="en-GB" dirty="0" smtClean="0"/>
              <a:t> …</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116481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numeracy body of evidence – what could it include?</a:t>
            </a:r>
            <a:endParaRPr lang="en-GB" dirty="0"/>
          </a:p>
        </p:txBody>
      </p:sp>
      <p:sp>
        <p:nvSpPr>
          <p:cNvPr id="4" name="Content Placeholder 2"/>
          <p:cNvSpPr txBox="1">
            <a:spLocks noGrp="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l" rtl="0" eaLnBrk="1" fontAlgn="base" hangingPunct="1">
              <a:spcBef>
                <a:spcPct val="20000"/>
              </a:spcBef>
              <a:spcAft>
                <a:spcPct val="0"/>
              </a:spcAft>
              <a:buFont typeface="Arial"/>
              <a:buNone/>
              <a:defRPr sz="2000" b="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1085850" marR="0" lvl="1" indent="-342900" defTabSz="914400" rtl="0" eaLnBrk="1" fontAlgn="base" latinLnBrk="0" hangingPunct="1">
              <a:lnSpc>
                <a:spcPct val="100000"/>
              </a:lnSpc>
              <a:spcBef>
                <a:spcPct val="20000"/>
              </a:spcBef>
              <a:spcAft>
                <a:spcPct val="0"/>
              </a:spcAft>
              <a:buClr>
                <a:srgbClr val="00ABB5"/>
              </a:buClr>
              <a:buSzTx/>
              <a:buFont typeface="Arial"/>
              <a:buChar char="•"/>
              <a:tabLst/>
              <a:defRPr/>
            </a:pPr>
            <a:r>
              <a:rPr lang="en-GB" sz="2800" kern="0" dirty="0">
                <a:solidFill>
                  <a:schemeClr val="tx1"/>
                </a:solidFill>
              </a:rPr>
              <a:t>Observations of learners carrying out tasks and activities, including practical investigations, performances, oral presentations and </a:t>
            </a:r>
            <a:r>
              <a:rPr lang="en-GB" sz="2800" kern="0" dirty="0" smtClean="0">
                <a:solidFill>
                  <a:schemeClr val="tx1"/>
                </a:solidFill>
              </a:rPr>
              <a:t>discussions and their day to day learning;</a:t>
            </a:r>
          </a:p>
          <a:p>
            <a:pPr marL="1085850" lvl="1" indent="-342900">
              <a:lnSpc>
                <a:spcPct val="100000"/>
              </a:lnSpc>
              <a:defRPr/>
            </a:pPr>
            <a:r>
              <a:rPr lang="en-GB" sz="2800" kern="0" dirty="0">
                <a:solidFill>
                  <a:schemeClr val="tx1"/>
                </a:solidFill>
              </a:rPr>
              <a:t>Information obtained through high quality interactions and dialogue</a:t>
            </a:r>
            <a:r>
              <a:rPr lang="en-GB" sz="2800" kern="0" dirty="0" smtClean="0">
                <a:solidFill>
                  <a:schemeClr val="tx1"/>
                </a:solidFill>
              </a:rPr>
              <a:t>;</a:t>
            </a:r>
            <a:endParaRPr lang="en-GB" sz="2800" kern="0" dirty="0">
              <a:solidFill>
                <a:schemeClr val="tx1"/>
              </a:solidFill>
            </a:endParaRPr>
          </a:p>
          <a:p>
            <a:pPr marL="1085850" lvl="1" indent="-342900">
              <a:lnSpc>
                <a:spcPct val="100000"/>
              </a:lnSpc>
              <a:defRPr/>
            </a:pPr>
            <a:r>
              <a:rPr lang="en-GB" sz="2800" kern="0" dirty="0">
                <a:solidFill>
                  <a:schemeClr val="tx1"/>
                </a:solidFill>
              </a:rPr>
              <a:t>Day to day learning and classwork such as w</a:t>
            </a:r>
            <a:r>
              <a:rPr lang="en-GB" sz="2800" kern="0" dirty="0" smtClean="0">
                <a:solidFill>
                  <a:schemeClr val="tx1"/>
                </a:solidFill>
              </a:rPr>
              <a:t>ritten </a:t>
            </a:r>
            <a:r>
              <a:rPr lang="en-GB" sz="2800" kern="0" dirty="0">
                <a:solidFill>
                  <a:schemeClr val="tx1"/>
                </a:solidFill>
              </a:rPr>
              <a:t>responses, jotter work, workbooks, notes;</a:t>
            </a:r>
          </a:p>
          <a:p>
            <a:pPr marL="1085850" marR="0" lvl="1" indent="-342900" defTabSz="914400" rtl="0" eaLnBrk="1" fontAlgn="base" latinLnBrk="0" hangingPunct="1">
              <a:lnSpc>
                <a:spcPct val="100000"/>
              </a:lnSpc>
              <a:spcBef>
                <a:spcPct val="20000"/>
              </a:spcBef>
              <a:spcAft>
                <a:spcPct val="0"/>
              </a:spcAft>
              <a:buClr>
                <a:srgbClr val="00ABB5"/>
              </a:buClr>
              <a:buSzTx/>
              <a:buFont typeface="Arial"/>
              <a:buChar char="•"/>
              <a:tabLst/>
              <a:defRPr/>
            </a:pPr>
            <a:r>
              <a:rPr kumimoji="0" lang="en-GB" sz="2800" b="0" i="0" u="none" strike="noStrike" kern="0" cap="none" spc="0" normalizeH="0" baseline="0" noProof="0" dirty="0">
                <a:ln>
                  <a:noFill/>
                </a:ln>
                <a:solidFill>
                  <a:schemeClr val="tx1"/>
                </a:solidFill>
                <a:effectLst/>
                <a:uLnTx/>
                <a:uFillTx/>
              </a:rPr>
              <a:t>Records</a:t>
            </a:r>
            <a:r>
              <a:rPr kumimoji="0" lang="en-GB" sz="2800" b="0" i="0" u="none" strike="noStrike" kern="0" cap="none" spc="0" normalizeH="0" noProof="0" dirty="0">
                <a:ln>
                  <a:noFill/>
                </a:ln>
                <a:solidFill>
                  <a:schemeClr val="tx1"/>
                </a:solidFill>
                <a:effectLst/>
                <a:uLnTx/>
                <a:uFillTx/>
              </a:rPr>
              <a:t> of learning (oral, written, audio-visual) created by learners which may include self and/or peer assessment or may be assessed by the </a:t>
            </a:r>
            <a:r>
              <a:rPr kumimoji="0" lang="en-GB" sz="2800" b="0" i="0" u="none" strike="noStrike" kern="0" cap="none" spc="0" normalizeH="0" noProof="0" dirty="0" smtClean="0">
                <a:ln>
                  <a:noFill/>
                </a:ln>
                <a:solidFill>
                  <a:schemeClr val="tx1"/>
                </a:solidFill>
                <a:effectLst/>
                <a:uLnTx/>
                <a:uFillTx/>
              </a:rPr>
              <a:t>practitioner;</a:t>
            </a:r>
            <a:endParaRPr kumimoji="0" lang="en-GB" sz="2800" b="0" i="0" u="none" strike="noStrike" kern="0" cap="none" spc="0" normalizeH="0" noProof="0" dirty="0">
              <a:ln>
                <a:noFill/>
              </a:ln>
              <a:solidFill>
                <a:schemeClr val="tx1"/>
              </a:solidFill>
              <a:effectLst/>
              <a:uLnTx/>
              <a:uFillTx/>
            </a:endParaRPr>
          </a:p>
          <a:p>
            <a:pPr marR="0" lvl="1" indent="0" algn="l" defTabSz="914400" rtl="0" eaLnBrk="1" fontAlgn="base" latinLnBrk="0" hangingPunct="1">
              <a:lnSpc>
                <a:spcPct val="100000"/>
              </a:lnSpc>
              <a:spcBef>
                <a:spcPct val="20000"/>
              </a:spcBef>
              <a:spcAft>
                <a:spcPct val="0"/>
              </a:spcAft>
              <a:buClr>
                <a:srgbClr val="00ABB5"/>
              </a:buClr>
              <a:buSzTx/>
              <a:buNone/>
              <a:tabLst/>
              <a:defRPr/>
            </a:pPr>
            <a:endParaRPr kumimoji="0" lang="en-GB" sz="2800" b="0" i="0" u="none" strike="noStrike" kern="0" cap="none" spc="0" normalizeH="0" baseline="0" noProof="0" dirty="0">
              <a:ln>
                <a:noFill/>
              </a:ln>
              <a:solidFill>
                <a:sysClr val="windowText" lastClr="000000">
                  <a:lumMod val="65000"/>
                  <a:lumOff val="35000"/>
                </a:sysClr>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
                <a:srgbClr val="00ABB5"/>
              </a:buClr>
              <a:buSzTx/>
              <a:buFont typeface="Arial"/>
              <a:buNone/>
              <a:tabLst/>
              <a:defRPr/>
            </a:pPr>
            <a:endParaRPr kumimoji="0" lang="en-GB" sz="2000" b="1" i="0" u="none" strike="noStrike" kern="0" cap="none" spc="0" normalizeH="0" baseline="0" noProof="0" dirty="0">
              <a:ln>
                <a:noFill/>
              </a:ln>
              <a:solidFill>
                <a:sysClr val="windowText" lastClr="000000">
                  <a:lumMod val="65000"/>
                  <a:lumOff val="35000"/>
                </a:sysClr>
              </a:solidFill>
              <a:effectLst/>
              <a:uLnTx/>
              <a:uFillTx/>
              <a:latin typeface="Arial"/>
            </a:endParaRPr>
          </a:p>
        </p:txBody>
      </p:sp>
    </p:spTree>
    <p:extLst>
      <p:ext uri="{BB962C8B-B14F-4D97-AF65-F5344CB8AC3E}">
        <p14:creationId xmlns:p14="http://schemas.microsoft.com/office/powerpoint/2010/main" val="374556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787544" y="1301012"/>
            <a:ext cx="9721429"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a:buNone/>
              <a:defRPr sz="2000" b="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lvl="1" indent="0">
              <a:buNone/>
              <a:defRPr/>
            </a:pPr>
            <a:endParaRPr lang="en-GB" sz="2800" dirty="0">
              <a:solidFill>
                <a:schemeClr val="tx1"/>
              </a:solidFill>
            </a:endParaRPr>
          </a:p>
          <a:p>
            <a:pPr marL="1085850" marR="0" lvl="1" indent="-342900" algn="l" defTabSz="914400" rtl="0" eaLnBrk="1" fontAlgn="base" latinLnBrk="0" hangingPunct="1">
              <a:lnSpc>
                <a:spcPct val="100000"/>
              </a:lnSpc>
              <a:spcBef>
                <a:spcPct val="20000"/>
              </a:spcBef>
              <a:spcAft>
                <a:spcPct val="0"/>
              </a:spcAft>
              <a:buClr>
                <a:srgbClr val="00ABB5"/>
              </a:buClr>
              <a:buSzTx/>
              <a:buFont typeface="Arial"/>
              <a:buChar char="•"/>
              <a:tabLst/>
              <a:defRPr/>
            </a:pPr>
            <a:r>
              <a:rPr lang="en-GB" sz="2800" kern="0" dirty="0">
                <a:solidFill>
                  <a:schemeClr val="tx1"/>
                </a:solidFill>
              </a:rPr>
              <a:t>Photographs or video clips – often </a:t>
            </a:r>
            <a:r>
              <a:rPr lang="en-GB" sz="2800" kern="0" dirty="0" smtClean="0">
                <a:solidFill>
                  <a:schemeClr val="tx1"/>
                </a:solidFill>
              </a:rPr>
              <a:t>annotated;</a:t>
            </a:r>
            <a:endParaRPr lang="en-GB" sz="2800" dirty="0">
              <a:solidFill>
                <a:schemeClr val="tx1"/>
              </a:solidFill>
            </a:endParaRPr>
          </a:p>
          <a:p>
            <a:pPr marL="1085850" lvl="1" indent="-342900">
              <a:defRPr/>
            </a:pPr>
            <a:r>
              <a:rPr lang="en-GB" sz="2800" kern="0" dirty="0" smtClean="0">
                <a:solidFill>
                  <a:schemeClr val="tx1"/>
                </a:solidFill>
              </a:rPr>
              <a:t>A </a:t>
            </a:r>
            <a:r>
              <a:rPr lang="en-GB" sz="2800" kern="0" dirty="0">
                <a:solidFill>
                  <a:schemeClr val="tx1"/>
                </a:solidFill>
              </a:rPr>
              <a:t>product, for example, a piece of artwork,  a </a:t>
            </a:r>
            <a:r>
              <a:rPr lang="en-GB" sz="2800" kern="0" dirty="0" smtClean="0">
                <a:solidFill>
                  <a:schemeClr val="tx1"/>
                </a:solidFill>
              </a:rPr>
              <a:t>PowerPoint </a:t>
            </a:r>
            <a:r>
              <a:rPr lang="en-GB" sz="2800" kern="0" dirty="0">
                <a:solidFill>
                  <a:schemeClr val="tx1"/>
                </a:solidFill>
              </a:rPr>
              <a:t>presentation, a poster, a project or a </a:t>
            </a:r>
            <a:r>
              <a:rPr lang="en-GB" sz="2800" kern="0" dirty="0" smtClean="0">
                <a:solidFill>
                  <a:schemeClr val="tx1"/>
                </a:solidFill>
              </a:rPr>
              <a:t>report which may have been created as part of interdisciplinary learning;</a:t>
            </a:r>
            <a:endParaRPr lang="en-GB" sz="2800" dirty="0">
              <a:solidFill>
                <a:schemeClr val="tx1"/>
              </a:solidFill>
            </a:endParaRPr>
          </a:p>
          <a:p>
            <a:pPr marL="1085850" lvl="1" indent="-342900">
              <a:defRPr/>
            </a:pPr>
            <a:r>
              <a:rPr lang="en-GB" sz="2800" kern="0" dirty="0">
                <a:solidFill>
                  <a:schemeClr val="tx1"/>
                </a:solidFill>
              </a:rPr>
              <a:t>Accounts provided by others (parents, other learners, colleagues, partners) about what learners can </a:t>
            </a:r>
            <a:r>
              <a:rPr lang="en-GB" sz="2800" kern="0" dirty="0" smtClean="0">
                <a:solidFill>
                  <a:schemeClr val="tx1"/>
                </a:solidFill>
              </a:rPr>
              <a:t>do;</a:t>
            </a:r>
            <a:r>
              <a:rPr lang="en-GB" sz="2800" kern="0" dirty="0">
                <a:solidFill>
                  <a:schemeClr val="tx1"/>
                </a:solidFill>
              </a:rPr>
              <a:t> </a:t>
            </a:r>
            <a:endParaRPr lang="en-GB" sz="2800" dirty="0">
              <a:solidFill>
                <a:schemeClr val="tx1"/>
              </a:solidFill>
            </a:endParaRPr>
          </a:p>
          <a:p>
            <a:pPr marL="1085850" lvl="1" indent="-342900">
              <a:defRPr/>
            </a:pPr>
            <a:r>
              <a:rPr lang="en-GB" sz="2800" kern="0" dirty="0">
                <a:solidFill>
                  <a:schemeClr val="tx1"/>
                </a:solidFill>
              </a:rPr>
              <a:t>Results from Scottish National Standardised </a:t>
            </a:r>
            <a:r>
              <a:rPr lang="en-GB" sz="2800" kern="0" dirty="0" smtClean="0">
                <a:solidFill>
                  <a:schemeClr val="tx1"/>
                </a:solidFill>
              </a:rPr>
              <a:t>Assessments, other diagnostic assessments </a:t>
            </a:r>
            <a:r>
              <a:rPr lang="en-GB" sz="2800" kern="0" dirty="0">
                <a:solidFill>
                  <a:schemeClr val="tx1"/>
                </a:solidFill>
              </a:rPr>
              <a:t>and </a:t>
            </a:r>
            <a:r>
              <a:rPr lang="en-GB" sz="2800" kern="0" dirty="0" smtClean="0">
                <a:solidFill>
                  <a:schemeClr val="tx1"/>
                </a:solidFill>
              </a:rPr>
              <a:t>ongoing class assessments;</a:t>
            </a:r>
            <a:endParaRPr lang="en-GB" sz="2800" dirty="0">
              <a:solidFill>
                <a:schemeClr val="tx1"/>
              </a:solidFill>
            </a:endParaRPr>
          </a:p>
          <a:p>
            <a:pPr marL="1085850" lvl="1" indent="-342900">
              <a:defRPr/>
            </a:pPr>
            <a:r>
              <a:rPr lang="en-GB" sz="2800" kern="0" dirty="0">
                <a:solidFill>
                  <a:schemeClr val="tx1"/>
                </a:solidFill>
              </a:rPr>
              <a:t>High quality holistic </a:t>
            </a:r>
            <a:r>
              <a:rPr lang="en-GB" sz="2800" kern="0" dirty="0" smtClean="0">
                <a:solidFill>
                  <a:schemeClr val="tx1"/>
                </a:solidFill>
              </a:rPr>
              <a:t>tasks.</a:t>
            </a:r>
            <a:endParaRPr lang="en-GB" sz="2800" dirty="0">
              <a:solidFill>
                <a:schemeClr val="tx1"/>
              </a:solidFill>
            </a:endParaRPr>
          </a:p>
          <a:p>
            <a:pPr marL="1085850" marR="0" lvl="1" indent="-342900" algn="l" defTabSz="914400" rtl="0" eaLnBrk="1" fontAlgn="base" latinLnBrk="0" hangingPunct="1">
              <a:lnSpc>
                <a:spcPct val="100000"/>
              </a:lnSpc>
              <a:spcBef>
                <a:spcPct val="20000"/>
              </a:spcBef>
              <a:spcAft>
                <a:spcPct val="0"/>
              </a:spcAft>
              <a:buClr>
                <a:srgbClr val="00ABB5"/>
              </a:buClr>
              <a:buSzTx/>
              <a:buFont typeface="Arial"/>
              <a:buChar char="•"/>
              <a:tabLst/>
              <a:defRPr/>
            </a:pPr>
            <a:endParaRPr kumimoji="0" lang="en-GB" sz="2800" b="0" i="0" u="none" strike="noStrike" kern="0" cap="none" spc="0" normalizeH="0" baseline="0" noProof="0" dirty="0">
              <a:ln>
                <a:noFill/>
              </a:ln>
              <a:solidFill>
                <a:sysClr val="windowText" lastClr="000000">
                  <a:lumMod val="65000"/>
                  <a:lumOff val="35000"/>
                </a:sysClr>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
                <a:srgbClr val="00ABB5"/>
              </a:buClr>
              <a:buSzTx/>
              <a:buFont typeface="Arial"/>
              <a:buNone/>
              <a:tabLst/>
              <a:defRPr/>
            </a:pPr>
            <a:endParaRPr kumimoji="0" lang="en-GB" sz="2800" b="1" i="0" u="none" strike="noStrike" kern="0" cap="none" spc="0" normalizeH="0" baseline="0" noProof="0" dirty="0">
              <a:ln>
                <a:noFill/>
              </a:ln>
              <a:solidFill>
                <a:sysClr val="windowText" lastClr="000000">
                  <a:lumMod val="65000"/>
                  <a:lumOff val="35000"/>
                </a:sysClr>
              </a:solidFill>
              <a:effectLst/>
              <a:uLnTx/>
              <a:uFillTx/>
              <a:latin typeface="Arial"/>
            </a:endParaRPr>
          </a:p>
        </p:txBody>
      </p:sp>
      <p:sp>
        <p:nvSpPr>
          <p:cNvPr id="5" name="Title 1"/>
          <p:cNvSpPr>
            <a:spLocks noGrp="1"/>
          </p:cNvSpPr>
          <p:nvPr>
            <p:ph type="title"/>
          </p:nvPr>
        </p:nvSpPr>
        <p:spPr>
          <a:xfrm>
            <a:off x="1024128" y="174399"/>
            <a:ext cx="9720072" cy="1499616"/>
          </a:xfrm>
        </p:spPr>
        <p:txBody>
          <a:bodyPr/>
          <a:lstStyle/>
          <a:p>
            <a:r>
              <a:rPr lang="en-GB" dirty="0" smtClean="0"/>
              <a:t>A numeracy body of evidence – what could it include?</a:t>
            </a:r>
            <a:endParaRPr lang="en-GB" dirty="0"/>
          </a:p>
        </p:txBody>
      </p:sp>
    </p:spTree>
    <p:extLst>
      <p:ext uri="{BB962C8B-B14F-4D97-AF65-F5344CB8AC3E}">
        <p14:creationId xmlns:p14="http://schemas.microsoft.com/office/powerpoint/2010/main" val="1634751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073" y="0"/>
            <a:ext cx="9720072" cy="1499616"/>
          </a:xfrm>
        </p:spPr>
        <p:txBody>
          <a:bodyPr/>
          <a:lstStyle/>
          <a:p>
            <a:r>
              <a:rPr lang="en-GB" dirty="0" smtClean="0"/>
              <a:t>observations</a:t>
            </a:r>
            <a:endParaRPr lang="en-GB" dirty="0"/>
          </a:p>
        </p:txBody>
      </p:sp>
      <p:pic>
        <p:nvPicPr>
          <p:cNvPr id="4" name="Content Placeholder 3"/>
          <p:cNvPicPr>
            <a:picLocks noGrp="1" noChangeAspect="1"/>
          </p:cNvPicPr>
          <p:nvPr>
            <p:ph idx="1"/>
          </p:nvPr>
        </p:nvPicPr>
        <p:blipFill rotWithShape="1">
          <a:blip r:embed="rId2"/>
          <a:srcRect l="8090" t="4251" r="10792" b="14943"/>
          <a:stretch/>
        </p:blipFill>
        <p:spPr>
          <a:xfrm>
            <a:off x="1024128" y="1603513"/>
            <a:ext cx="7421217" cy="1934817"/>
          </a:xfrm>
          <a:prstGeom prst="rect">
            <a:avLst/>
          </a:prstGeom>
          <a:ln>
            <a:solidFill>
              <a:srgbClr val="0070C0"/>
            </a:solidFill>
          </a:ln>
        </p:spPr>
      </p:pic>
      <p:cxnSp>
        <p:nvCxnSpPr>
          <p:cNvPr id="6" name="Straight Arrow Connector 5"/>
          <p:cNvCxnSpPr/>
          <p:nvPr/>
        </p:nvCxnSpPr>
        <p:spPr>
          <a:xfrm>
            <a:off x="5102087" y="3538330"/>
            <a:ext cx="2040835" cy="1179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35073" y="4717773"/>
            <a:ext cx="11062837" cy="1569660"/>
          </a:xfrm>
          <a:prstGeom prst="rect">
            <a:avLst/>
          </a:prstGeom>
          <a:noFill/>
          <a:ln>
            <a:solidFill>
              <a:srgbClr val="00B0F0"/>
            </a:solidFill>
          </a:ln>
        </p:spPr>
        <p:txBody>
          <a:bodyPr wrap="none" rtlCol="0">
            <a:spAutoFit/>
          </a:bodyPr>
          <a:lstStyle/>
          <a:p>
            <a:r>
              <a:rPr lang="en-GB" sz="3200" dirty="0" smtClean="0"/>
              <a:t>Instead of working this out abstractly, the practitioner</a:t>
            </a:r>
          </a:p>
          <a:p>
            <a:r>
              <a:rPr lang="en-GB" sz="3200" dirty="0" smtClean="0"/>
              <a:t>allowed the pupils to work on this concept using concrete materials,</a:t>
            </a:r>
          </a:p>
          <a:p>
            <a:r>
              <a:rPr lang="en-GB" sz="3200" dirty="0" smtClean="0"/>
              <a:t>making their assessment decisions based on observations.</a:t>
            </a:r>
          </a:p>
        </p:txBody>
      </p:sp>
      <p:sp>
        <p:nvSpPr>
          <p:cNvPr id="8" name="Oval 7"/>
          <p:cNvSpPr/>
          <p:nvPr/>
        </p:nvSpPr>
        <p:spPr>
          <a:xfrm>
            <a:off x="2875721" y="2087216"/>
            <a:ext cx="649357" cy="9674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397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59" y="103773"/>
            <a:ext cx="9720072" cy="1499616"/>
          </a:xfrm>
        </p:spPr>
        <p:txBody>
          <a:bodyPr/>
          <a:lstStyle/>
          <a:p>
            <a:r>
              <a:rPr lang="en-GB" dirty="0" smtClean="0"/>
              <a:t>Observations and interactions</a:t>
            </a:r>
            <a:endParaRPr lang="en-GB" dirty="0"/>
          </a:p>
        </p:txBody>
      </p:sp>
      <p:pic>
        <p:nvPicPr>
          <p:cNvPr id="4" name="Content Placeholder 3"/>
          <p:cNvPicPr>
            <a:picLocks noGrp="1" noChangeAspect="1"/>
          </p:cNvPicPr>
          <p:nvPr>
            <p:ph idx="1"/>
          </p:nvPr>
        </p:nvPicPr>
        <p:blipFill rotWithShape="1">
          <a:blip r:embed="rId3"/>
          <a:srcRect l="21465"/>
          <a:stretch/>
        </p:blipFill>
        <p:spPr>
          <a:xfrm>
            <a:off x="318054" y="1547253"/>
            <a:ext cx="6185432" cy="4787285"/>
          </a:xfrm>
          <a:prstGeom prst="rect">
            <a:avLst/>
          </a:prstGeom>
        </p:spPr>
      </p:pic>
      <p:pic>
        <p:nvPicPr>
          <p:cNvPr id="5" name="Picture 4"/>
          <p:cNvPicPr>
            <a:picLocks noChangeAspect="1"/>
          </p:cNvPicPr>
          <p:nvPr/>
        </p:nvPicPr>
        <p:blipFill rotWithShape="1">
          <a:blip r:embed="rId4"/>
          <a:srcRect t="34009"/>
          <a:stretch/>
        </p:blipFill>
        <p:spPr>
          <a:xfrm>
            <a:off x="5476452" y="1204321"/>
            <a:ext cx="6559826" cy="5473147"/>
          </a:xfrm>
          <a:prstGeom prst="roundRect">
            <a:avLst/>
          </a:prstGeom>
          <a:ln w="57150">
            <a:solidFill>
              <a:srgbClr val="0070C0"/>
            </a:solidFill>
          </a:ln>
        </p:spPr>
      </p:pic>
    </p:spTree>
    <p:extLst>
      <p:ext uri="{BB962C8B-B14F-4D97-AF65-F5344CB8AC3E}">
        <p14:creationId xmlns:p14="http://schemas.microsoft.com/office/powerpoint/2010/main" val="757893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80" y="145772"/>
            <a:ext cx="9720072" cy="772867"/>
          </a:xfrm>
        </p:spPr>
        <p:txBody>
          <a:bodyPr/>
          <a:lstStyle/>
          <a:p>
            <a:r>
              <a:rPr lang="en-GB" dirty="0" smtClean="0"/>
              <a:t>Observations and interactions</a:t>
            </a:r>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072"/>
          <a:stretch/>
        </p:blipFill>
        <p:spPr>
          <a:xfrm>
            <a:off x="122980" y="801756"/>
            <a:ext cx="5442933" cy="593034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590" y="801756"/>
            <a:ext cx="6261410" cy="5930348"/>
          </a:xfrm>
          <a:prstGeom prst="rect">
            <a:avLst/>
          </a:prstGeom>
        </p:spPr>
      </p:pic>
    </p:spTree>
    <p:extLst>
      <p:ext uri="{BB962C8B-B14F-4D97-AF65-F5344CB8AC3E}">
        <p14:creationId xmlns:p14="http://schemas.microsoft.com/office/powerpoint/2010/main" val="498288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2980" y="0"/>
            <a:ext cx="4449020" cy="894972"/>
          </a:xfrm>
        </p:spPr>
        <p:txBody>
          <a:bodyPr>
            <a:normAutofit fontScale="90000"/>
          </a:bodyPr>
          <a:lstStyle/>
          <a:p>
            <a:r>
              <a:rPr lang="en-GB" dirty="0" smtClean="0"/>
              <a:t>Day to day learning</a:t>
            </a:r>
            <a:endParaRPr lang="en-GB" dirty="0"/>
          </a:p>
        </p:txBody>
      </p:sp>
      <p:pic>
        <p:nvPicPr>
          <p:cNvPr id="4" name="Content Placeholder 3"/>
          <p:cNvPicPr>
            <a:picLocks noGrp="1" noChangeAspect="1"/>
          </p:cNvPicPr>
          <p:nvPr>
            <p:ph idx="1"/>
          </p:nvPr>
        </p:nvPicPr>
        <p:blipFill>
          <a:blip r:embed="rId2"/>
          <a:stretch>
            <a:fillRect/>
          </a:stretch>
        </p:blipFill>
        <p:spPr>
          <a:xfrm>
            <a:off x="154140" y="121179"/>
            <a:ext cx="5045997" cy="3051822"/>
          </a:xfrm>
          <a:prstGeom prst="rect">
            <a:avLst/>
          </a:prstGeom>
          <a:ln>
            <a:solidFill>
              <a:srgbClr val="0070C0"/>
            </a:solidFill>
          </a:ln>
        </p:spPr>
      </p:pic>
      <p:pic>
        <p:nvPicPr>
          <p:cNvPr id="5" name="Picture 4"/>
          <p:cNvPicPr>
            <a:picLocks noChangeAspect="1"/>
          </p:cNvPicPr>
          <p:nvPr/>
        </p:nvPicPr>
        <p:blipFill>
          <a:blip r:embed="rId3"/>
          <a:stretch>
            <a:fillRect/>
          </a:stretch>
        </p:blipFill>
        <p:spPr>
          <a:xfrm>
            <a:off x="154140" y="3279484"/>
            <a:ext cx="2827599" cy="3392985"/>
          </a:xfrm>
          <a:prstGeom prst="rect">
            <a:avLst/>
          </a:prstGeom>
          <a:ln>
            <a:solidFill>
              <a:srgbClr val="0070C0"/>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492" y="3279484"/>
            <a:ext cx="5374123" cy="3392985"/>
          </a:xfrm>
          <a:prstGeom prst="rect">
            <a:avLst/>
          </a:prstGeom>
          <a:ln>
            <a:solidFill>
              <a:srgbClr val="0070C0"/>
            </a:solidFill>
          </a:ln>
        </p:spPr>
      </p:pic>
      <p:pic>
        <p:nvPicPr>
          <p:cNvPr id="6" name="Picture 5"/>
          <p:cNvPicPr>
            <a:picLocks noChangeAspect="1"/>
          </p:cNvPicPr>
          <p:nvPr/>
        </p:nvPicPr>
        <p:blipFill>
          <a:blip r:embed="rId5"/>
          <a:stretch>
            <a:fillRect/>
          </a:stretch>
        </p:blipFill>
        <p:spPr>
          <a:xfrm>
            <a:off x="8731368" y="772637"/>
            <a:ext cx="3289968" cy="4119563"/>
          </a:xfrm>
          <a:prstGeom prst="rect">
            <a:avLst/>
          </a:prstGeom>
          <a:ln>
            <a:solidFill>
              <a:srgbClr val="0070C0"/>
            </a:solidFill>
          </a:ln>
        </p:spPr>
      </p:pic>
      <p:cxnSp>
        <p:nvCxnSpPr>
          <p:cNvPr id="10" name="Curved Connector 9"/>
          <p:cNvCxnSpPr/>
          <p:nvPr/>
        </p:nvCxnSpPr>
        <p:spPr>
          <a:xfrm>
            <a:off x="5032535" y="253906"/>
            <a:ext cx="1695582" cy="885489"/>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76730" y="1006284"/>
            <a:ext cx="2301720" cy="646331"/>
          </a:xfrm>
          <a:prstGeom prst="rect">
            <a:avLst/>
          </a:prstGeom>
          <a:noFill/>
        </p:spPr>
        <p:txBody>
          <a:bodyPr wrap="none" rtlCol="0">
            <a:spAutoFit/>
          </a:bodyPr>
          <a:lstStyle/>
          <a:p>
            <a:r>
              <a:rPr lang="en-GB" sz="3600" dirty="0" smtClean="0"/>
              <a:t>Worksheets</a:t>
            </a:r>
            <a:endParaRPr lang="en-GB" sz="3600" dirty="0"/>
          </a:p>
        </p:txBody>
      </p:sp>
      <p:cxnSp>
        <p:nvCxnSpPr>
          <p:cNvPr id="13" name="Curved Connector 12"/>
          <p:cNvCxnSpPr/>
          <p:nvPr/>
        </p:nvCxnSpPr>
        <p:spPr>
          <a:xfrm flipV="1">
            <a:off x="2677138" y="1233665"/>
            <a:ext cx="3299592" cy="2358056"/>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03007" y="1880775"/>
            <a:ext cx="2396810" cy="646331"/>
          </a:xfrm>
          <a:prstGeom prst="rect">
            <a:avLst/>
          </a:prstGeom>
          <a:noFill/>
        </p:spPr>
        <p:txBody>
          <a:bodyPr wrap="none" rtlCol="0">
            <a:spAutoFit/>
          </a:bodyPr>
          <a:lstStyle/>
          <a:p>
            <a:r>
              <a:rPr lang="en-GB" sz="3600" dirty="0" err="1" smtClean="0"/>
              <a:t>Thinkboards</a:t>
            </a:r>
            <a:endParaRPr lang="en-GB" sz="3600" dirty="0"/>
          </a:p>
        </p:txBody>
      </p:sp>
      <p:sp>
        <p:nvSpPr>
          <p:cNvPr id="18" name="TextBox 17"/>
          <p:cNvSpPr txBox="1"/>
          <p:nvPr/>
        </p:nvSpPr>
        <p:spPr>
          <a:xfrm>
            <a:off x="9687339" y="1647090"/>
            <a:ext cx="184731" cy="369332"/>
          </a:xfrm>
          <a:prstGeom prst="rect">
            <a:avLst/>
          </a:prstGeom>
          <a:noFill/>
        </p:spPr>
        <p:txBody>
          <a:bodyPr wrap="none" rtlCol="0">
            <a:spAutoFit/>
          </a:bodyPr>
          <a:lstStyle/>
          <a:p>
            <a:endParaRPr lang="en-GB" dirty="0"/>
          </a:p>
        </p:txBody>
      </p:sp>
      <p:cxnSp>
        <p:nvCxnSpPr>
          <p:cNvPr id="8" name="Curved Connector 7"/>
          <p:cNvCxnSpPr/>
          <p:nvPr/>
        </p:nvCxnSpPr>
        <p:spPr>
          <a:xfrm rot="16200000" flipV="1">
            <a:off x="6648197" y="2437663"/>
            <a:ext cx="1344368" cy="1184528"/>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31368" y="5472140"/>
            <a:ext cx="3289968" cy="1200329"/>
          </a:xfrm>
          <a:prstGeom prst="rect">
            <a:avLst/>
          </a:prstGeom>
          <a:noFill/>
        </p:spPr>
        <p:txBody>
          <a:bodyPr wrap="square" rtlCol="0">
            <a:spAutoFit/>
          </a:bodyPr>
          <a:lstStyle/>
          <a:p>
            <a:pPr algn="ctr"/>
            <a:r>
              <a:rPr lang="en-GB" sz="3600" dirty="0" smtClean="0"/>
              <a:t>Pictorial representations</a:t>
            </a:r>
            <a:endParaRPr lang="en-GB" sz="3600" dirty="0"/>
          </a:p>
        </p:txBody>
      </p:sp>
      <p:cxnSp>
        <p:nvCxnSpPr>
          <p:cNvPr id="12" name="Curved Connector 11"/>
          <p:cNvCxnSpPr/>
          <p:nvPr/>
        </p:nvCxnSpPr>
        <p:spPr>
          <a:xfrm rot="5400000" flipH="1" flipV="1">
            <a:off x="9090991" y="4797288"/>
            <a:ext cx="1404731" cy="821635"/>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75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550685" y="0"/>
            <a:ext cx="5641315" cy="6801040"/>
          </a:xfrm>
          <a:prstGeom prst="rect">
            <a:avLst/>
          </a:prstGeom>
          <a:ln w="28575">
            <a:solidFill>
              <a:srgbClr val="0070C0"/>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973" y="3258711"/>
            <a:ext cx="6101911" cy="3420384"/>
          </a:xfrm>
          <a:prstGeom prst="rect">
            <a:avLst/>
          </a:prstGeom>
          <a:ln w="38100">
            <a:solidFill>
              <a:srgbClr val="0070C0"/>
            </a:solidFill>
          </a:ln>
        </p:spPr>
      </p:pic>
      <p:sp>
        <p:nvSpPr>
          <p:cNvPr id="2" name="Title 1"/>
          <p:cNvSpPr>
            <a:spLocks noGrp="1"/>
          </p:cNvSpPr>
          <p:nvPr>
            <p:ph type="title"/>
          </p:nvPr>
        </p:nvSpPr>
        <p:spPr>
          <a:xfrm>
            <a:off x="277973" y="638225"/>
            <a:ext cx="9720072" cy="2197740"/>
          </a:xfrm>
        </p:spPr>
        <p:txBody>
          <a:bodyPr>
            <a:normAutofit/>
          </a:bodyPr>
          <a:lstStyle/>
          <a:p>
            <a:r>
              <a:rPr lang="en-GB" dirty="0" smtClean="0"/>
              <a:t>Learning records</a:t>
            </a:r>
            <a:br>
              <a:rPr lang="en-GB" dirty="0" smtClean="0"/>
            </a:br>
            <a:r>
              <a:rPr lang="en-GB" dirty="0" smtClean="0"/>
              <a:t>	self/peer assessment</a:t>
            </a:r>
            <a:br>
              <a:rPr lang="en-GB" dirty="0" smtClean="0"/>
            </a:br>
            <a:r>
              <a:rPr lang="en-GB" dirty="0" smtClean="0"/>
              <a:t>		learning logs </a:t>
            </a:r>
            <a:endParaRPr lang="en-GB" dirty="0"/>
          </a:p>
        </p:txBody>
      </p:sp>
    </p:spTree>
    <p:extLst>
      <p:ext uri="{BB962C8B-B14F-4D97-AF65-F5344CB8AC3E}">
        <p14:creationId xmlns:p14="http://schemas.microsoft.com/office/powerpoint/2010/main" val="3378113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asked you …</a:t>
            </a:r>
            <a:endParaRPr lang="en-GB" dirty="0"/>
          </a:p>
        </p:txBody>
      </p:sp>
      <p:sp>
        <p:nvSpPr>
          <p:cNvPr id="3" name="Content Placeholder 2"/>
          <p:cNvSpPr>
            <a:spLocks noGrp="1"/>
          </p:cNvSpPr>
          <p:nvPr>
            <p:ph idx="1"/>
          </p:nvPr>
        </p:nvSpPr>
        <p:spPr>
          <a:xfrm>
            <a:off x="620486" y="2286000"/>
            <a:ext cx="10831285" cy="4023360"/>
          </a:xfrm>
        </p:spPr>
        <p:txBody>
          <a:bodyPr>
            <a:normAutofit fontScale="92500"/>
          </a:bodyPr>
          <a:lstStyle/>
          <a:p>
            <a:r>
              <a:rPr lang="en-GB" dirty="0" smtClean="0"/>
              <a:t>What is evidence?							Why is it important?</a:t>
            </a:r>
          </a:p>
          <a:p>
            <a:endParaRPr lang="en-GB" dirty="0"/>
          </a:p>
          <a:p>
            <a:endParaRPr lang="en-GB" dirty="0" smtClean="0"/>
          </a:p>
          <a:p>
            <a:endParaRPr lang="en-GB" dirty="0"/>
          </a:p>
          <a:p>
            <a:endParaRPr lang="en-GB" dirty="0" smtClean="0"/>
          </a:p>
          <a:p>
            <a:endParaRPr lang="en-GB" dirty="0"/>
          </a:p>
          <a:p>
            <a:endParaRPr lang="en-GB" dirty="0" smtClean="0"/>
          </a:p>
          <a:p>
            <a:endParaRPr lang="en-GB" dirty="0" smtClean="0"/>
          </a:p>
          <a:p>
            <a:r>
              <a:rPr lang="en-GB" dirty="0" smtClean="0"/>
              <a:t>How can it be gathered?						What would a range look like?</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2889" y="1627631"/>
            <a:ext cx="5642139" cy="4231604"/>
          </a:xfrm>
          <a:prstGeom prst="rect">
            <a:avLst/>
          </a:prstGeom>
        </p:spPr>
      </p:pic>
    </p:spTree>
    <p:extLst>
      <p:ext uri="{BB962C8B-B14F-4D97-AF65-F5344CB8AC3E}">
        <p14:creationId xmlns:p14="http://schemas.microsoft.com/office/powerpoint/2010/main" val="1944769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32" y="121390"/>
            <a:ext cx="9720072" cy="647236"/>
          </a:xfrm>
        </p:spPr>
        <p:txBody>
          <a:bodyPr>
            <a:normAutofit fontScale="90000"/>
          </a:bodyPr>
          <a:lstStyle/>
          <a:p>
            <a:r>
              <a:rPr lang="en-GB" dirty="0" smtClean="0"/>
              <a:t>Interdisciplinary learning</a:t>
            </a:r>
            <a:endParaRPr lang="en-GB" dirty="0"/>
          </a:p>
        </p:txBody>
      </p:sp>
      <p:pic>
        <p:nvPicPr>
          <p:cNvPr id="4" name="Content Placeholder 3"/>
          <p:cNvPicPr>
            <a:picLocks noGrp="1" noChangeAspect="1"/>
          </p:cNvPicPr>
          <p:nvPr>
            <p:ph idx="1"/>
          </p:nvPr>
        </p:nvPicPr>
        <p:blipFill>
          <a:blip r:embed="rId2"/>
          <a:stretch>
            <a:fillRect/>
          </a:stretch>
        </p:blipFill>
        <p:spPr>
          <a:xfrm>
            <a:off x="706076" y="768626"/>
            <a:ext cx="4673508" cy="5782511"/>
          </a:xfrm>
          <a:prstGeom prst="rect">
            <a:avLst/>
          </a:prstGeom>
        </p:spPr>
      </p:pic>
      <p:sp>
        <p:nvSpPr>
          <p:cNvPr id="6" name="TextBox 5"/>
          <p:cNvSpPr txBox="1"/>
          <p:nvPr/>
        </p:nvSpPr>
        <p:spPr>
          <a:xfrm>
            <a:off x="5727867" y="1570001"/>
            <a:ext cx="5761768" cy="4524315"/>
          </a:xfrm>
          <a:prstGeom prst="rect">
            <a:avLst/>
          </a:prstGeom>
          <a:noFill/>
        </p:spPr>
        <p:txBody>
          <a:bodyPr wrap="square" rtlCol="0">
            <a:spAutoFit/>
          </a:bodyPr>
          <a:lstStyle/>
          <a:p>
            <a:r>
              <a:rPr lang="en-GB" sz="2400" dirty="0" smtClean="0"/>
              <a:t>Bob the alien has come to visit your class.  Bob is very confused</a:t>
            </a:r>
          </a:p>
          <a:p>
            <a:r>
              <a:rPr lang="en-GB" sz="2400" dirty="0" smtClean="0"/>
              <a:t>because on bob’s planet everything is flat – he has no idea what 3D </a:t>
            </a:r>
          </a:p>
          <a:p>
            <a:r>
              <a:rPr lang="en-GB" sz="2400" dirty="0" smtClean="0"/>
              <a:t>shapes are – can you help him?</a:t>
            </a:r>
          </a:p>
          <a:p>
            <a:pPr marL="342900" indent="-342900">
              <a:buAutoNum type="arabicPeriod"/>
            </a:pPr>
            <a:r>
              <a:rPr lang="en-GB" sz="2400" dirty="0" smtClean="0"/>
              <a:t>Use your iPad to create an instructional video for Bob explaining which 2D shapes can be found in 3D objects – this will help him feel more at home;</a:t>
            </a:r>
          </a:p>
          <a:p>
            <a:pPr marL="342900" indent="-342900">
              <a:buAutoNum type="arabicPeriod" startAt="2"/>
            </a:pPr>
            <a:r>
              <a:rPr lang="en-GB" sz="2400" dirty="0" smtClean="0"/>
              <a:t>Find a picture of Oban online and explain, using an app of your choice, which 3D shapes can be found within the picture.</a:t>
            </a:r>
          </a:p>
        </p:txBody>
      </p:sp>
    </p:spTree>
    <p:extLst>
      <p:ext uri="{BB962C8B-B14F-4D97-AF65-F5344CB8AC3E}">
        <p14:creationId xmlns:p14="http://schemas.microsoft.com/office/powerpoint/2010/main" val="78934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b="2807"/>
          <a:stretch/>
        </p:blipFill>
        <p:spPr>
          <a:xfrm>
            <a:off x="175989" y="1646794"/>
            <a:ext cx="7709054" cy="4426226"/>
          </a:xfrm>
          <a:prstGeom prst="rect">
            <a:avLst/>
          </a:prstGeom>
          <a:ln w="38100">
            <a:solidFill>
              <a:srgbClr val="002060"/>
            </a:solidFill>
          </a:ln>
        </p:spPr>
      </p:pic>
      <p:pic>
        <p:nvPicPr>
          <p:cNvPr id="7" name="Picture 6"/>
          <p:cNvPicPr>
            <a:picLocks noChangeAspect="1"/>
          </p:cNvPicPr>
          <p:nvPr/>
        </p:nvPicPr>
        <p:blipFill rotWithShape="1">
          <a:blip r:embed="rId3"/>
          <a:srcRect r="3894"/>
          <a:stretch/>
        </p:blipFill>
        <p:spPr>
          <a:xfrm>
            <a:off x="7440980" y="633082"/>
            <a:ext cx="4578742" cy="6130033"/>
          </a:xfrm>
          <a:prstGeom prst="rect">
            <a:avLst/>
          </a:prstGeom>
          <a:ln w="38100">
            <a:solidFill>
              <a:srgbClr val="002060"/>
            </a:solidFill>
          </a:ln>
        </p:spPr>
      </p:pic>
      <p:sp>
        <p:nvSpPr>
          <p:cNvPr id="9" name="Title 1"/>
          <p:cNvSpPr>
            <a:spLocks noGrp="1"/>
          </p:cNvSpPr>
          <p:nvPr>
            <p:ph type="title"/>
          </p:nvPr>
        </p:nvSpPr>
        <p:spPr>
          <a:xfrm>
            <a:off x="175989" y="309464"/>
            <a:ext cx="9720072" cy="647236"/>
          </a:xfrm>
        </p:spPr>
        <p:txBody>
          <a:bodyPr>
            <a:normAutofit fontScale="90000"/>
          </a:bodyPr>
          <a:lstStyle/>
          <a:p>
            <a:r>
              <a:rPr lang="en-GB" dirty="0" smtClean="0"/>
              <a:t>Interdisciplinary learning</a:t>
            </a:r>
            <a:endParaRPr lang="en-GB" dirty="0"/>
          </a:p>
        </p:txBody>
      </p:sp>
    </p:spTree>
    <p:extLst>
      <p:ext uri="{BB962C8B-B14F-4D97-AF65-F5344CB8AC3E}">
        <p14:creationId xmlns:p14="http://schemas.microsoft.com/office/powerpoint/2010/main" val="3789621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Accounts provided by other stakeholders</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285633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89" y="94885"/>
            <a:ext cx="9720072" cy="607480"/>
          </a:xfrm>
        </p:spPr>
        <p:txBody>
          <a:bodyPr>
            <a:normAutofit fontScale="90000"/>
          </a:bodyPr>
          <a:lstStyle/>
          <a:p>
            <a:r>
              <a:rPr lang="en-GB" dirty="0" smtClean="0"/>
              <a:t>Diagnostic assessments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59" y="1967070"/>
            <a:ext cx="8848741" cy="4638261"/>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834"/>
          <a:stretch/>
        </p:blipFill>
        <p:spPr>
          <a:xfrm>
            <a:off x="0" y="781878"/>
            <a:ext cx="8998226" cy="1185192"/>
          </a:xfrm>
          <a:prstGeom prst="rect">
            <a:avLst/>
          </a:prstGeom>
        </p:spPr>
      </p:pic>
      <p:sp>
        <p:nvSpPr>
          <p:cNvPr id="7" name="Line Callout 1 6"/>
          <p:cNvSpPr/>
          <p:nvPr/>
        </p:nvSpPr>
        <p:spPr>
          <a:xfrm>
            <a:off x="9758570" y="511207"/>
            <a:ext cx="2279374" cy="2911726"/>
          </a:xfrm>
          <a:prstGeom prst="borderCallout1">
            <a:avLst>
              <a:gd name="adj1" fmla="val 27397"/>
              <a:gd name="adj2" fmla="val -193"/>
              <a:gd name="adj3" fmla="val 107949"/>
              <a:gd name="adj4" fmla="val -177286"/>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896061" y="812908"/>
            <a:ext cx="2004392" cy="2308324"/>
          </a:xfrm>
          <a:prstGeom prst="rect">
            <a:avLst/>
          </a:prstGeom>
          <a:noFill/>
        </p:spPr>
        <p:txBody>
          <a:bodyPr wrap="square" rtlCol="0">
            <a:spAutoFit/>
          </a:bodyPr>
          <a:lstStyle/>
          <a:p>
            <a:pPr algn="ctr"/>
            <a:r>
              <a:rPr lang="en-GB" dirty="0" smtClean="0"/>
              <a:t>Taken from Sumdog teacher portal,</a:t>
            </a:r>
          </a:p>
          <a:p>
            <a:pPr algn="ctr"/>
            <a:r>
              <a:rPr lang="en-GB" dirty="0" smtClean="0"/>
              <a:t>reviewing the diagnostic tests, showing where there could be gaps in understanding.</a:t>
            </a:r>
            <a:endParaRPr lang="en-GB" dirty="0"/>
          </a:p>
        </p:txBody>
      </p:sp>
      <p:sp>
        <p:nvSpPr>
          <p:cNvPr id="10" name="TextBox 9"/>
          <p:cNvSpPr txBox="1"/>
          <p:nvPr/>
        </p:nvSpPr>
        <p:spPr>
          <a:xfrm>
            <a:off x="9896061" y="3993085"/>
            <a:ext cx="2004392" cy="2031325"/>
          </a:xfrm>
          <a:prstGeom prst="rect">
            <a:avLst/>
          </a:prstGeom>
          <a:noFill/>
          <a:ln w="38100">
            <a:solidFill>
              <a:srgbClr val="0070C0"/>
            </a:solidFill>
          </a:ln>
        </p:spPr>
        <p:txBody>
          <a:bodyPr wrap="square" rtlCol="0">
            <a:spAutoFit/>
          </a:bodyPr>
          <a:lstStyle/>
          <a:p>
            <a:pPr algn="ctr"/>
            <a:r>
              <a:rPr lang="en-GB" dirty="0" smtClean="0"/>
              <a:t>Other diagnostic tests would include GL Assessments (completed in P2 and P3) and SNSAs (completed in P1 or P4).</a:t>
            </a:r>
          </a:p>
        </p:txBody>
      </p:sp>
    </p:spTree>
    <p:extLst>
      <p:ext uri="{BB962C8B-B14F-4D97-AF65-F5344CB8AC3E}">
        <p14:creationId xmlns:p14="http://schemas.microsoft.com/office/powerpoint/2010/main" val="1664671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98" y="107222"/>
            <a:ext cx="9720072" cy="607480"/>
          </a:xfrm>
        </p:spPr>
        <p:txBody>
          <a:bodyPr>
            <a:normAutofit fontScale="90000"/>
          </a:bodyPr>
          <a:lstStyle/>
          <a:p>
            <a:r>
              <a:rPr lang="en-GB" dirty="0" smtClean="0"/>
              <a:t>Holistic tasks</a:t>
            </a:r>
            <a:endParaRPr lang="en-GB" dirty="0"/>
          </a:p>
        </p:txBody>
      </p:sp>
      <p:grpSp>
        <p:nvGrpSpPr>
          <p:cNvPr id="6" name="Group 5"/>
          <p:cNvGrpSpPr/>
          <p:nvPr/>
        </p:nvGrpSpPr>
        <p:grpSpPr>
          <a:xfrm>
            <a:off x="304998" y="714702"/>
            <a:ext cx="8004116" cy="5918010"/>
            <a:chOff x="304998" y="841511"/>
            <a:chExt cx="6867152" cy="5791201"/>
          </a:xfrm>
        </p:grpSpPr>
        <p:pic>
          <p:nvPicPr>
            <p:cNvPr id="4" name="Picture 3"/>
            <p:cNvPicPr>
              <a:picLocks noChangeAspect="1"/>
            </p:cNvPicPr>
            <p:nvPr/>
          </p:nvPicPr>
          <p:blipFill rotWithShape="1">
            <a:blip r:embed="rId2"/>
            <a:srcRect t="8989" r="4250" b="3408"/>
            <a:stretch/>
          </p:blipFill>
          <p:spPr>
            <a:xfrm>
              <a:off x="304998" y="841511"/>
              <a:ext cx="6867152" cy="5791201"/>
            </a:xfrm>
            <a:prstGeom prst="rect">
              <a:avLst/>
            </a:prstGeom>
            <a:ln w="38100">
              <a:solidFill>
                <a:srgbClr val="0070C0"/>
              </a:solidFill>
            </a:ln>
          </p:spPr>
        </p:pic>
        <p:sp>
          <p:nvSpPr>
            <p:cNvPr id="5" name="Oval 4"/>
            <p:cNvSpPr/>
            <p:nvPr/>
          </p:nvSpPr>
          <p:spPr>
            <a:xfrm>
              <a:off x="1590261" y="5247860"/>
              <a:ext cx="715617" cy="424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44808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265043"/>
            <a:ext cx="3932237" cy="533400"/>
          </a:xfrm>
        </p:spPr>
        <p:txBody>
          <a:bodyPr>
            <a:normAutofit fontScale="90000"/>
          </a:bodyPr>
          <a:lstStyle/>
          <a:p>
            <a:r>
              <a:rPr lang="en-GB" dirty="0" smtClean="0"/>
              <a:t>What is evidence?</a:t>
            </a:r>
            <a:endParaRPr lang="en-GB" dirty="0"/>
          </a:p>
        </p:txBody>
      </p:sp>
      <p:pic>
        <p:nvPicPr>
          <p:cNvPr id="10" name="Picture Placeholder 9"/>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8407" t="5157" r="50261" b="51459"/>
          <a:stretch/>
        </p:blipFill>
        <p:spPr>
          <a:xfrm>
            <a:off x="4936182" y="137167"/>
            <a:ext cx="4171178" cy="2461291"/>
          </a:xfrm>
        </p:spPr>
      </p:pic>
      <p:sp>
        <p:nvSpPr>
          <p:cNvPr id="9" name="Text Placeholder 8"/>
          <p:cNvSpPr>
            <a:spLocks noGrp="1"/>
          </p:cNvSpPr>
          <p:nvPr>
            <p:ph type="body" sz="half" idx="2"/>
          </p:nvPr>
        </p:nvSpPr>
        <p:spPr>
          <a:xfrm>
            <a:off x="839788" y="954157"/>
            <a:ext cx="3932237" cy="4914831"/>
          </a:xfrm>
        </p:spPr>
        <p:txBody>
          <a:bodyPr>
            <a:noAutofit/>
          </a:bodyPr>
          <a:lstStyle/>
          <a:p>
            <a:r>
              <a:rPr lang="en-GB" sz="2400" dirty="0" smtClean="0"/>
              <a:t>Professional Judgement - a record that supports this;</a:t>
            </a:r>
          </a:p>
          <a:p>
            <a:r>
              <a:rPr lang="en-GB" sz="2400" dirty="0" smtClean="0"/>
              <a:t>Record of pupil’s learning journey and where they are;</a:t>
            </a:r>
          </a:p>
          <a:p>
            <a:r>
              <a:rPr lang="en-GB" sz="2400" dirty="0" smtClean="0"/>
              <a:t>A range of different types of work over a period of time;</a:t>
            </a:r>
          </a:p>
          <a:p>
            <a:r>
              <a:rPr lang="en-GB" sz="2400" dirty="0" smtClean="0"/>
              <a:t>Moderation;</a:t>
            </a:r>
          </a:p>
          <a:p>
            <a:r>
              <a:rPr lang="en-GB" sz="2400" dirty="0" smtClean="0"/>
              <a:t>Pupil’s voice;</a:t>
            </a:r>
          </a:p>
          <a:p>
            <a:r>
              <a:rPr lang="en-GB" sz="2400" dirty="0" smtClean="0"/>
              <a:t>Examples of achievement;</a:t>
            </a:r>
          </a:p>
          <a:p>
            <a:r>
              <a:rPr lang="en-GB" sz="2400" dirty="0" smtClean="0"/>
              <a:t>Links to benchmarks;</a:t>
            </a:r>
          </a:p>
          <a:p>
            <a:r>
              <a:rPr lang="en-GB" sz="2400" dirty="0" smtClean="0"/>
              <a:t>Supports my professional judgement.</a:t>
            </a:r>
          </a:p>
          <a:p>
            <a:endParaRPr lang="en-GB" sz="2400"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957" t="6184" r="48696" b="48211"/>
          <a:stretch/>
        </p:blipFill>
        <p:spPr>
          <a:xfrm>
            <a:off x="4936182" y="3228446"/>
            <a:ext cx="4174328" cy="3219416"/>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9524" t="9523" r="48928" b="76748"/>
          <a:stretch/>
        </p:blipFill>
        <p:spPr>
          <a:xfrm>
            <a:off x="8064852" y="3411572"/>
            <a:ext cx="4082143" cy="1175657"/>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4405" t="13492" r="50953" b="69365"/>
          <a:stretch/>
        </p:blipFill>
        <p:spPr>
          <a:xfrm>
            <a:off x="7449810" y="2010629"/>
            <a:ext cx="4082143" cy="1175657"/>
          </a:xfrm>
          <a:prstGeom prst="rect">
            <a:avLst/>
          </a:prstGeom>
        </p:spPr>
      </p:pic>
    </p:spTree>
    <p:extLst>
      <p:ext uri="{BB962C8B-B14F-4D97-AF65-F5344CB8AC3E}">
        <p14:creationId xmlns:p14="http://schemas.microsoft.com/office/powerpoint/2010/main" val="374119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Why is it important?</a:t>
            </a:r>
            <a:endParaRPr lang="en-GB" dirty="0"/>
          </a:p>
        </p:txBody>
      </p:sp>
      <p:pic>
        <p:nvPicPr>
          <p:cNvPr id="11" name="Content Placeholder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002" t="5317" r="8796" b="55771"/>
          <a:stretch/>
        </p:blipFill>
        <p:spPr>
          <a:xfrm>
            <a:off x="7641772" y="144006"/>
            <a:ext cx="4435415" cy="3067279"/>
          </a:xfrm>
        </p:spPr>
      </p:pic>
      <p:sp>
        <p:nvSpPr>
          <p:cNvPr id="10" name="Text Placeholder 9"/>
          <p:cNvSpPr>
            <a:spLocks noGrp="1"/>
          </p:cNvSpPr>
          <p:nvPr>
            <p:ph type="body" sz="half" idx="2"/>
          </p:nvPr>
        </p:nvSpPr>
        <p:spPr>
          <a:xfrm>
            <a:off x="1024128" y="1665514"/>
            <a:ext cx="4389120" cy="4354286"/>
          </a:xfrm>
        </p:spPr>
        <p:txBody>
          <a:bodyPr>
            <a:normAutofit lnSpcReduction="10000"/>
          </a:bodyPr>
          <a:lstStyle/>
          <a:p>
            <a:r>
              <a:rPr lang="en-GB" sz="2000" dirty="0" smtClean="0"/>
              <a:t>Supports professional judgement;</a:t>
            </a:r>
          </a:p>
          <a:p>
            <a:r>
              <a:rPr lang="en-GB" sz="2000" dirty="0" smtClean="0"/>
              <a:t>Show progression in learning;</a:t>
            </a:r>
          </a:p>
          <a:p>
            <a:r>
              <a:rPr lang="en-GB" sz="2000" dirty="0" smtClean="0"/>
              <a:t>Provides and informs next steps;</a:t>
            </a:r>
          </a:p>
          <a:p>
            <a:r>
              <a:rPr lang="en-GB" sz="2000" dirty="0" smtClean="0"/>
              <a:t>Indicates a need for intervention;</a:t>
            </a:r>
          </a:p>
          <a:p>
            <a:r>
              <a:rPr lang="en-GB" sz="2000" dirty="0" smtClean="0"/>
              <a:t>Information on where the gaps are;</a:t>
            </a:r>
          </a:p>
          <a:p>
            <a:r>
              <a:rPr lang="en-GB" sz="2000" dirty="0" smtClean="0"/>
              <a:t>For planning purposes;</a:t>
            </a:r>
          </a:p>
          <a:p>
            <a:r>
              <a:rPr lang="en-GB" sz="2000" dirty="0" smtClean="0"/>
              <a:t>Transition between classes, schools and settings;</a:t>
            </a:r>
          </a:p>
          <a:p>
            <a:r>
              <a:rPr lang="en-GB" sz="2000" dirty="0" smtClean="0"/>
              <a:t>For tracking and monitoring purposes;</a:t>
            </a:r>
          </a:p>
          <a:p>
            <a:r>
              <a:rPr lang="en-GB" sz="2000" dirty="0" smtClean="0"/>
              <a:t>Ensure high standards across schools/cluster/authority.</a:t>
            </a:r>
          </a:p>
          <a:p>
            <a:endParaRPr lang="en-GB" dirty="0" smtClean="0"/>
          </a:p>
          <a:p>
            <a:endParaRPr lang="en-GB" dirty="0" smtClean="0"/>
          </a:p>
          <a:p>
            <a:endParaRPr lang="en-GB"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5556" t="5979" b="51058"/>
          <a:stretch/>
        </p:blipFill>
        <p:spPr>
          <a:xfrm>
            <a:off x="6577435" y="3387948"/>
            <a:ext cx="4299858" cy="306215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0953" r="6428" b="54444"/>
          <a:stretch/>
        </p:blipFill>
        <p:spPr>
          <a:xfrm>
            <a:off x="5105400" y="144006"/>
            <a:ext cx="3897085" cy="3067279"/>
          </a:xfrm>
          <a:prstGeom prst="rect">
            <a:avLst/>
          </a:prstGeom>
        </p:spPr>
      </p:pic>
    </p:spTree>
    <p:extLst>
      <p:ext uri="{BB962C8B-B14F-4D97-AF65-F5344CB8AC3E}">
        <p14:creationId xmlns:p14="http://schemas.microsoft.com/office/powerpoint/2010/main" val="169308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How can it be gathered?</a:t>
            </a:r>
            <a:endParaRPr lang="en-GB" dirty="0"/>
          </a:p>
        </p:txBody>
      </p:sp>
      <p:sp>
        <p:nvSpPr>
          <p:cNvPr id="10" name="Text Placeholder 9"/>
          <p:cNvSpPr>
            <a:spLocks noGrp="1"/>
          </p:cNvSpPr>
          <p:nvPr>
            <p:ph type="body" sz="half" idx="2"/>
          </p:nvPr>
        </p:nvSpPr>
        <p:spPr>
          <a:xfrm>
            <a:off x="314658" y="1988353"/>
            <a:ext cx="4389120" cy="4191000"/>
          </a:xfrm>
        </p:spPr>
        <p:txBody>
          <a:bodyPr>
            <a:normAutofit/>
          </a:bodyPr>
          <a:lstStyle/>
          <a:p>
            <a:r>
              <a:rPr lang="en-GB" sz="2000" dirty="0" smtClean="0"/>
              <a:t>Over time </a:t>
            </a:r>
            <a:r>
              <a:rPr lang="en-GB" sz="2000" i="1" dirty="0" smtClean="0"/>
              <a:t>i.e. termly, monthly, weekly, daily;</a:t>
            </a:r>
          </a:p>
          <a:p>
            <a:r>
              <a:rPr lang="en-GB" sz="2000" dirty="0" smtClean="0"/>
              <a:t>Through learning logs with pupil involvement;</a:t>
            </a:r>
          </a:p>
          <a:p>
            <a:r>
              <a:rPr lang="en-GB" sz="2000" dirty="0" smtClean="0"/>
              <a:t>Using a range of curricular areas;</a:t>
            </a:r>
          </a:p>
          <a:p>
            <a:r>
              <a:rPr lang="en-GB" sz="2000" dirty="0" smtClean="0"/>
              <a:t>Through tracking and monitoring meetings;</a:t>
            </a:r>
          </a:p>
          <a:p>
            <a:r>
              <a:rPr lang="en-GB" sz="2000" dirty="0" err="1" smtClean="0"/>
              <a:t>Floorbooks</a:t>
            </a:r>
            <a:r>
              <a:rPr lang="en-GB" sz="2000" dirty="0"/>
              <a:t> </a:t>
            </a:r>
            <a:r>
              <a:rPr lang="en-GB" sz="2000" dirty="0" smtClean="0"/>
              <a:t>with pupil involvement;</a:t>
            </a:r>
          </a:p>
          <a:p>
            <a:r>
              <a:rPr lang="en-GB" sz="2000" dirty="0" smtClean="0"/>
              <a:t>Using </a:t>
            </a:r>
            <a:r>
              <a:rPr lang="en-GB" sz="2000" dirty="0" err="1" smtClean="0"/>
              <a:t>Es</a:t>
            </a:r>
            <a:r>
              <a:rPr lang="en-GB" sz="2000" dirty="0" smtClean="0"/>
              <a:t> and </a:t>
            </a:r>
            <a:r>
              <a:rPr lang="en-GB" sz="2000" dirty="0" err="1" smtClean="0"/>
              <a:t>Os</a:t>
            </a:r>
            <a:r>
              <a:rPr lang="en-GB" sz="2000" dirty="0" smtClean="0"/>
              <a:t>/Lis/SCs;</a:t>
            </a:r>
          </a:p>
          <a:p>
            <a:endParaRPr lang="en-GB" sz="2000" dirty="0" smtClean="0"/>
          </a:p>
          <a:p>
            <a:endParaRPr lang="en-GB" sz="2000" dirty="0" smtClean="0"/>
          </a:p>
          <a:p>
            <a:endParaRPr lang="en-GB" dirty="0" smtClean="0"/>
          </a:p>
          <a:p>
            <a:endParaRPr lang="en-GB" dirty="0" smtClean="0"/>
          </a:p>
          <a:p>
            <a:endParaRPr lang="en-GB" dirty="0"/>
          </a:p>
        </p:txBody>
      </p:sp>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134" t="48548" r="47665" b="9790"/>
          <a:stretch/>
        </p:blipFill>
        <p:spPr>
          <a:xfrm>
            <a:off x="4790864" y="3795385"/>
            <a:ext cx="4055897" cy="2743201"/>
          </a:xfr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476" t="47778" r="51959" b="3755"/>
          <a:stretch/>
        </p:blipFill>
        <p:spPr>
          <a:xfrm>
            <a:off x="4124815" y="326415"/>
            <a:ext cx="3892140" cy="332387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857" t="49048" r="49524" b="22380"/>
          <a:stretch/>
        </p:blipFill>
        <p:spPr>
          <a:xfrm>
            <a:off x="8136575" y="1451223"/>
            <a:ext cx="3897086" cy="1959428"/>
          </a:xfrm>
          <a:prstGeom prst="rect">
            <a:avLst/>
          </a:prstGeom>
        </p:spPr>
      </p:pic>
    </p:spTree>
    <p:extLst>
      <p:ext uri="{BB962C8B-B14F-4D97-AF65-F5344CB8AC3E}">
        <p14:creationId xmlns:p14="http://schemas.microsoft.com/office/powerpoint/2010/main" val="3544009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8585" y="-158931"/>
            <a:ext cx="4389120" cy="1737360"/>
          </a:xfrm>
        </p:spPr>
        <p:txBody>
          <a:bodyPr/>
          <a:lstStyle/>
          <a:p>
            <a:r>
              <a:rPr lang="en-GB" dirty="0" smtClean="0"/>
              <a:t>What would a range of evidence look like?</a:t>
            </a:r>
            <a:endParaRPr lang="en-GB" dirty="0"/>
          </a:p>
        </p:txBody>
      </p:sp>
      <p:sp>
        <p:nvSpPr>
          <p:cNvPr id="10" name="Text Placeholder 9"/>
          <p:cNvSpPr>
            <a:spLocks noGrp="1"/>
          </p:cNvSpPr>
          <p:nvPr>
            <p:ph type="body" sz="half" idx="2"/>
          </p:nvPr>
        </p:nvSpPr>
        <p:spPr>
          <a:xfrm>
            <a:off x="363021" y="1779814"/>
            <a:ext cx="3691285" cy="4829524"/>
          </a:xfrm>
        </p:spPr>
        <p:txBody>
          <a:bodyPr>
            <a:normAutofit fontScale="85000" lnSpcReduction="10000"/>
          </a:bodyPr>
          <a:lstStyle/>
          <a:p>
            <a:r>
              <a:rPr lang="en-GB" sz="2000" dirty="0" smtClean="0"/>
              <a:t>Individual tasks;</a:t>
            </a:r>
          </a:p>
          <a:p>
            <a:r>
              <a:rPr lang="en-GB" sz="2000" dirty="0" smtClean="0"/>
              <a:t>Group tasks;</a:t>
            </a:r>
          </a:p>
          <a:p>
            <a:r>
              <a:rPr lang="en-GB" sz="2000" dirty="0" smtClean="0"/>
              <a:t>Different examples of work across the curriculum;</a:t>
            </a:r>
          </a:p>
          <a:p>
            <a:r>
              <a:rPr lang="en-GB" sz="2000" dirty="0" smtClean="0"/>
              <a:t>Diagnostic assessments i.e. GLs/SNSAs;</a:t>
            </a:r>
          </a:p>
          <a:p>
            <a:r>
              <a:rPr lang="en-GB" sz="2000" dirty="0" smtClean="0"/>
              <a:t>Holistic assessments;</a:t>
            </a:r>
          </a:p>
          <a:p>
            <a:r>
              <a:rPr lang="en-GB" sz="2000" dirty="0" smtClean="0"/>
              <a:t>Videos i.e. Number Talks;</a:t>
            </a:r>
          </a:p>
          <a:p>
            <a:r>
              <a:rPr lang="en-GB" sz="2000" dirty="0" smtClean="0"/>
              <a:t>Formative and summative assessments;</a:t>
            </a:r>
          </a:p>
          <a:p>
            <a:r>
              <a:rPr lang="en-GB" sz="2000" dirty="0" smtClean="0"/>
              <a:t>Ongoing class work i.e. jotters, </a:t>
            </a:r>
            <a:r>
              <a:rPr lang="en-GB" sz="2000" dirty="0" err="1" smtClean="0"/>
              <a:t>floorbooks</a:t>
            </a:r>
            <a:r>
              <a:rPr lang="en-GB" sz="2000" dirty="0" smtClean="0"/>
              <a:t>, posters etc.;</a:t>
            </a:r>
          </a:p>
          <a:p>
            <a:r>
              <a:rPr lang="en-GB" sz="2000" dirty="0" smtClean="0"/>
              <a:t>Application of skills in unfamiliar contexts;</a:t>
            </a:r>
          </a:p>
          <a:p>
            <a:r>
              <a:rPr lang="en-GB" sz="2000" dirty="0" smtClean="0"/>
              <a:t>Collected over a period of time.</a:t>
            </a:r>
          </a:p>
          <a:p>
            <a:endParaRPr lang="en-GB" sz="2000" dirty="0" smtClean="0"/>
          </a:p>
          <a:p>
            <a:endParaRPr lang="en-GB" dirty="0" smtClean="0"/>
          </a:p>
          <a:p>
            <a:endParaRPr lang="en-GB" dirty="0" smtClean="0"/>
          </a:p>
          <a:p>
            <a:endParaRPr lang="en-GB"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7469" t="51144"/>
          <a:stretch/>
        </p:blipFill>
        <p:spPr>
          <a:xfrm>
            <a:off x="6062720" y="34784"/>
            <a:ext cx="4016829" cy="3087290"/>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0475" t="46508" r="5596" b="3333"/>
          <a:stretch/>
        </p:blipFill>
        <p:spPr>
          <a:xfrm>
            <a:off x="4054306" y="3238499"/>
            <a:ext cx="4016829" cy="343988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4048" t="47778" r="2023" b="8889"/>
          <a:stretch/>
        </p:blipFill>
        <p:spPr>
          <a:xfrm>
            <a:off x="8190878" y="3325585"/>
            <a:ext cx="3853543" cy="2971800"/>
          </a:xfrm>
          <a:prstGeom prst="rect">
            <a:avLst/>
          </a:prstGeom>
        </p:spPr>
      </p:pic>
    </p:spTree>
    <p:extLst>
      <p:ext uri="{BB962C8B-B14F-4D97-AF65-F5344CB8AC3E}">
        <p14:creationId xmlns:p14="http://schemas.microsoft.com/office/powerpoint/2010/main" val="3833063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Do you still agree with this?</a:t>
            </a:r>
            <a:endParaRPr lang="en-GB" dirty="0"/>
          </a:p>
        </p:txBody>
      </p:sp>
      <p:sp>
        <p:nvSpPr>
          <p:cNvPr id="6" name="Content Placeholder 5"/>
          <p:cNvSpPr>
            <a:spLocks noGrp="1"/>
          </p:cNvSpPr>
          <p:nvPr>
            <p:ph idx="1"/>
          </p:nvPr>
        </p:nvSpPr>
        <p:spPr/>
        <p:txBody>
          <a:bodyPr>
            <a:normAutofit/>
          </a:bodyPr>
          <a:lstStyle/>
          <a:p>
            <a:r>
              <a:rPr lang="en-GB" sz="5400" dirty="0" smtClean="0"/>
              <a:t>1.  Do you still agree with this?</a:t>
            </a:r>
          </a:p>
          <a:p>
            <a:r>
              <a:rPr lang="en-GB" sz="5400" dirty="0" smtClean="0"/>
              <a:t>2.  Do you have anything to add?</a:t>
            </a:r>
          </a:p>
          <a:p>
            <a:endParaRPr lang="en-GB" sz="5400" dirty="0"/>
          </a:p>
          <a:p>
            <a:r>
              <a:rPr lang="en-GB" sz="5400" dirty="0" smtClean="0"/>
              <a:t>Discuss for 2 minutes and share …</a:t>
            </a:r>
          </a:p>
        </p:txBody>
      </p:sp>
    </p:spTree>
    <p:extLst>
      <p:ext uri="{BB962C8B-B14F-4D97-AF65-F5344CB8AC3E}">
        <p14:creationId xmlns:p14="http://schemas.microsoft.com/office/powerpoint/2010/main" val="2203498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Specifically ….</a:t>
            </a:r>
            <a:endParaRPr lang="en-GB" dirty="0"/>
          </a:p>
        </p:txBody>
      </p:sp>
      <p:sp>
        <p:nvSpPr>
          <p:cNvPr id="3" name="Content Placeholder 2"/>
          <p:cNvSpPr>
            <a:spLocks noGrp="1"/>
          </p:cNvSpPr>
          <p:nvPr>
            <p:ph idx="1"/>
          </p:nvPr>
        </p:nvSpPr>
        <p:spPr/>
        <p:txBody>
          <a:bodyPr/>
          <a:lstStyle/>
          <a:p>
            <a:pPr algn="ctr"/>
            <a:r>
              <a:rPr lang="en-GB" dirty="0" smtClean="0"/>
              <a:t>Consider </a:t>
            </a:r>
            <a:r>
              <a:rPr lang="en-GB" b="1" dirty="0" smtClean="0"/>
              <a:t>Listening and Talking </a:t>
            </a:r>
            <a:r>
              <a:rPr lang="en-GB" dirty="0" smtClean="0"/>
              <a:t>and </a:t>
            </a:r>
            <a:r>
              <a:rPr lang="en-GB" b="1" dirty="0" smtClean="0"/>
              <a:t>Reading</a:t>
            </a:r>
            <a:r>
              <a:rPr lang="en-GB" dirty="0" smtClean="0"/>
              <a:t> </a:t>
            </a:r>
          </a:p>
          <a:p>
            <a:pPr algn="ctr"/>
            <a:r>
              <a:rPr lang="en-GB" dirty="0" smtClean="0"/>
              <a:t>1.  What would a range of evidence look like in these curricular areas?</a:t>
            </a:r>
          </a:p>
          <a:p>
            <a:pPr algn="ctr"/>
            <a:r>
              <a:rPr lang="en-GB" dirty="0" smtClean="0"/>
              <a:t>2.  How could you gather this evidence effectively?</a:t>
            </a:r>
          </a:p>
          <a:p>
            <a:pPr algn="ctr"/>
            <a:r>
              <a:rPr lang="en-GB" dirty="0" smtClean="0"/>
              <a:t>3.  How would you ensure shared understanding of standards within school/cluster/authority?</a:t>
            </a:r>
          </a:p>
          <a:p>
            <a:pPr algn="ctr"/>
            <a:endParaRPr lang="en-GB" dirty="0"/>
          </a:p>
          <a:p>
            <a:pPr algn="ctr"/>
            <a:r>
              <a:rPr lang="en-GB" dirty="0" smtClean="0"/>
              <a:t>DISCUSS FOR 5 MINUTES AND RECORD FINDINGS ON FLIPCHARTS PROVIDED</a:t>
            </a:r>
            <a:endParaRPr lang="en-GB" dirty="0"/>
          </a:p>
        </p:txBody>
      </p:sp>
    </p:spTree>
    <p:extLst>
      <p:ext uri="{BB962C8B-B14F-4D97-AF65-F5344CB8AC3E}">
        <p14:creationId xmlns:p14="http://schemas.microsoft.com/office/powerpoint/2010/main" val="913798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summary … a body of evidence	</a:t>
            </a:r>
            <a:endParaRPr lang="en-GB" dirty="0"/>
          </a:p>
        </p:txBody>
      </p:sp>
      <p:sp>
        <p:nvSpPr>
          <p:cNvPr id="3" name="Content Placeholder 2"/>
          <p:cNvSpPr>
            <a:spLocks noGrp="1"/>
          </p:cNvSpPr>
          <p:nvPr>
            <p:ph idx="1"/>
          </p:nvPr>
        </p:nvSpPr>
        <p:spPr/>
        <p:txBody>
          <a:bodyPr/>
          <a:lstStyle/>
          <a:p>
            <a:r>
              <a:rPr lang="en-GB" sz="3600" dirty="0"/>
              <a:t>Evidence is what practitioners gather when learners’ demonstrate their </a:t>
            </a:r>
            <a:r>
              <a:rPr lang="en-GB" sz="3600" dirty="0">
                <a:solidFill>
                  <a:srgbClr val="92D050"/>
                </a:solidFill>
              </a:rPr>
              <a:t>progress in learning</a:t>
            </a:r>
            <a:r>
              <a:rPr lang="en-GB" sz="3600" dirty="0"/>
              <a:t>. It will come from a </a:t>
            </a:r>
            <a:r>
              <a:rPr lang="en-GB" sz="3600" dirty="0">
                <a:solidFill>
                  <a:srgbClr val="92D050"/>
                </a:solidFill>
              </a:rPr>
              <a:t>wide range of sources</a:t>
            </a:r>
            <a:r>
              <a:rPr lang="en-GB" sz="3600" dirty="0"/>
              <a:t> and will be gathered </a:t>
            </a:r>
            <a:r>
              <a:rPr lang="en-GB" sz="3600" dirty="0">
                <a:solidFill>
                  <a:srgbClr val="92D050"/>
                </a:solidFill>
              </a:rPr>
              <a:t>over time</a:t>
            </a:r>
            <a:r>
              <a:rPr lang="en-GB" sz="3600" dirty="0"/>
              <a:t>. The evidence will vary depending upon the learning being assessed, the learning activity and </a:t>
            </a:r>
            <a:r>
              <a:rPr lang="en-GB" sz="3600" dirty="0">
                <a:solidFill>
                  <a:srgbClr val="92D050"/>
                </a:solidFill>
              </a:rPr>
              <a:t>learners’ preferences </a:t>
            </a:r>
            <a:r>
              <a:rPr lang="en-GB" sz="3600" dirty="0"/>
              <a:t>for how to show what they have learned. </a:t>
            </a:r>
            <a:endParaRPr lang="en-GB" sz="3600" b="1" dirty="0"/>
          </a:p>
          <a:p>
            <a:endParaRPr lang="en-GB" dirty="0"/>
          </a:p>
        </p:txBody>
      </p:sp>
    </p:spTree>
    <p:extLst>
      <p:ext uri="{BB962C8B-B14F-4D97-AF65-F5344CB8AC3E}">
        <p14:creationId xmlns:p14="http://schemas.microsoft.com/office/powerpoint/2010/main" val="38907847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418</TotalTime>
  <Words>920</Words>
  <Application>Microsoft Office PowerPoint</Application>
  <PresentationFormat>Widescreen</PresentationFormat>
  <Paragraphs>119</Paragraphs>
  <Slides>24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Tw Cen MT</vt:lpstr>
      <vt:lpstr>Tw Cen MT Condensed</vt:lpstr>
      <vt:lpstr>Wingdings 3</vt:lpstr>
      <vt:lpstr>Integral</vt:lpstr>
      <vt:lpstr>Achievement of a level – Early/first  </vt:lpstr>
      <vt:lpstr>We asked you …</vt:lpstr>
      <vt:lpstr>What is evidence?</vt:lpstr>
      <vt:lpstr>Why is it important?</vt:lpstr>
      <vt:lpstr>How can it be gathered?</vt:lpstr>
      <vt:lpstr>What would a range of evidence look like?</vt:lpstr>
      <vt:lpstr>Do you still agree with this?</vt:lpstr>
      <vt:lpstr>Specifically ….</vt:lpstr>
      <vt:lpstr>In summary … a body of evidence </vt:lpstr>
      <vt:lpstr>Evidence is not ….</vt:lpstr>
      <vt:lpstr>How to collate evidence</vt:lpstr>
      <vt:lpstr>Break time … have a kit kat …</vt:lpstr>
      <vt:lpstr>A numeracy body of evidence – what could it include?</vt:lpstr>
      <vt:lpstr>A numeracy body of evidence – what could it include?</vt:lpstr>
      <vt:lpstr>observations</vt:lpstr>
      <vt:lpstr>Observations and interactions</vt:lpstr>
      <vt:lpstr>Observations and interactions</vt:lpstr>
      <vt:lpstr>Day to day learning</vt:lpstr>
      <vt:lpstr>Learning records  self/peer assessment   learning logs </vt:lpstr>
      <vt:lpstr>Interdisciplinary learning</vt:lpstr>
      <vt:lpstr>Interdisciplinary learning</vt:lpstr>
      <vt:lpstr>Accounts provided by other stakeholders</vt:lpstr>
      <vt:lpstr>Diagnostic assessments</vt:lpstr>
      <vt:lpstr>Holistic tasks</vt:lpstr>
    </vt:vector>
  </TitlesOfParts>
  <Company>Argyll &amp; Bute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Bryden, Clare</dc:creator>
  <cp:lastModifiedBy>Cathro, Gillian</cp:lastModifiedBy>
  <cp:revision>33</cp:revision>
  <dcterms:created xsi:type="dcterms:W3CDTF">2019-03-14T14:44:16Z</dcterms:created>
  <dcterms:modified xsi:type="dcterms:W3CDTF">2019-03-29T13:26:24Z</dcterms:modified>
</cp:coreProperties>
</file>