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38"/>
  </p:notesMasterIdLst>
  <p:sldIdLst>
    <p:sldId id="256" r:id="rId2"/>
    <p:sldId id="259" r:id="rId3"/>
    <p:sldId id="260" r:id="rId4"/>
    <p:sldId id="261" r:id="rId5"/>
    <p:sldId id="300" r:id="rId6"/>
    <p:sldId id="323" r:id="rId7"/>
    <p:sldId id="301" r:id="rId8"/>
    <p:sldId id="303" r:id="rId9"/>
    <p:sldId id="304" r:id="rId10"/>
    <p:sldId id="302" r:id="rId11"/>
    <p:sldId id="262" r:id="rId12"/>
    <p:sldId id="305" r:id="rId13"/>
    <p:sldId id="306" r:id="rId14"/>
    <p:sldId id="307" r:id="rId15"/>
    <p:sldId id="308" r:id="rId16"/>
    <p:sldId id="309" r:id="rId17"/>
    <p:sldId id="310" r:id="rId18"/>
    <p:sldId id="321" r:id="rId19"/>
    <p:sldId id="311" r:id="rId20"/>
    <p:sldId id="320" r:id="rId21"/>
    <p:sldId id="313" r:id="rId22"/>
    <p:sldId id="314" r:id="rId23"/>
    <p:sldId id="315" r:id="rId24"/>
    <p:sldId id="324" r:id="rId25"/>
    <p:sldId id="322" r:id="rId26"/>
    <p:sldId id="325" r:id="rId27"/>
    <p:sldId id="316" r:id="rId28"/>
    <p:sldId id="317" r:id="rId29"/>
    <p:sldId id="319" r:id="rId30"/>
    <p:sldId id="299" r:id="rId31"/>
    <p:sldId id="326" r:id="rId32"/>
    <p:sldId id="330" r:id="rId33"/>
    <p:sldId id="327" r:id="rId34"/>
    <p:sldId id="328" r:id="rId35"/>
    <p:sldId id="291" r:id="rId36"/>
    <p:sldId id="29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686" autoAdjust="0"/>
  </p:normalViewPr>
  <p:slideViewPr>
    <p:cSldViewPr snapToGrid="0">
      <p:cViewPr varScale="1">
        <p:scale>
          <a:sx n="55" d="100"/>
          <a:sy n="55" d="100"/>
        </p:scale>
        <p:origin x="13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9FC1B-D037-4629-BE04-BB5F2972706D}"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C83D7992-B9D0-4EDE-861B-FEB9221490E4}">
      <dgm:prSet phldrT="[Text]"/>
      <dgm:spPr/>
      <dgm:t>
        <a:bodyPr/>
        <a:lstStyle/>
        <a:p>
          <a:r>
            <a:rPr lang="en-GB" dirty="0" smtClean="0"/>
            <a:t>Formative Assessment</a:t>
          </a:r>
          <a:endParaRPr lang="en-GB" dirty="0"/>
        </a:p>
      </dgm:t>
    </dgm:pt>
    <dgm:pt modelId="{32FB93AA-775B-4917-99CE-14164BE51EF6}" type="parTrans" cxnId="{F9595989-89F4-4C57-A60F-D67420028020}">
      <dgm:prSet/>
      <dgm:spPr/>
      <dgm:t>
        <a:bodyPr/>
        <a:lstStyle/>
        <a:p>
          <a:endParaRPr lang="en-GB"/>
        </a:p>
      </dgm:t>
    </dgm:pt>
    <dgm:pt modelId="{92C505E0-63FB-42D5-B6FD-94CC8BE93232}" type="sibTrans" cxnId="{F9595989-89F4-4C57-A60F-D67420028020}">
      <dgm:prSet/>
      <dgm:spPr/>
      <dgm:t>
        <a:bodyPr/>
        <a:lstStyle/>
        <a:p>
          <a:endParaRPr lang="en-GB"/>
        </a:p>
      </dgm:t>
    </dgm:pt>
    <dgm:pt modelId="{37A9D731-52E6-4E4C-9521-1F7F6E276B37}">
      <dgm:prSet phldrT="[Text]" custT="1"/>
      <dgm:spPr/>
      <dgm:t>
        <a:bodyPr/>
        <a:lstStyle/>
        <a:p>
          <a:r>
            <a:rPr lang="en-GB" sz="2000" dirty="0" smtClean="0"/>
            <a:t>Effective </a:t>
          </a:r>
          <a:r>
            <a:rPr lang="en-GB" sz="2000" dirty="0" err="1" smtClean="0"/>
            <a:t>questio-ning</a:t>
          </a:r>
          <a:endParaRPr lang="en-GB" sz="2000" dirty="0"/>
        </a:p>
      </dgm:t>
    </dgm:pt>
    <dgm:pt modelId="{FB3AA36F-0657-40C2-A400-291331273A6F}" type="parTrans" cxnId="{F1829119-01AB-4D47-8A52-58E2882960E4}">
      <dgm:prSet/>
      <dgm:spPr/>
      <dgm:t>
        <a:bodyPr/>
        <a:lstStyle/>
        <a:p>
          <a:endParaRPr lang="en-GB"/>
        </a:p>
      </dgm:t>
    </dgm:pt>
    <dgm:pt modelId="{62F753A0-3A75-49A6-A570-F2BB03D9FA15}" type="sibTrans" cxnId="{F1829119-01AB-4D47-8A52-58E2882960E4}">
      <dgm:prSet/>
      <dgm:spPr/>
      <dgm:t>
        <a:bodyPr/>
        <a:lstStyle/>
        <a:p>
          <a:endParaRPr lang="en-GB"/>
        </a:p>
      </dgm:t>
    </dgm:pt>
    <dgm:pt modelId="{9C8A6ACD-7F90-4E45-B7C0-421CF07BC58E}">
      <dgm:prSet phldrT="[Text]" custT="1"/>
      <dgm:spPr/>
      <dgm:t>
        <a:bodyPr/>
        <a:lstStyle/>
        <a:p>
          <a:r>
            <a:rPr lang="en-GB" sz="2000" dirty="0" smtClean="0"/>
            <a:t>Self and peer assessment</a:t>
          </a:r>
          <a:endParaRPr lang="en-GB" sz="2000" dirty="0"/>
        </a:p>
      </dgm:t>
    </dgm:pt>
    <dgm:pt modelId="{24030AE1-CCC8-4462-A665-DC51ADCD2995}" type="parTrans" cxnId="{8C83EE5F-D681-43F4-8AFE-6019982EF343}">
      <dgm:prSet/>
      <dgm:spPr/>
      <dgm:t>
        <a:bodyPr/>
        <a:lstStyle/>
        <a:p>
          <a:endParaRPr lang="en-GB"/>
        </a:p>
      </dgm:t>
    </dgm:pt>
    <dgm:pt modelId="{5DD7B018-B276-410E-8630-5B3B86AD25AA}" type="sibTrans" cxnId="{8C83EE5F-D681-43F4-8AFE-6019982EF343}">
      <dgm:prSet/>
      <dgm:spPr/>
      <dgm:t>
        <a:bodyPr/>
        <a:lstStyle/>
        <a:p>
          <a:endParaRPr lang="en-GB"/>
        </a:p>
      </dgm:t>
    </dgm:pt>
    <dgm:pt modelId="{FCC1A0E7-6971-4B7A-8DD5-69C11C9B9AEE}">
      <dgm:prSet phldrT="[Text]" custT="1"/>
      <dgm:spPr/>
      <dgm:t>
        <a:bodyPr/>
        <a:lstStyle/>
        <a:p>
          <a:r>
            <a:rPr lang="en-GB" sz="2000" dirty="0" smtClean="0"/>
            <a:t>Effective feedback</a:t>
          </a:r>
          <a:endParaRPr lang="en-GB" sz="2000" dirty="0"/>
        </a:p>
      </dgm:t>
    </dgm:pt>
    <dgm:pt modelId="{C85D5302-C392-4642-B481-E30047639152}" type="parTrans" cxnId="{08E00688-73D8-46EA-818C-19AF026D6C45}">
      <dgm:prSet/>
      <dgm:spPr/>
      <dgm:t>
        <a:bodyPr/>
        <a:lstStyle/>
        <a:p>
          <a:endParaRPr lang="en-GB"/>
        </a:p>
      </dgm:t>
    </dgm:pt>
    <dgm:pt modelId="{7A39E890-0859-4A3C-BD2F-28DAC44C9702}" type="sibTrans" cxnId="{08E00688-73D8-46EA-818C-19AF026D6C45}">
      <dgm:prSet/>
      <dgm:spPr/>
      <dgm:t>
        <a:bodyPr/>
        <a:lstStyle/>
        <a:p>
          <a:endParaRPr lang="en-GB"/>
        </a:p>
      </dgm:t>
    </dgm:pt>
    <dgm:pt modelId="{BF330FD0-AA8E-4336-A078-0085EE2F6C74}">
      <dgm:prSet phldrT="[Text]" custT="1"/>
      <dgm:spPr/>
      <dgm:t>
        <a:bodyPr/>
        <a:lstStyle/>
        <a:p>
          <a:r>
            <a:rPr lang="en-GB" sz="2400" dirty="0" smtClean="0"/>
            <a:t>Sharing learning goals</a:t>
          </a:r>
          <a:endParaRPr lang="en-GB" sz="2400" dirty="0"/>
        </a:p>
      </dgm:t>
    </dgm:pt>
    <dgm:pt modelId="{99BA4867-A318-4327-B129-915E54A03AE0}" type="parTrans" cxnId="{B691831E-EE53-4591-AF19-B0C2DEA99410}">
      <dgm:prSet/>
      <dgm:spPr/>
      <dgm:t>
        <a:bodyPr/>
        <a:lstStyle/>
        <a:p>
          <a:endParaRPr lang="en-GB"/>
        </a:p>
      </dgm:t>
    </dgm:pt>
    <dgm:pt modelId="{BA83117D-8D8D-416E-A98E-F765BB55A10F}" type="sibTrans" cxnId="{B691831E-EE53-4591-AF19-B0C2DEA99410}">
      <dgm:prSet/>
      <dgm:spPr/>
      <dgm:t>
        <a:bodyPr/>
        <a:lstStyle/>
        <a:p>
          <a:endParaRPr lang="en-GB"/>
        </a:p>
      </dgm:t>
    </dgm:pt>
    <dgm:pt modelId="{E4DA29F8-DAD6-4BBC-BA6E-FDE2E9472BC2}" type="pres">
      <dgm:prSet presAssocID="{7039FC1B-D037-4629-BE04-BB5F2972706D}" presName="Name0" presStyleCnt="0">
        <dgm:presLayoutVars>
          <dgm:chMax val="1"/>
          <dgm:dir/>
          <dgm:animLvl val="ctr"/>
          <dgm:resizeHandles val="exact"/>
        </dgm:presLayoutVars>
      </dgm:prSet>
      <dgm:spPr/>
      <dgm:t>
        <a:bodyPr/>
        <a:lstStyle/>
        <a:p>
          <a:endParaRPr lang="en-GB"/>
        </a:p>
      </dgm:t>
    </dgm:pt>
    <dgm:pt modelId="{313448F5-AEAB-4906-9363-A3483AD12B61}" type="pres">
      <dgm:prSet presAssocID="{C83D7992-B9D0-4EDE-861B-FEB9221490E4}" presName="centerShape" presStyleLbl="node0" presStyleIdx="0" presStyleCnt="1"/>
      <dgm:spPr/>
      <dgm:t>
        <a:bodyPr/>
        <a:lstStyle/>
        <a:p>
          <a:endParaRPr lang="en-GB"/>
        </a:p>
      </dgm:t>
    </dgm:pt>
    <dgm:pt modelId="{A04D6505-1F41-45D0-83C5-BE47FD079752}" type="pres">
      <dgm:prSet presAssocID="{37A9D731-52E6-4E4C-9521-1F7F6E276B37}" presName="node" presStyleLbl="node1" presStyleIdx="0" presStyleCnt="4">
        <dgm:presLayoutVars>
          <dgm:bulletEnabled val="1"/>
        </dgm:presLayoutVars>
      </dgm:prSet>
      <dgm:spPr/>
      <dgm:t>
        <a:bodyPr/>
        <a:lstStyle/>
        <a:p>
          <a:endParaRPr lang="en-GB"/>
        </a:p>
      </dgm:t>
    </dgm:pt>
    <dgm:pt modelId="{A0AE44B4-138F-4922-BD7E-323BF5F30ABA}" type="pres">
      <dgm:prSet presAssocID="{37A9D731-52E6-4E4C-9521-1F7F6E276B37}" presName="dummy" presStyleCnt="0"/>
      <dgm:spPr/>
    </dgm:pt>
    <dgm:pt modelId="{5F0A41A2-6C82-44CC-B328-8847FF6F7EED}" type="pres">
      <dgm:prSet presAssocID="{62F753A0-3A75-49A6-A570-F2BB03D9FA15}" presName="sibTrans" presStyleLbl="sibTrans2D1" presStyleIdx="0" presStyleCnt="4"/>
      <dgm:spPr/>
      <dgm:t>
        <a:bodyPr/>
        <a:lstStyle/>
        <a:p>
          <a:endParaRPr lang="en-GB"/>
        </a:p>
      </dgm:t>
    </dgm:pt>
    <dgm:pt modelId="{854E0EA0-B5C4-42CD-B4D4-9724177CA74A}" type="pres">
      <dgm:prSet presAssocID="{9C8A6ACD-7F90-4E45-B7C0-421CF07BC58E}" presName="node" presStyleLbl="node1" presStyleIdx="1" presStyleCnt="4" custScaleX="103172">
        <dgm:presLayoutVars>
          <dgm:bulletEnabled val="1"/>
        </dgm:presLayoutVars>
      </dgm:prSet>
      <dgm:spPr/>
      <dgm:t>
        <a:bodyPr/>
        <a:lstStyle/>
        <a:p>
          <a:endParaRPr lang="en-GB"/>
        </a:p>
      </dgm:t>
    </dgm:pt>
    <dgm:pt modelId="{D1A395CF-149A-4A4B-9853-AF9D3B1C543C}" type="pres">
      <dgm:prSet presAssocID="{9C8A6ACD-7F90-4E45-B7C0-421CF07BC58E}" presName="dummy" presStyleCnt="0"/>
      <dgm:spPr/>
    </dgm:pt>
    <dgm:pt modelId="{94E36CDB-C86F-4984-9F46-AF8256F33A11}" type="pres">
      <dgm:prSet presAssocID="{5DD7B018-B276-410E-8630-5B3B86AD25AA}" presName="sibTrans" presStyleLbl="sibTrans2D1" presStyleIdx="1" presStyleCnt="4"/>
      <dgm:spPr/>
      <dgm:t>
        <a:bodyPr/>
        <a:lstStyle/>
        <a:p>
          <a:endParaRPr lang="en-GB"/>
        </a:p>
      </dgm:t>
    </dgm:pt>
    <dgm:pt modelId="{1ACDE848-ED7F-4686-B2CC-2F12970D3B9A}" type="pres">
      <dgm:prSet presAssocID="{FCC1A0E7-6971-4B7A-8DD5-69C11C9B9AEE}" presName="node" presStyleLbl="node1" presStyleIdx="2" presStyleCnt="4">
        <dgm:presLayoutVars>
          <dgm:bulletEnabled val="1"/>
        </dgm:presLayoutVars>
      </dgm:prSet>
      <dgm:spPr/>
      <dgm:t>
        <a:bodyPr/>
        <a:lstStyle/>
        <a:p>
          <a:endParaRPr lang="en-GB"/>
        </a:p>
      </dgm:t>
    </dgm:pt>
    <dgm:pt modelId="{70AC25D6-AB88-41D9-83C1-AEEF2666F20A}" type="pres">
      <dgm:prSet presAssocID="{FCC1A0E7-6971-4B7A-8DD5-69C11C9B9AEE}" presName="dummy" presStyleCnt="0"/>
      <dgm:spPr/>
    </dgm:pt>
    <dgm:pt modelId="{1A395669-A3DC-4CD7-BAFC-59AB0593AA2E}" type="pres">
      <dgm:prSet presAssocID="{7A39E890-0859-4A3C-BD2F-28DAC44C9702}" presName="sibTrans" presStyleLbl="sibTrans2D1" presStyleIdx="2" presStyleCnt="4"/>
      <dgm:spPr/>
      <dgm:t>
        <a:bodyPr/>
        <a:lstStyle/>
        <a:p>
          <a:endParaRPr lang="en-GB"/>
        </a:p>
      </dgm:t>
    </dgm:pt>
    <dgm:pt modelId="{6E4104C6-15FD-4CCF-A1A1-EC394858C862}" type="pres">
      <dgm:prSet presAssocID="{BF330FD0-AA8E-4336-A078-0085EE2F6C74}" presName="node" presStyleLbl="node1" presStyleIdx="3" presStyleCnt="4">
        <dgm:presLayoutVars>
          <dgm:bulletEnabled val="1"/>
        </dgm:presLayoutVars>
      </dgm:prSet>
      <dgm:spPr/>
      <dgm:t>
        <a:bodyPr/>
        <a:lstStyle/>
        <a:p>
          <a:endParaRPr lang="en-GB"/>
        </a:p>
      </dgm:t>
    </dgm:pt>
    <dgm:pt modelId="{D04BE49D-153D-488B-91CB-EE290F8DD13F}" type="pres">
      <dgm:prSet presAssocID="{BF330FD0-AA8E-4336-A078-0085EE2F6C74}" presName="dummy" presStyleCnt="0"/>
      <dgm:spPr/>
    </dgm:pt>
    <dgm:pt modelId="{376B3068-02CD-4E5B-9A1D-5B21D08AE6F2}" type="pres">
      <dgm:prSet presAssocID="{BA83117D-8D8D-416E-A98E-F765BB55A10F}" presName="sibTrans" presStyleLbl="sibTrans2D1" presStyleIdx="3" presStyleCnt="4"/>
      <dgm:spPr/>
      <dgm:t>
        <a:bodyPr/>
        <a:lstStyle/>
        <a:p>
          <a:endParaRPr lang="en-GB"/>
        </a:p>
      </dgm:t>
    </dgm:pt>
  </dgm:ptLst>
  <dgm:cxnLst>
    <dgm:cxn modelId="{F9595989-89F4-4C57-A60F-D67420028020}" srcId="{7039FC1B-D037-4629-BE04-BB5F2972706D}" destId="{C83D7992-B9D0-4EDE-861B-FEB9221490E4}" srcOrd="0" destOrd="0" parTransId="{32FB93AA-775B-4917-99CE-14164BE51EF6}" sibTransId="{92C505E0-63FB-42D5-B6FD-94CC8BE93232}"/>
    <dgm:cxn modelId="{BCF23EBC-621D-47D0-B3BF-1849CAE949D7}" type="presOf" srcId="{BA83117D-8D8D-416E-A98E-F765BB55A10F}" destId="{376B3068-02CD-4E5B-9A1D-5B21D08AE6F2}" srcOrd="0" destOrd="0" presId="urn:microsoft.com/office/officeart/2005/8/layout/radial6"/>
    <dgm:cxn modelId="{F1829119-01AB-4D47-8A52-58E2882960E4}" srcId="{C83D7992-B9D0-4EDE-861B-FEB9221490E4}" destId="{37A9D731-52E6-4E4C-9521-1F7F6E276B37}" srcOrd="0" destOrd="0" parTransId="{FB3AA36F-0657-40C2-A400-291331273A6F}" sibTransId="{62F753A0-3A75-49A6-A570-F2BB03D9FA15}"/>
    <dgm:cxn modelId="{D037FB11-AD29-4DCE-9F6E-B614E795FCB7}" type="presOf" srcId="{62F753A0-3A75-49A6-A570-F2BB03D9FA15}" destId="{5F0A41A2-6C82-44CC-B328-8847FF6F7EED}" srcOrd="0" destOrd="0" presId="urn:microsoft.com/office/officeart/2005/8/layout/radial6"/>
    <dgm:cxn modelId="{F0A6F273-5B29-4ABB-A27F-D6D07FC8D4BC}" type="presOf" srcId="{FCC1A0E7-6971-4B7A-8DD5-69C11C9B9AEE}" destId="{1ACDE848-ED7F-4686-B2CC-2F12970D3B9A}" srcOrd="0" destOrd="0" presId="urn:microsoft.com/office/officeart/2005/8/layout/radial6"/>
    <dgm:cxn modelId="{08E00688-73D8-46EA-818C-19AF026D6C45}" srcId="{C83D7992-B9D0-4EDE-861B-FEB9221490E4}" destId="{FCC1A0E7-6971-4B7A-8DD5-69C11C9B9AEE}" srcOrd="2" destOrd="0" parTransId="{C85D5302-C392-4642-B481-E30047639152}" sibTransId="{7A39E890-0859-4A3C-BD2F-28DAC44C9702}"/>
    <dgm:cxn modelId="{B691831E-EE53-4591-AF19-B0C2DEA99410}" srcId="{C83D7992-B9D0-4EDE-861B-FEB9221490E4}" destId="{BF330FD0-AA8E-4336-A078-0085EE2F6C74}" srcOrd="3" destOrd="0" parTransId="{99BA4867-A318-4327-B129-915E54A03AE0}" sibTransId="{BA83117D-8D8D-416E-A98E-F765BB55A10F}"/>
    <dgm:cxn modelId="{206D0915-BDFB-46B0-B6A9-D9501A9DCE34}" type="presOf" srcId="{C83D7992-B9D0-4EDE-861B-FEB9221490E4}" destId="{313448F5-AEAB-4906-9363-A3483AD12B61}" srcOrd="0" destOrd="0" presId="urn:microsoft.com/office/officeart/2005/8/layout/radial6"/>
    <dgm:cxn modelId="{202C97B3-24D2-46ED-9E0F-53038ABBAF73}" type="presOf" srcId="{BF330FD0-AA8E-4336-A078-0085EE2F6C74}" destId="{6E4104C6-15FD-4CCF-A1A1-EC394858C862}" srcOrd="0" destOrd="0" presId="urn:microsoft.com/office/officeart/2005/8/layout/radial6"/>
    <dgm:cxn modelId="{8C83EE5F-D681-43F4-8AFE-6019982EF343}" srcId="{C83D7992-B9D0-4EDE-861B-FEB9221490E4}" destId="{9C8A6ACD-7F90-4E45-B7C0-421CF07BC58E}" srcOrd="1" destOrd="0" parTransId="{24030AE1-CCC8-4462-A665-DC51ADCD2995}" sibTransId="{5DD7B018-B276-410E-8630-5B3B86AD25AA}"/>
    <dgm:cxn modelId="{89938591-59B1-40B6-BF63-94C00FD8ACF6}" type="presOf" srcId="{9C8A6ACD-7F90-4E45-B7C0-421CF07BC58E}" destId="{854E0EA0-B5C4-42CD-B4D4-9724177CA74A}" srcOrd="0" destOrd="0" presId="urn:microsoft.com/office/officeart/2005/8/layout/radial6"/>
    <dgm:cxn modelId="{E4761AAD-F534-48B4-A18A-E7D788B2A85A}" type="presOf" srcId="{37A9D731-52E6-4E4C-9521-1F7F6E276B37}" destId="{A04D6505-1F41-45D0-83C5-BE47FD079752}" srcOrd="0" destOrd="0" presId="urn:microsoft.com/office/officeart/2005/8/layout/radial6"/>
    <dgm:cxn modelId="{10CE2501-A834-4BEB-B2AE-EE125471FA06}" type="presOf" srcId="{5DD7B018-B276-410E-8630-5B3B86AD25AA}" destId="{94E36CDB-C86F-4984-9F46-AF8256F33A11}" srcOrd="0" destOrd="0" presId="urn:microsoft.com/office/officeart/2005/8/layout/radial6"/>
    <dgm:cxn modelId="{56F7BBE3-A6FB-45FA-AE5A-77FC9C8C0B38}" type="presOf" srcId="{7039FC1B-D037-4629-BE04-BB5F2972706D}" destId="{E4DA29F8-DAD6-4BBC-BA6E-FDE2E9472BC2}" srcOrd="0" destOrd="0" presId="urn:microsoft.com/office/officeart/2005/8/layout/radial6"/>
    <dgm:cxn modelId="{93044B02-912B-4B30-B895-7981D260CFDA}" type="presOf" srcId="{7A39E890-0859-4A3C-BD2F-28DAC44C9702}" destId="{1A395669-A3DC-4CD7-BAFC-59AB0593AA2E}" srcOrd="0" destOrd="0" presId="urn:microsoft.com/office/officeart/2005/8/layout/radial6"/>
    <dgm:cxn modelId="{EB537B42-6345-4A63-96D9-DFC8D171121E}" type="presParOf" srcId="{E4DA29F8-DAD6-4BBC-BA6E-FDE2E9472BC2}" destId="{313448F5-AEAB-4906-9363-A3483AD12B61}" srcOrd="0" destOrd="0" presId="urn:microsoft.com/office/officeart/2005/8/layout/radial6"/>
    <dgm:cxn modelId="{E80DF931-EA96-4BB3-8AAB-2A2CD6B2B4A1}" type="presParOf" srcId="{E4DA29F8-DAD6-4BBC-BA6E-FDE2E9472BC2}" destId="{A04D6505-1F41-45D0-83C5-BE47FD079752}" srcOrd="1" destOrd="0" presId="urn:microsoft.com/office/officeart/2005/8/layout/radial6"/>
    <dgm:cxn modelId="{0CE76C20-0EFC-4575-BD86-71E513040692}" type="presParOf" srcId="{E4DA29F8-DAD6-4BBC-BA6E-FDE2E9472BC2}" destId="{A0AE44B4-138F-4922-BD7E-323BF5F30ABA}" srcOrd="2" destOrd="0" presId="urn:microsoft.com/office/officeart/2005/8/layout/radial6"/>
    <dgm:cxn modelId="{4DC498BE-2D1D-4D79-99F9-B6EDABE4B9D9}" type="presParOf" srcId="{E4DA29F8-DAD6-4BBC-BA6E-FDE2E9472BC2}" destId="{5F0A41A2-6C82-44CC-B328-8847FF6F7EED}" srcOrd="3" destOrd="0" presId="urn:microsoft.com/office/officeart/2005/8/layout/radial6"/>
    <dgm:cxn modelId="{3887646A-DF88-461C-BC29-7555CB8D603E}" type="presParOf" srcId="{E4DA29F8-DAD6-4BBC-BA6E-FDE2E9472BC2}" destId="{854E0EA0-B5C4-42CD-B4D4-9724177CA74A}" srcOrd="4" destOrd="0" presId="urn:microsoft.com/office/officeart/2005/8/layout/radial6"/>
    <dgm:cxn modelId="{7C1576D2-229C-4928-8663-4ACAEE5BD29C}" type="presParOf" srcId="{E4DA29F8-DAD6-4BBC-BA6E-FDE2E9472BC2}" destId="{D1A395CF-149A-4A4B-9853-AF9D3B1C543C}" srcOrd="5" destOrd="0" presId="urn:microsoft.com/office/officeart/2005/8/layout/radial6"/>
    <dgm:cxn modelId="{28DD5438-E0CD-416A-8FB4-C798E8C5F574}" type="presParOf" srcId="{E4DA29F8-DAD6-4BBC-BA6E-FDE2E9472BC2}" destId="{94E36CDB-C86F-4984-9F46-AF8256F33A11}" srcOrd="6" destOrd="0" presId="urn:microsoft.com/office/officeart/2005/8/layout/radial6"/>
    <dgm:cxn modelId="{46E86AD6-CE81-4975-88AF-F25C6976581B}" type="presParOf" srcId="{E4DA29F8-DAD6-4BBC-BA6E-FDE2E9472BC2}" destId="{1ACDE848-ED7F-4686-B2CC-2F12970D3B9A}" srcOrd="7" destOrd="0" presId="urn:microsoft.com/office/officeart/2005/8/layout/radial6"/>
    <dgm:cxn modelId="{509980EC-D27D-4FE0-87AD-159920E8D176}" type="presParOf" srcId="{E4DA29F8-DAD6-4BBC-BA6E-FDE2E9472BC2}" destId="{70AC25D6-AB88-41D9-83C1-AEEF2666F20A}" srcOrd="8" destOrd="0" presId="urn:microsoft.com/office/officeart/2005/8/layout/radial6"/>
    <dgm:cxn modelId="{4ECE81F5-40E2-4CC1-A8DB-CF332AA9A7D3}" type="presParOf" srcId="{E4DA29F8-DAD6-4BBC-BA6E-FDE2E9472BC2}" destId="{1A395669-A3DC-4CD7-BAFC-59AB0593AA2E}" srcOrd="9" destOrd="0" presId="urn:microsoft.com/office/officeart/2005/8/layout/radial6"/>
    <dgm:cxn modelId="{00D1B7EB-5121-43EC-A8D7-577565B08554}" type="presParOf" srcId="{E4DA29F8-DAD6-4BBC-BA6E-FDE2E9472BC2}" destId="{6E4104C6-15FD-4CCF-A1A1-EC394858C862}" srcOrd="10" destOrd="0" presId="urn:microsoft.com/office/officeart/2005/8/layout/radial6"/>
    <dgm:cxn modelId="{21300908-65E8-44C6-BC9E-A4AB8BAE8E04}" type="presParOf" srcId="{E4DA29F8-DAD6-4BBC-BA6E-FDE2E9472BC2}" destId="{D04BE49D-153D-488B-91CB-EE290F8DD13F}" srcOrd="11" destOrd="0" presId="urn:microsoft.com/office/officeart/2005/8/layout/radial6"/>
    <dgm:cxn modelId="{B3692E7F-B8A8-4BC1-8F67-FC715F1011DD}" type="presParOf" srcId="{E4DA29F8-DAD6-4BBC-BA6E-FDE2E9472BC2}" destId="{376B3068-02CD-4E5B-9A1D-5B21D08AE6F2}"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9FC1B-D037-4629-BE04-BB5F2972706D}"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C83D7992-B9D0-4EDE-861B-FEB9221490E4}">
      <dgm:prSet phldrT="[Text]"/>
      <dgm:spPr/>
      <dgm:t>
        <a:bodyPr/>
        <a:lstStyle/>
        <a:p>
          <a:r>
            <a:rPr lang="en-GB" dirty="0" smtClean="0"/>
            <a:t>Formative Assessment</a:t>
          </a:r>
          <a:endParaRPr lang="en-GB" dirty="0"/>
        </a:p>
      </dgm:t>
    </dgm:pt>
    <dgm:pt modelId="{32FB93AA-775B-4917-99CE-14164BE51EF6}" type="parTrans" cxnId="{F9595989-89F4-4C57-A60F-D67420028020}">
      <dgm:prSet/>
      <dgm:spPr/>
      <dgm:t>
        <a:bodyPr/>
        <a:lstStyle/>
        <a:p>
          <a:endParaRPr lang="en-GB"/>
        </a:p>
      </dgm:t>
    </dgm:pt>
    <dgm:pt modelId="{92C505E0-63FB-42D5-B6FD-94CC8BE93232}" type="sibTrans" cxnId="{F9595989-89F4-4C57-A60F-D67420028020}">
      <dgm:prSet/>
      <dgm:spPr/>
      <dgm:t>
        <a:bodyPr/>
        <a:lstStyle/>
        <a:p>
          <a:endParaRPr lang="en-GB"/>
        </a:p>
      </dgm:t>
    </dgm:pt>
    <dgm:pt modelId="{37A9D731-52E6-4E4C-9521-1F7F6E276B37}">
      <dgm:prSet phldrT="[Text]" custT="1"/>
      <dgm:spPr>
        <a:solidFill>
          <a:schemeClr val="accent1"/>
        </a:solidFill>
        <a:ln>
          <a:solidFill>
            <a:schemeClr val="accent1"/>
          </a:solidFill>
        </a:ln>
      </dgm:spPr>
      <dgm:t>
        <a:bodyPr/>
        <a:lstStyle/>
        <a:p>
          <a:r>
            <a:rPr lang="en-GB" sz="2000" dirty="0" smtClean="0"/>
            <a:t>Effective </a:t>
          </a:r>
          <a:r>
            <a:rPr lang="en-GB" sz="2000" dirty="0" err="1" smtClean="0"/>
            <a:t>questio-ning</a:t>
          </a:r>
          <a:endParaRPr lang="en-GB" sz="2000" dirty="0"/>
        </a:p>
      </dgm:t>
    </dgm:pt>
    <dgm:pt modelId="{FB3AA36F-0657-40C2-A400-291331273A6F}" type="parTrans" cxnId="{F1829119-01AB-4D47-8A52-58E2882960E4}">
      <dgm:prSet/>
      <dgm:spPr/>
      <dgm:t>
        <a:bodyPr/>
        <a:lstStyle/>
        <a:p>
          <a:endParaRPr lang="en-GB"/>
        </a:p>
      </dgm:t>
    </dgm:pt>
    <dgm:pt modelId="{62F753A0-3A75-49A6-A570-F2BB03D9FA15}" type="sibTrans" cxnId="{F1829119-01AB-4D47-8A52-58E2882960E4}">
      <dgm:prSet/>
      <dgm:spPr/>
      <dgm:t>
        <a:bodyPr/>
        <a:lstStyle/>
        <a:p>
          <a:endParaRPr lang="en-GB"/>
        </a:p>
      </dgm:t>
    </dgm:pt>
    <dgm:pt modelId="{9C8A6ACD-7F90-4E45-B7C0-421CF07BC58E}">
      <dgm:prSet phldrT="[Text]" custT="1"/>
      <dgm:spPr>
        <a:solidFill>
          <a:srgbClr val="FF0000"/>
        </a:solidFill>
      </dgm:spPr>
      <dgm:t>
        <a:bodyPr/>
        <a:lstStyle/>
        <a:p>
          <a:r>
            <a:rPr lang="en-GB" sz="2000" dirty="0" smtClean="0"/>
            <a:t>Self and peer assessment</a:t>
          </a:r>
          <a:endParaRPr lang="en-GB" sz="2000" dirty="0"/>
        </a:p>
      </dgm:t>
    </dgm:pt>
    <dgm:pt modelId="{24030AE1-CCC8-4462-A665-DC51ADCD2995}" type="parTrans" cxnId="{8C83EE5F-D681-43F4-8AFE-6019982EF343}">
      <dgm:prSet/>
      <dgm:spPr/>
      <dgm:t>
        <a:bodyPr/>
        <a:lstStyle/>
        <a:p>
          <a:endParaRPr lang="en-GB"/>
        </a:p>
      </dgm:t>
    </dgm:pt>
    <dgm:pt modelId="{5DD7B018-B276-410E-8630-5B3B86AD25AA}" type="sibTrans" cxnId="{8C83EE5F-D681-43F4-8AFE-6019982EF343}">
      <dgm:prSet/>
      <dgm:spPr/>
      <dgm:t>
        <a:bodyPr/>
        <a:lstStyle/>
        <a:p>
          <a:endParaRPr lang="en-GB"/>
        </a:p>
      </dgm:t>
    </dgm:pt>
    <dgm:pt modelId="{FCC1A0E7-6971-4B7A-8DD5-69C11C9B9AEE}">
      <dgm:prSet phldrT="[Text]" custT="1"/>
      <dgm:spPr>
        <a:solidFill>
          <a:schemeClr val="accent1"/>
        </a:solidFill>
      </dgm:spPr>
      <dgm:t>
        <a:bodyPr/>
        <a:lstStyle/>
        <a:p>
          <a:r>
            <a:rPr lang="en-GB" sz="2000" dirty="0" smtClean="0"/>
            <a:t>Effective feedback</a:t>
          </a:r>
          <a:endParaRPr lang="en-GB" sz="2000" dirty="0"/>
        </a:p>
      </dgm:t>
    </dgm:pt>
    <dgm:pt modelId="{C85D5302-C392-4642-B481-E30047639152}" type="parTrans" cxnId="{08E00688-73D8-46EA-818C-19AF026D6C45}">
      <dgm:prSet/>
      <dgm:spPr/>
      <dgm:t>
        <a:bodyPr/>
        <a:lstStyle/>
        <a:p>
          <a:endParaRPr lang="en-GB"/>
        </a:p>
      </dgm:t>
    </dgm:pt>
    <dgm:pt modelId="{7A39E890-0859-4A3C-BD2F-28DAC44C9702}" type="sibTrans" cxnId="{08E00688-73D8-46EA-818C-19AF026D6C45}">
      <dgm:prSet/>
      <dgm:spPr/>
      <dgm:t>
        <a:bodyPr/>
        <a:lstStyle/>
        <a:p>
          <a:endParaRPr lang="en-GB"/>
        </a:p>
      </dgm:t>
    </dgm:pt>
    <dgm:pt modelId="{4EFA6B6F-ECAC-449F-83F9-45C2A82A6F54}">
      <dgm:prSet phldrT="[Text]" custT="1"/>
      <dgm:spPr/>
      <dgm:t>
        <a:bodyPr/>
        <a:lstStyle/>
        <a:p>
          <a:r>
            <a:rPr lang="en-GB" sz="2400" dirty="0" smtClean="0"/>
            <a:t>Sharing learning goals</a:t>
          </a:r>
          <a:endParaRPr lang="en-GB" sz="2400" dirty="0"/>
        </a:p>
      </dgm:t>
    </dgm:pt>
    <dgm:pt modelId="{4D73FC3C-A47A-4F2F-B706-D55579EE0E79}" type="parTrans" cxnId="{B4B8BFCB-E07F-447D-87D0-8D86A78B7F8D}">
      <dgm:prSet/>
      <dgm:spPr/>
      <dgm:t>
        <a:bodyPr/>
        <a:lstStyle/>
        <a:p>
          <a:endParaRPr lang="en-GB"/>
        </a:p>
      </dgm:t>
    </dgm:pt>
    <dgm:pt modelId="{6B67AE00-0AFD-466F-8C57-05D684FD69BC}" type="sibTrans" cxnId="{B4B8BFCB-E07F-447D-87D0-8D86A78B7F8D}">
      <dgm:prSet/>
      <dgm:spPr/>
      <dgm:t>
        <a:bodyPr/>
        <a:lstStyle/>
        <a:p>
          <a:endParaRPr lang="en-GB"/>
        </a:p>
      </dgm:t>
    </dgm:pt>
    <dgm:pt modelId="{E4DA29F8-DAD6-4BBC-BA6E-FDE2E9472BC2}" type="pres">
      <dgm:prSet presAssocID="{7039FC1B-D037-4629-BE04-BB5F2972706D}" presName="Name0" presStyleCnt="0">
        <dgm:presLayoutVars>
          <dgm:chMax val="1"/>
          <dgm:dir/>
          <dgm:animLvl val="ctr"/>
          <dgm:resizeHandles val="exact"/>
        </dgm:presLayoutVars>
      </dgm:prSet>
      <dgm:spPr/>
      <dgm:t>
        <a:bodyPr/>
        <a:lstStyle/>
        <a:p>
          <a:endParaRPr lang="en-GB"/>
        </a:p>
      </dgm:t>
    </dgm:pt>
    <dgm:pt modelId="{313448F5-AEAB-4906-9363-A3483AD12B61}" type="pres">
      <dgm:prSet presAssocID="{C83D7992-B9D0-4EDE-861B-FEB9221490E4}" presName="centerShape" presStyleLbl="node0" presStyleIdx="0" presStyleCnt="1"/>
      <dgm:spPr/>
      <dgm:t>
        <a:bodyPr/>
        <a:lstStyle/>
        <a:p>
          <a:endParaRPr lang="en-GB"/>
        </a:p>
      </dgm:t>
    </dgm:pt>
    <dgm:pt modelId="{A04D6505-1F41-45D0-83C5-BE47FD079752}" type="pres">
      <dgm:prSet presAssocID="{37A9D731-52E6-4E4C-9521-1F7F6E276B37}" presName="node" presStyleLbl="node1" presStyleIdx="0" presStyleCnt="4">
        <dgm:presLayoutVars>
          <dgm:bulletEnabled val="1"/>
        </dgm:presLayoutVars>
      </dgm:prSet>
      <dgm:spPr/>
      <dgm:t>
        <a:bodyPr/>
        <a:lstStyle/>
        <a:p>
          <a:endParaRPr lang="en-GB"/>
        </a:p>
      </dgm:t>
    </dgm:pt>
    <dgm:pt modelId="{A0AE44B4-138F-4922-BD7E-323BF5F30ABA}" type="pres">
      <dgm:prSet presAssocID="{37A9D731-52E6-4E4C-9521-1F7F6E276B37}" presName="dummy" presStyleCnt="0"/>
      <dgm:spPr/>
    </dgm:pt>
    <dgm:pt modelId="{5F0A41A2-6C82-44CC-B328-8847FF6F7EED}" type="pres">
      <dgm:prSet presAssocID="{62F753A0-3A75-49A6-A570-F2BB03D9FA15}" presName="sibTrans" presStyleLbl="sibTrans2D1" presStyleIdx="0" presStyleCnt="4"/>
      <dgm:spPr/>
      <dgm:t>
        <a:bodyPr/>
        <a:lstStyle/>
        <a:p>
          <a:endParaRPr lang="en-GB"/>
        </a:p>
      </dgm:t>
    </dgm:pt>
    <dgm:pt modelId="{854E0EA0-B5C4-42CD-B4D4-9724177CA74A}" type="pres">
      <dgm:prSet presAssocID="{9C8A6ACD-7F90-4E45-B7C0-421CF07BC58E}" presName="node" presStyleLbl="node1" presStyleIdx="1" presStyleCnt="4" custScaleX="103172">
        <dgm:presLayoutVars>
          <dgm:bulletEnabled val="1"/>
        </dgm:presLayoutVars>
      </dgm:prSet>
      <dgm:spPr/>
      <dgm:t>
        <a:bodyPr/>
        <a:lstStyle/>
        <a:p>
          <a:endParaRPr lang="en-GB"/>
        </a:p>
      </dgm:t>
    </dgm:pt>
    <dgm:pt modelId="{D1A395CF-149A-4A4B-9853-AF9D3B1C543C}" type="pres">
      <dgm:prSet presAssocID="{9C8A6ACD-7F90-4E45-B7C0-421CF07BC58E}" presName="dummy" presStyleCnt="0"/>
      <dgm:spPr/>
    </dgm:pt>
    <dgm:pt modelId="{94E36CDB-C86F-4984-9F46-AF8256F33A11}" type="pres">
      <dgm:prSet presAssocID="{5DD7B018-B276-410E-8630-5B3B86AD25AA}" presName="sibTrans" presStyleLbl="sibTrans2D1" presStyleIdx="1" presStyleCnt="4"/>
      <dgm:spPr/>
      <dgm:t>
        <a:bodyPr/>
        <a:lstStyle/>
        <a:p>
          <a:endParaRPr lang="en-GB"/>
        </a:p>
      </dgm:t>
    </dgm:pt>
    <dgm:pt modelId="{1ACDE848-ED7F-4686-B2CC-2F12970D3B9A}" type="pres">
      <dgm:prSet presAssocID="{FCC1A0E7-6971-4B7A-8DD5-69C11C9B9AEE}" presName="node" presStyleLbl="node1" presStyleIdx="2" presStyleCnt="4">
        <dgm:presLayoutVars>
          <dgm:bulletEnabled val="1"/>
        </dgm:presLayoutVars>
      </dgm:prSet>
      <dgm:spPr/>
      <dgm:t>
        <a:bodyPr/>
        <a:lstStyle/>
        <a:p>
          <a:endParaRPr lang="en-GB"/>
        </a:p>
      </dgm:t>
    </dgm:pt>
    <dgm:pt modelId="{70AC25D6-AB88-41D9-83C1-AEEF2666F20A}" type="pres">
      <dgm:prSet presAssocID="{FCC1A0E7-6971-4B7A-8DD5-69C11C9B9AEE}" presName="dummy" presStyleCnt="0"/>
      <dgm:spPr/>
    </dgm:pt>
    <dgm:pt modelId="{1A395669-A3DC-4CD7-BAFC-59AB0593AA2E}" type="pres">
      <dgm:prSet presAssocID="{7A39E890-0859-4A3C-BD2F-28DAC44C9702}" presName="sibTrans" presStyleLbl="sibTrans2D1" presStyleIdx="2" presStyleCnt="4"/>
      <dgm:spPr/>
      <dgm:t>
        <a:bodyPr/>
        <a:lstStyle/>
        <a:p>
          <a:endParaRPr lang="en-GB"/>
        </a:p>
      </dgm:t>
    </dgm:pt>
    <dgm:pt modelId="{9168AE27-C807-4DD4-A0F7-56659A937998}" type="pres">
      <dgm:prSet presAssocID="{4EFA6B6F-ECAC-449F-83F9-45C2A82A6F54}" presName="node" presStyleLbl="node1" presStyleIdx="3" presStyleCnt="4">
        <dgm:presLayoutVars>
          <dgm:bulletEnabled val="1"/>
        </dgm:presLayoutVars>
      </dgm:prSet>
      <dgm:spPr/>
      <dgm:t>
        <a:bodyPr/>
        <a:lstStyle/>
        <a:p>
          <a:endParaRPr lang="en-GB"/>
        </a:p>
      </dgm:t>
    </dgm:pt>
    <dgm:pt modelId="{F5DB8C27-5557-4FAD-93B3-71F12448CE31}" type="pres">
      <dgm:prSet presAssocID="{4EFA6B6F-ECAC-449F-83F9-45C2A82A6F54}" presName="dummy" presStyleCnt="0"/>
      <dgm:spPr/>
    </dgm:pt>
    <dgm:pt modelId="{EA809FD7-BE04-408C-8E44-7FE54C4FCD0D}" type="pres">
      <dgm:prSet presAssocID="{6B67AE00-0AFD-466F-8C57-05D684FD69BC}" presName="sibTrans" presStyleLbl="sibTrans2D1" presStyleIdx="3" presStyleCnt="4"/>
      <dgm:spPr/>
      <dgm:t>
        <a:bodyPr/>
        <a:lstStyle/>
        <a:p>
          <a:endParaRPr lang="en-GB"/>
        </a:p>
      </dgm:t>
    </dgm:pt>
  </dgm:ptLst>
  <dgm:cxnLst>
    <dgm:cxn modelId="{1FA4077A-E384-43D7-96B3-B322EE819341}" type="presOf" srcId="{6B67AE00-0AFD-466F-8C57-05D684FD69BC}" destId="{EA809FD7-BE04-408C-8E44-7FE54C4FCD0D}" srcOrd="0" destOrd="0" presId="urn:microsoft.com/office/officeart/2005/8/layout/radial6"/>
    <dgm:cxn modelId="{F9595989-89F4-4C57-A60F-D67420028020}" srcId="{7039FC1B-D037-4629-BE04-BB5F2972706D}" destId="{C83D7992-B9D0-4EDE-861B-FEB9221490E4}" srcOrd="0" destOrd="0" parTransId="{32FB93AA-775B-4917-99CE-14164BE51EF6}" sibTransId="{92C505E0-63FB-42D5-B6FD-94CC8BE93232}"/>
    <dgm:cxn modelId="{4348D03F-C4FA-4041-8096-3CFB73745D9B}" type="presOf" srcId="{62F753A0-3A75-49A6-A570-F2BB03D9FA15}" destId="{5F0A41A2-6C82-44CC-B328-8847FF6F7EED}" srcOrd="0" destOrd="0" presId="urn:microsoft.com/office/officeart/2005/8/layout/radial6"/>
    <dgm:cxn modelId="{F1829119-01AB-4D47-8A52-58E2882960E4}" srcId="{C83D7992-B9D0-4EDE-861B-FEB9221490E4}" destId="{37A9D731-52E6-4E4C-9521-1F7F6E276B37}" srcOrd="0" destOrd="0" parTransId="{FB3AA36F-0657-40C2-A400-291331273A6F}" sibTransId="{62F753A0-3A75-49A6-A570-F2BB03D9FA15}"/>
    <dgm:cxn modelId="{AEE4CB4D-D0D2-4B37-81D0-9A2B9E5417AE}" type="presOf" srcId="{4EFA6B6F-ECAC-449F-83F9-45C2A82A6F54}" destId="{9168AE27-C807-4DD4-A0F7-56659A937998}" srcOrd="0" destOrd="0" presId="urn:microsoft.com/office/officeart/2005/8/layout/radial6"/>
    <dgm:cxn modelId="{08E00688-73D8-46EA-818C-19AF026D6C45}" srcId="{C83D7992-B9D0-4EDE-861B-FEB9221490E4}" destId="{FCC1A0E7-6971-4B7A-8DD5-69C11C9B9AEE}" srcOrd="2" destOrd="0" parTransId="{C85D5302-C392-4642-B481-E30047639152}" sibTransId="{7A39E890-0859-4A3C-BD2F-28DAC44C9702}"/>
    <dgm:cxn modelId="{557BD43F-0967-4ABE-A73C-88B3735AB9E0}" type="presOf" srcId="{C83D7992-B9D0-4EDE-861B-FEB9221490E4}" destId="{313448F5-AEAB-4906-9363-A3483AD12B61}" srcOrd="0" destOrd="0" presId="urn:microsoft.com/office/officeart/2005/8/layout/radial6"/>
    <dgm:cxn modelId="{8C83EE5F-D681-43F4-8AFE-6019982EF343}" srcId="{C83D7992-B9D0-4EDE-861B-FEB9221490E4}" destId="{9C8A6ACD-7F90-4E45-B7C0-421CF07BC58E}" srcOrd="1" destOrd="0" parTransId="{24030AE1-CCC8-4462-A665-DC51ADCD2995}" sibTransId="{5DD7B018-B276-410E-8630-5B3B86AD25AA}"/>
    <dgm:cxn modelId="{B4B8BFCB-E07F-447D-87D0-8D86A78B7F8D}" srcId="{C83D7992-B9D0-4EDE-861B-FEB9221490E4}" destId="{4EFA6B6F-ECAC-449F-83F9-45C2A82A6F54}" srcOrd="3" destOrd="0" parTransId="{4D73FC3C-A47A-4F2F-B706-D55579EE0E79}" sibTransId="{6B67AE00-0AFD-466F-8C57-05D684FD69BC}"/>
    <dgm:cxn modelId="{00761F07-65C8-44BB-BACF-8CD79415F24E}" type="presOf" srcId="{5DD7B018-B276-410E-8630-5B3B86AD25AA}" destId="{94E36CDB-C86F-4984-9F46-AF8256F33A11}" srcOrd="0" destOrd="0" presId="urn:microsoft.com/office/officeart/2005/8/layout/radial6"/>
    <dgm:cxn modelId="{50445132-AF70-48DF-9D7C-CE69DE8C2F4B}" type="presOf" srcId="{7039FC1B-D037-4629-BE04-BB5F2972706D}" destId="{E4DA29F8-DAD6-4BBC-BA6E-FDE2E9472BC2}" srcOrd="0" destOrd="0" presId="urn:microsoft.com/office/officeart/2005/8/layout/radial6"/>
    <dgm:cxn modelId="{7B176EA1-0017-4A66-961A-63C45482B740}" type="presOf" srcId="{9C8A6ACD-7F90-4E45-B7C0-421CF07BC58E}" destId="{854E0EA0-B5C4-42CD-B4D4-9724177CA74A}" srcOrd="0" destOrd="0" presId="urn:microsoft.com/office/officeart/2005/8/layout/radial6"/>
    <dgm:cxn modelId="{BE2F1E0B-27A7-4B9B-9F14-36D35D86E624}" type="presOf" srcId="{37A9D731-52E6-4E4C-9521-1F7F6E276B37}" destId="{A04D6505-1F41-45D0-83C5-BE47FD079752}" srcOrd="0" destOrd="0" presId="urn:microsoft.com/office/officeart/2005/8/layout/radial6"/>
    <dgm:cxn modelId="{20476F12-F9BA-4BCE-8CBE-112BB1A7861D}" type="presOf" srcId="{7A39E890-0859-4A3C-BD2F-28DAC44C9702}" destId="{1A395669-A3DC-4CD7-BAFC-59AB0593AA2E}" srcOrd="0" destOrd="0" presId="urn:microsoft.com/office/officeart/2005/8/layout/radial6"/>
    <dgm:cxn modelId="{AF14C579-80FA-461F-A85E-7CC7605EE0B4}" type="presOf" srcId="{FCC1A0E7-6971-4B7A-8DD5-69C11C9B9AEE}" destId="{1ACDE848-ED7F-4686-B2CC-2F12970D3B9A}" srcOrd="0" destOrd="0" presId="urn:microsoft.com/office/officeart/2005/8/layout/radial6"/>
    <dgm:cxn modelId="{7008A91F-CF83-4959-9424-B941625ED343}" type="presParOf" srcId="{E4DA29F8-DAD6-4BBC-BA6E-FDE2E9472BC2}" destId="{313448F5-AEAB-4906-9363-A3483AD12B61}" srcOrd="0" destOrd="0" presId="urn:microsoft.com/office/officeart/2005/8/layout/radial6"/>
    <dgm:cxn modelId="{7AB7087E-0B66-4D2A-B1A7-8F6B0B8BAC9C}" type="presParOf" srcId="{E4DA29F8-DAD6-4BBC-BA6E-FDE2E9472BC2}" destId="{A04D6505-1F41-45D0-83C5-BE47FD079752}" srcOrd="1" destOrd="0" presId="urn:microsoft.com/office/officeart/2005/8/layout/radial6"/>
    <dgm:cxn modelId="{1CBC2680-6F05-4F47-8608-C60D310C771A}" type="presParOf" srcId="{E4DA29F8-DAD6-4BBC-BA6E-FDE2E9472BC2}" destId="{A0AE44B4-138F-4922-BD7E-323BF5F30ABA}" srcOrd="2" destOrd="0" presId="urn:microsoft.com/office/officeart/2005/8/layout/radial6"/>
    <dgm:cxn modelId="{DDE38457-93A5-41B7-986C-AE891F1CF421}" type="presParOf" srcId="{E4DA29F8-DAD6-4BBC-BA6E-FDE2E9472BC2}" destId="{5F0A41A2-6C82-44CC-B328-8847FF6F7EED}" srcOrd="3" destOrd="0" presId="urn:microsoft.com/office/officeart/2005/8/layout/radial6"/>
    <dgm:cxn modelId="{EDC1C590-FF82-4C24-8FFB-8D73E63509C0}" type="presParOf" srcId="{E4DA29F8-DAD6-4BBC-BA6E-FDE2E9472BC2}" destId="{854E0EA0-B5C4-42CD-B4D4-9724177CA74A}" srcOrd="4" destOrd="0" presId="urn:microsoft.com/office/officeart/2005/8/layout/radial6"/>
    <dgm:cxn modelId="{B9BA5F83-3AE5-4AF9-B95A-D8126E04F08D}" type="presParOf" srcId="{E4DA29F8-DAD6-4BBC-BA6E-FDE2E9472BC2}" destId="{D1A395CF-149A-4A4B-9853-AF9D3B1C543C}" srcOrd="5" destOrd="0" presId="urn:microsoft.com/office/officeart/2005/8/layout/radial6"/>
    <dgm:cxn modelId="{D2A7C342-F3C4-44DC-9AC6-E1F10982C260}" type="presParOf" srcId="{E4DA29F8-DAD6-4BBC-BA6E-FDE2E9472BC2}" destId="{94E36CDB-C86F-4984-9F46-AF8256F33A11}" srcOrd="6" destOrd="0" presId="urn:microsoft.com/office/officeart/2005/8/layout/radial6"/>
    <dgm:cxn modelId="{45B8E505-148D-4BBB-8234-50B8E0DC74B8}" type="presParOf" srcId="{E4DA29F8-DAD6-4BBC-BA6E-FDE2E9472BC2}" destId="{1ACDE848-ED7F-4686-B2CC-2F12970D3B9A}" srcOrd="7" destOrd="0" presId="urn:microsoft.com/office/officeart/2005/8/layout/radial6"/>
    <dgm:cxn modelId="{B6D87C4F-F5C4-4C26-956B-A76C5E3E0E00}" type="presParOf" srcId="{E4DA29F8-DAD6-4BBC-BA6E-FDE2E9472BC2}" destId="{70AC25D6-AB88-41D9-83C1-AEEF2666F20A}" srcOrd="8" destOrd="0" presId="urn:microsoft.com/office/officeart/2005/8/layout/radial6"/>
    <dgm:cxn modelId="{73A85425-5839-4CD0-AD10-96B896D213A8}" type="presParOf" srcId="{E4DA29F8-DAD6-4BBC-BA6E-FDE2E9472BC2}" destId="{1A395669-A3DC-4CD7-BAFC-59AB0593AA2E}" srcOrd="9" destOrd="0" presId="urn:microsoft.com/office/officeart/2005/8/layout/radial6"/>
    <dgm:cxn modelId="{9BD511A1-6FA0-413E-B037-6FBC53024571}" type="presParOf" srcId="{E4DA29F8-DAD6-4BBC-BA6E-FDE2E9472BC2}" destId="{9168AE27-C807-4DD4-A0F7-56659A937998}" srcOrd="10" destOrd="0" presId="urn:microsoft.com/office/officeart/2005/8/layout/radial6"/>
    <dgm:cxn modelId="{678B0574-C76B-499D-99BE-8FF2DE7783C4}" type="presParOf" srcId="{E4DA29F8-DAD6-4BBC-BA6E-FDE2E9472BC2}" destId="{F5DB8C27-5557-4FAD-93B3-71F12448CE31}" srcOrd="11" destOrd="0" presId="urn:microsoft.com/office/officeart/2005/8/layout/radial6"/>
    <dgm:cxn modelId="{368C5E5B-73FD-4F8E-8D1E-0B556E651BC4}" type="presParOf" srcId="{E4DA29F8-DAD6-4BBC-BA6E-FDE2E9472BC2}" destId="{EA809FD7-BE04-408C-8E44-7FE54C4FCD0D}"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B3068-02CD-4E5B-9A1D-5B21D08AE6F2}">
      <dsp:nvSpPr>
        <dsp:cNvPr id="0" name=""/>
        <dsp:cNvSpPr/>
      </dsp:nvSpPr>
      <dsp:spPr>
        <a:xfrm>
          <a:off x="2865878" y="773770"/>
          <a:ext cx="5160085" cy="5160085"/>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395669-A3DC-4CD7-BAFC-59AB0593AA2E}">
      <dsp:nvSpPr>
        <dsp:cNvPr id="0" name=""/>
        <dsp:cNvSpPr/>
      </dsp:nvSpPr>
      <dsp:spPr>
        <a:xfrm>
          <a:off x="2865878" y="773770"/>
          <a:ext cx="5160085" cy="5160085"/>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E36CDB-C86F-4984-9F46-AF8256F33A11}">
      <dsp:nvSpPr>
        <dsp:cNvPr id="0" name=""/>
        <dsp:cNvSpPr/>
      </dsp:nvSpPr>
      <dsp:spPr>
        <a:xfrm>
          <a:off x="2865878" y="773770"/>
          <a:ext cx="5160085" cy="5160085"/>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0A41A2-6C82-44CC-B328-8847FF6F7EED}">
      <dsp:nvSpPr>
        <dsp:cNvPr id="0" name=""/>
        <dsp:cNvSpPr/>
      </dsp:nvSpPr>
      <dsp:spPr>
        <a:xfrm>
          <a:off x="2865878" y="773770"/>
          <a:ext cx="5160085" cy="5160085"/>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3448F5-AEAB-4906-9363-A3483AD12B61}">
      <dsp:nvSpPr>
        <dsp:cNvPr id="0" name=""/>
        <dsp:cNvSpPr/>
      </dsp:nvSpPr>
      <dsp:spPr>
        <a:xfrm>
          <a:off x="4258405" y="2166298"/>
          <a:ext cx="2375030" cy="237503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GB" sz="2600" kern="1200" dirty="0" smtClean="0"/>
            <a:t>Formative Assessment</a:t>
          </a:r>
          <a:endParaRPr lang="en-GB" sz="2600" kern="1200" dirty="0"/>
        </a:p>
      </dsp:txBody>
      <dsp:txXfrm>
        <a:off x="4606220" y="2514113"/>
        <a:ext cx="1679400" cy="1679400"/>
      </dsp:txXfrm>
    </dsp:sp>
    <dsp:sp modelId="{A04D6505-1F41-45D0-83C5-BE47FD079752}">
      <dsp:nvSpPr>
        <dsp:cNvPr id="0" name=""/>
        <dsp:cNvSpPr/>
      </dsp:nvSpPr>
      <dsp:spPr>
        <a:xfrm>
          <a:off x="4614660" y="2360"/>
          <a:ext cx="1662521" cy="166252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smtClean="0"/>
            <a:t>Effective </a:t>
          </a:r>
          <a:r>
            <a:rPr lang="en-GB" sz="2000" kern="1200" dirty="0" err="1" smtClean="0"/>
            <a:t>questio-ning</a:t>
          </a:r>
          <a:endParaRPr lang="en-GB" sz="2000" kern="1200" dirty="0"/>
        </a:p>
      </dsp:txBody>
      <dsp:txXfrm>
        <a:off x="4858131" y="245831"/>
        <a:ext cx="1175579" cy="1175579"/>
      </dsp:txXfrm>
    </dsp:sp>
    <dsp:sp modelId="{854E0EA0-B5C4-42CD-B4D4-9724177CA74A}">
      <dsp:nvSpPr>
        <dsp:cNvPr id="0" name=""/>
        <dsp:cNvSpPr/>
      </dsp:nvSpPr>
      <dsp:spPr>
        <a:xfrm>
          <a:off x="7108484" y="2522552"/>
          <a:ext cx="1715256" cy="166252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smtClean="0"/>
            <a:t>Self and peer assessment</a:t>
          </a:r>
          <a:endParaRPr lang="en-GB" sz="2000" kern="1200" dirty="0"/>
        </a:p>
      </dsp:txBody>
      <dsp:txXfrm>
        <a:off x="7359677" y="2766023"/>
        <a:ext cx="1212870" cy="1175579"/>
      </dsp:txXfrm>
    </dsp:sp>
    <dsp:sp modelId="{1ACDE848-ED7F-4686-B2CC-2F12970D3B9A}">
      <dsp:nvSpPr>
        <dsp:cNvPr id="0" name=""/>
        <dsp:cNvSpPr/>
      </dsp:nvSpPr>
      <dsp:spPr>
        <a:xfrm>
          <a:off x="4614660" y="5042744"/>
          <a:ext cx="1662521" cy="166252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smtClean="0"/>
            <a:t>Effective feedback</a:t>
          </a:r>
          <a:endParaRPr lang="en-GB" sz="2000" kern="1200" dirty="0"/>
        </a:p>
      </dsp:txBody>
      <dsp:txXfrm>
        <a:off x="4858131" y="5286215"/>
        <a:ext cx="1175579" cy="1175579"/>
      </dsp:txXfrm>
    </dsp:sp>
    <dsp:sp modelId="{6E4104C6-15FD-4CCF-A1A1-EC394858C862}">
      <dsp:nvSpPr>
        <dsp:cNvPr id="0" name=""/>
        <dsp:cNvSpPr/>
      </dsp:nvSpPr>
      <dsp:spPr>
        <a:xfrm>
          <a:off x="2094468" y="2522552"/>
          <a:ext cx="1662521" cy="166252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smtClean="0"/>
            <a:t>Sharing learning goals</a:t>
          </a:r>
          <a:endParaRPr lang="en-GB" sz="2400" kern="1200" dirty="0"/>
        </a:p>
      </dsp:txBody>
      <dsp:txXfrm>
        <a:off x="2337939" y="2766023"/>
        <a:ext cx="1175579" cy="1175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C3E0B-D492-4171-AC0E-F2212E89EB81}" type="datetimeFigureOut">
              <a:rPr lang="en-GB" smtClean="0"/>
              <a:t>27/02/2019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A244A-C086-495C-BEA4-44055A6EE4CC}" type="slidenum">
              <a:rPr lang="en-GB" smtClean="0"/>
              <a:t>‹#›</a:t>
            </a:fld>
            <a:endParaRPr lang="en-GB"/>
          </a:p>
        </p:txBody>
      </p:sp>
    </p:spTree>
    <p:extLst>
      <p:ext uri="{BB962C8B-B14F-4D97-AF65-F5344CB8AC3E}">
        <p14:creationId xmlns:p14="http://schemas.microsoft.com/office/powerpoint/2010/main" val="1962999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Formative</a:t>
            </a:r>
            <a:r>
              <a:rPr lang="en-GB" baseline="0" dirty="0" smtClean="0"/>
              <a:t> Assessment – all about using assessment to make adjustments to support pupils; literally to support learning, to see what needs to be retaught, to see what can be moved on from</a:t>
            </a:r>
            <a:endParaRPr lang="en-GB" dirty="0"/>
          </a:p>
        </p:txBody>
      </p:sp>
      <p:sp>
        <p:nvSpPr>
          <p:cNvPr id="4" name="Slide Number Placeholder 3"/>
          <p:cNvSpPr>
            <a:spLocks noGrp="1"/>
          </p:cNvSpPr>
          <p:nvPr>
            <p:ph type="sldNum" sz="quarter" idx="10"/>
          </p:nvPr>
        </p:nvSpPr>
        <p:spPr/>
        <p:txBody>
          <a:bodyPr/>
          <a:lstStyle/>
          <a:p>
            <a:fld id="{10F5457B-5DB6-4D37-ABA5-40A826CE80EE}" type="slidenum">
              <a:rPr lang="en-GB" smtClean="0"/>
              <a:t>2</a:t>
            </a:fld>
            <a:endParaRPr lang="en-GB"/>
          </a:p>
        </p:txBody>
      </p:sp>
    </p:spTree>
    <p:extLst>
      <p:ext uri="{BB962C8B-B14F-4D97-AF65-F5344CB8AC3E}">
        <p14:creationId xmlns:p14="http://schemas.microsoft.com/office/powerpoint/2010/main" val="2644745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Quite tricky – most pupils will have done</a:t>
            </a:r>
            <a:r>
              <a:rPr lang="en-GB" baseline="0" dirty="0" smtClean="0"/>
              <a:t> the best job they can; unlikely they’ll be able to look at their work immediately after they’ve finished it and realise lots of “better ways” they could have put it together, or else they’d have done that the first time…</a:t>
            </a:r>
          </a:p>
          <a:p>
            <a:endParaRPr lang="en-GB" baseline="0" dirty="0" smtClean="0"/>
          </a:p>
          <a:p>
            <a:r>
              <a:rPr lang="en-GB" baseline="0" dirty="0" smtClean="0"/>
              <a:t>Exemplar – pupils write opening paragraphs to a persuasive essay. Next lesson, teacher shows four examples of persuasive intros, pupils put them in order and discuss their strengths/weaknesses as a class. Pupils can then compare their own paragraphs to these, see where they come on the continuum, and improve their work accordingly </a:t>
            </a:r>
          </a:p>
          <a:p>
            <a:endParaRPr lang="en-GB" baseline="0" dirty="0" smtClean="0"/>
          </a:p>
          <a:p>
            <a:r>
              <a:rPr lang="en-GB" baseline="0" dirty="0" smtClean="0"/>
              <a:t>Similarly, they could compare their finished work to a completed exemplar and the Success Criteria. Using a Learning Log, pupil can make note of their strengths and what they can see they’ve done well, and what they could work on in future in order to make it as good as the exemplar </a:t>
            </a:r>
            <a:endParaRPr lang="en-GB" dirty="0"/>
          </a:p>
        </p:txBody>
      </p:sp>
      <p:sp>
        <p:nvSpPr>
          <p:cNvPr id="4" name="Slide Number Placeholder 3"/>
          <p:cNvSpPr>
            <a:spLocks noGrp="1"/>
          </p:cNvSpPr>
          <p:nvPr>
            <p:ph type="sldNum" sz="quarter" idx="10"/>
          </p:nvPr>
        </p:nvSpPr>
        <p:spPr/>
        <p:txBody>
          <a:bodyPr/>
          <a:lstStyle/>
          <a:p>
            <a:fld id="{598A244A-C086-495C-BEA4-44055A6EE4CC}" type="slidenum">
              <a:rPr lang="en-GB" smtClean="0"/>
              <a:t>19</a:t>
            </a:fld>
            <a:endParaRPr lang="en-GB"/>
          </a:p>
        </p:txBody>
      </p:sp>
    </p:spTree>
    <p:extLst>
      <p:ext uri="{BB962C8B-B14F-4D97-AF65-F5344CB8AC3E}">
        <p14:creationId xmlns:p14="http://schemas.microsoft.com/office/powerpoint/2010/main" val="2632655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 better</a:t>
            </a:r>
            <a:r>
              <a:rPr lang="en-GB" baseline="0" dirty="0" smtClean="0"/>
              <a:t> for closed skills</a:t>
            </a:r>
          </a:p>
          <a:p>
            <a:r>
              <a:rPr lang="en-GB" baseline="0" dirty="0" smtClean="0"/>
              <a:t>2 – better for open skills</a:t>
            </a:r>
            <a:endParaRPr lang="en-GB" dirty="0"/>
          </a:p>
        </p:txBody>
      </p:sp>
      <p:sp>
        <p:nvSpPr>
          <p:cNvPr id="4" name="Slide Number Placeholder 3"/>
          <p:cNvSpPr>
            <a:spLocks noGrp="1"/>
          </p:cNvSpPr>
          <p:nvPr>
            <p:ph type="sldNum" sz="quarter" idx="10"/>
          </p:nvPr>
        </p:nvSpPr>
        <p:spPr/>
        <p:txBody>
          <a:bodyPr/>
          <a:lstStyle/>
          <a:p>
            <a:fld id="{598A244A-C086-495C-BEA4-44055A6EE4CC}" type="slidenum">
              <a:rPr lang="en-GB" smtClean="0"/>
              <a:t>20</a:t>
            </a:fld>
            <a:endParaRPr lang="en-GB"/>
          </a:p>
        </p:txBody>
      </p:sp>
    </p:spTree>
    <p:extLst>
      <p:ext uri="{BB962C8B-B14F-4D97-AF65-F5344CB8AC3E}">
        <p14:creationId xmlns:p14="http://schemas.microsoft.com/office/powerpoint/2010/main" val="1340613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Traffic light at start;</a:t>
            </a:r>
            <a:r>
              <a:rPr lang="en-GB" baseline="0" dirty="0" smtClean="0"/>
              <a:t> then traffic light at end</a:t>
            </a:r>
          </a:p>
          <a:p>
            <a:r>
              <a:rPr lang="en-GB" baseline="0" dirty="0" smtClean="0"/>
              <a:t>Gives pupils clear revision guide</a:t>
            </a:r>
            <a:endParaRPr lang="en-GB" dirty="0"/>
          </a:p>
        </p:txBody>
      </p:sp>
      <p:sp>
        <p:nvSpPr>
          <p:cNvPr id="4" name="Slide Number Placeholder 3"/>
          <p:cNvSpPr>
            <a:spLocks noGrp="1"/>
          </p:cNvSpPr>
          <p:nvPr>
            <p:ph type="sldNum" sz="quarter" idx="10"/>
          </p:nvPr>
        </p:nvSpPr>
        <p:spPr/>
        <p:txBody>
          <a:bodyPr/>
          <a:lstStyle/>
          <a:p>
            <a:fld id="{598A244A-C086-495C-BEA4-44055A6EE4CC}" type="slidenum">
              <a:rPr lang="en-GB" smtClean="0"/>
              <a:t>23</a:t>
            </a:fld>
            <a:endParaRPr lang="en-GB"/>
          </a:p>
        </p:txBody>
      </p:sp>
    </p:spTree>
    <p:extLst>
      <p:ext uri="{BB962C8B-B14F-4D97-AF65-F5344CB8AC3E}">
        <p14:creationId xmlns:p14="http://schemas.microsoft.com/office/powerpoint/2010/main" val="331020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Traffic light at start;</a:t>
            </a:r>
            <a:r>
              <a:rPr lang="en-GB" baseline="0" dirty="0" smtClean="0"/>
              <a:t> then traffic light at end</a:t>
            </a:r>
          </a:p>
          <a:p>
            <a:r>
              <a:rPr lang="en-GB" baseline="0" dirty="0" smtClean="0"/>
              <a:t>Gives pupils clear revision guide</a:t>
            </a:r>
            <a:endParaRPr lang="en-GB" dirty="0"/>
          </a:p>
        </p:txBody>
      </p:sp>
      <p:sp>
        <p:nvSpPr>
          <p:cNvPr id="4" name="Slide Number Placeholder 3"/>
          <p:cNvSpPr>
            <a:spLocks noGrp="1"/>
          </p:cNvSpPr>
          <p:nvPr>
            <p:ph type="sldNum" sz="quarter" idx="10"/>
          </p:nvPr>
        </p:nvSpPr>
        <p:spPr/>
        <p:txBody>
          <a:bodyPr/>
          <a:lstStyle/>
          <a:p>
            <a:fld id="{598A244A-C086-495C-BEA4-44055A6EE4CC}" type="slidenum">
              <a:rPr lang="en-GB" smtClean="0"/>
              <a:t>24</a:t>
            </a:fld>
            <a:endParaRPr lang="en-GB"/>
          </a:p>
        </p:txBody>
      </p:sp>
    </p:spTree>
    <p:extLst>
      <p:ext uri="{BB962C8B-B14F-4D97-AF65-F5344CB8AC3E}">
        <p14:creationId xmlns:p14="http://schemas.microsoft.com/office/powerpoint/2010/main" val="766642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Scary to be judged </a:t>
            </a:r>
          </a:p>
          <a:p>
            <a:r>
              <a:rPr lang="en-GB" dirty="0" smtClean="0"/>
              <a:t>Shirley Clarke makes</a:t>
            </a:r>
            <a:r>
              <a:rPr lang="en-GB" baseline="0" dirty="0" smtClean="0"/>
              <a:t> her learning teams do an exercise first where they write something and then in a trio, have it peer assessed by someone while another person watches and makes notes of their interactions</a:t>
            </a:r>
            <a:endParaRPr lang="en-GB" dirty="0"/>
          </a:p>
        </p:txBody>
      </p:sp>
      <p:sp>
        <p:nvSpPr>
          <p:cNvPr id="4" name="Slide Number Placeholder 3"/>
          <p:cNvSpPr>
            <a:spLocks noGrp="1"/>
          </p:cNvSpPr>
          <p:nvPr>
            <p:ph type="sldNum" sz="quarter" idx="10"/>
          </p:nvPr>
        </p:nvSpPr>
        <p:spPr/>
        <p:txBody>
          <a:bodyPr/>
          <a:lstStyle/>
          <a:p>
            <a:fld id="{598A244A-C086-495C-BEA4-44055A6EE4CC}" type="slidenum">
              <a:rPr lang="en-GB" smtClean="0"/>
              <a:t>27</a:t>
            </a:fld>
            <a:endParaRPr lang="en-GB"/>
          </a:p>
        </p:txBody>
      </p:sp>
    </p:spTree>
    <p:extLst>
      <p:ext uri="{BB962C8B-B14F-4D97-AF65-F5344CB8AC3E}">
        <p14:creationId xmlns:p14="http://schemas.microsoft.com/office/powerpoint/2010/main" val="2691807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will we know we can do these?</a:t>
            </a:r>
            <a:r>
              <a:rPr lang="en-GB" baseline="0" dirty="0" smtClean="0"/>
              <a:t> </a:t>
            </a:r>
          </a:p>
          <a:p>
            <a:r>
              <a:rPr lang="en-GB" baseline="0" dirty="0" smtClean="0"/>
              <a:t>- Be able to explain strategies to others; be able to use one tomorrow</a:t>
            </a:r>
            <a:endParaRPr lang="en-GB" dirty="0"/>
          </a:p>
        </p:txBody>
      </p:sp>
      <p:sp>
        <p:nvSpPr>
          <p:cNvPr id="4" name="Slide Number Placeholder 3"/>
          <p:cNvSpPr>
            <a:spLocks noGrp="1"/>
          </p:cNvSpPr>
          <p:nvPr>
            <p:ph type="sldNum" sz="quarter" idx="10"/>
          </p:nvPr>
        </p:nvSpPr>
        <p:spPr/>
        <p:txBody>
          <a:bodyPr/>
          <a:lstStyle/>
          <a:p>
            <a:fld id="{10F5457B-5DB6-4D37-ABA5-40A826CE80EE}" type="slidenum">
              <a:rPr lang="en-GB" smtClean="0"/>
              <a:t>35</a:t>
            </a:fld>
            <a:endParaRPr lang="en-GB"/>
          </a:p>
        </p:txBody>
      </p:sp>
    </p:spTree>
    <p:extLst>
      <p:ext uri="{BB962C8B-B14F-4D97-AF65-F5344CB8AC3E}">
        <p14:creationId xmlns:p14="http://schemas.microsoft.com/office/powerpoint/2010/main" val="1344732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Today’s focus</a:t>
            </a:r>
            <a:endParaRPr lang="en-GB" dirty="0"/>
          </a:p>
        </p:txBody>
      </p:sp>
      <p:sp>
        <p:nvSpPr>
          <p:cNvPr id="4" name="Slide Number Placeholder 3"/>
          <p:cNvSpPr>
            <a:spLocks noGrp="1"/>
          </p:cNvSpPr>
          <p:nvPr>
            <p:ph type="sldNum" sz="quarter" idx="10"/>
          </p:nvPr>
        </p:nvSpPr>
        <p:spPr/>
        <p:txBody>
          <a:bodyPr/>
          <a:lstStyle/>
          <a:p>
            <a:fld id="{10F5457B-5DB6-4D37-ABA5-40A826CE80EE}" type="slidenum">
              <a:rPr lang="en-GB" smtClean="0"/>
              <a:t>3</a:t>
            </a:fld>
            <a:endParaRPr lang="en-GB"/>
          </a:p>
        </p:txBody>
      </p:sp>
    </p:spTree>
    <p:extLst>
      <p:ext uri="{BB962C8B-B14F-4D97-AF65-F5344CB8AC3E}">
        <p14:creationId xmlns:p14="http://schemas.microsoft.com/office/powerpoint/2010/main" val="737718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will we know we can do these?</a:t>
            </a:r>
            <a:r>
              <a:rPr lang="en-GB" baseline="0" dirty="0" smtClean="0"/>
              <a:t> </a:t>
            </a:r>
          </a:p>
          <a:p>
            <a:r>
              <a:rPr lang="en-GB" baseline="0" dirty="0" smtClean="0"/>
              <a:t>- Be able to explain strategies to others; be able to use one tomorrow</a:t>
            </a:r>
            <a:endParaRPr lang="en-GB" dirty="0"/>
          </a:p>
        </p:txBody>
      </p:sp>
      <p:sp>
        <p:nvSpPr>
          <p:cNvPr id="4" name="Slide Number Placeholder 3"/>
          <p:cNvSpPr>
            <a:spLocks noGrp="1"/>
          </p:cNvSpPr>
          <p:nvPr>
            <p:ph type="sldNum" sz="quarter" idx="10"/>
          </p:nvPr>
        </p:nvSpPr>
        <p:spPr/>
        <p:txBody>
          <a:bodyPr/>
          <a:lstStyle/>
          <a:p>
            <a:fld id="{10F5457B-5DB6-4D37-ABA5-40A826CE80EE}" type="slidenum">
              <a:rPr lang="en-GB" smtClean="0"/>
              <a:t>4</a:t>
            </a:fld>
            <a:endParaRPr lang="en-GB"/>
          </a:p>
        </p:txBody>
      </p:sp>
    </p:spTree>
    <p:extLst>
      <p:ext uri="{BB962C8B-B14F-4D97-AF65-F5344CB8AC3E}">
        <p14:creationId xmlns:p14="http://schemas.microsoft.com/office/powerpoint/2010/main" val="2460789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Too early, they will focus on </a:t>
            </a:r>
            <a:endParaRPr lang="en-GB" dirty="0"/>
          </a:p>
        </p:txBody>
      </p:sp>
      <p:sp>
        <p:nvSpPr>
          <p:cNvPr id="4" name="Slide Number Placeholder 3"/>
          <p:cNvSpPr>
            <a:spLocks noGrp="1"/>
          </p:cNvSpPr>
          <p:nvPr>
            <p:ph type="sldNum" sz="quarter" idx="10"/>
          </p:nvPr>
        </p:nvSpPr>
        <p:spPr/>
        <p:txBody>
          <a:bodyPr/>
          <a:lstStyle/>
          <a:p>
            <a:fld id="{598A244A-C086-495C-BEA4-44055A6EE4CC}" type="slidenum">
              <a:rPr lang="en-GB" smtClean="0"/>
              <a:t>10</a:t>
            </a:fld>
            <a:endParaRPr lang="en-GB"/>
          </a:p>
        </p:txBody>
      </p:sp>
    </p:spTree>
    <p:extLst>
      <p:ext uri="{BB962C8B-B14F-4D97-AF65-F5344CB8AC3E}">
        <p14:creationId xmlns:p14="http://schemas.microsoft.com/office/powerpoint/2010/main" val="277709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Age dependent</a:t>
            </a:r>
            <a:r>
              <a:rPr lang="en-GB" baseline="0" dirty="0" smtClean="0"/>
              <a:t> on how long you stay at each stage</a:t>
            </a:r>
          </a:p>
          <a:p>
            <a:endParaRPr lang="en-GB" baseline="0" dirty="0" smtClean="0"/>
          </a:p>
          <a:p>
            <a:r>
              <a:rPr lang="en-GB" baseline="0" dirty="0" err="1" smtClean="0"/>
              <a:t>Sel</a:t>
            </a:r>
            <a:endParaRPr lang="en-GB" dirty="0"/>
          </a:p>
        </p:txBody>
      </p:sp>
      <p:sp>
        <p:nvSpPr>
          <p:cNvPr id="4" name="Slide Number Placeholder 3"/>
          <p:cNvSpPr>
            <a:spLocks noGrp="1"/>
          </p:cNvSpPr>
          <p:nvPr>
            <p:ph type="sldNum" sz="quarter" idx="10"/>
          </p:nvPr>
        </p:nvSpPr>
        <p:spPr/>
        <p:txBody>
          <a:bodyPr/>
          <a:lstStyle/>
          <a:p>
            <a:fld id="{598A244A-C086-495C-BEA4-44055A6EE4CC}" type="slidenum">
              <a:rPr lang="en-GB" smtClean="0"/>
              <a:t>12</a:t>
            </a:fld>
            <a:endParaRPr lang="en-GB"/>
          </a:p>
        </p:txBody>
      </p:sp>
    </p:spTree>
    <p:extLst>
      <p:ext uri="{BB962C8B-B14F-4D97-AF65-F5344CB8AC3E}">
        <p14:creationId xmlns:p14="http://schemas.microsoft.com/office/powerpoint/2010/main" val="783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8A244A-C086-495C-BEA4-44055A6EE4CC}" type="slidenum">
              <a:rPr lang="en-GB" smtClean="0"/>
              <a:t>13</a:t>
            </a:fld>
            <a:endParaRPr lang="en-GB"/>
          </a:p>
        </p:txBody>
      </p:sp>
    </p:spTree>
    <p:extLst>
      <p:ext uri="{BB962C8B-B14F-4D97-AF65-F5344CB8AC3E}">
        <p14:creationId xmlns:p14="http://schemas.microsoft.com/office/powerpoint/2010/main" val="1823086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Age dependent</a:t>
            </a:r>
            <a:r>
              <a:rPr lang="en-GB" baseline="0" dirty="0" smtClean="0"/>
              <a:t> on how long you stay at each stage</a:t>
            </a:r>
          </a:p>
          <a:p>
            <a:endParaRPr lang="en-GB" baseline="0" dirty="0" smtClean="0"/>
          </a:p>
        </p:txBody>
      </p:sp>
      <p:sp>
        <p:nvSpPr>
          <p:cNvPr id="4" name="Slide Number Placeholder 3"/>
          <p:cNvSpPr>
            <a:spLocks noGrp="1"/>
          </p:cNvSpPr>
          <p:nvPr>
            <p:ph type="sldNum" sz="quarter" idx="10"/>
          </p:nvPr>
        </p:nvSpPr>
        <p:spPr/>
        <p:txBody>
          <a:bodyPr/>
          <a:lstStyle/>
          <a:p>
            <a:fld id="{598A244A-C086-495C-BEA4-44055A6EE4CC}" type="slidenum">
              <a:rPr lang="en-GB" smtClean="0"/>
              <a:t>14</a:t>
            </a:fld>
            <a:endParaRPr lang="en-GB"/>
          </a:p>
        </p:txBody>
      </p:sp>
    </p:spTree>
    <p:extLst>
      <p:ext uri="{BB962C8B-B14F-4D97-AF65-F5344CB8AC3E}">
        <p14:creationId xmlns:p14="http://schemas.microsoft.com/office/powerpoint/2010/main" val="3420292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Age dependent</a:t>
            </a:r>
            <a:r>
              <a:rPr lang="en-GB" baseline="0" dirty="0" smtClean="0"/>
              <a:t> on how long you stay at each stage</a:t>
            </a:r>
          </a:p>
          <a:p>
            <a:endParaRPr lang="en-GB" baseline="0" dirty="0" smtClean="0"/>
          </a:p>
          <a:p>
            <a:r>
              <a:rPr lang="en-GB" baseline="0" dirty="0" smtClean="0"/>
              <a:t>Once these stages have been established individually, can try them for peers</a:t>
            </a:r>
            <a:endParaRPr lang="en-GB" dirty="0"/>
          </a:p>
        </p:txBody>
      </p:sp>
      <p:sp>
        <p:nvSpPr>
          <p:cNvPr id="4" name="Slide Number Placeholder 3"/>
          <p:cNvSpPr>
            <a:spLocks noGrp="1"/>
          </p:cNvSpPr>
          <p:nvPr>
            <p:ph type="sldNum" sz="quarter" idx="10"/>
          </p:nvPr>
        </p:nvSpPr>
        <p:spPr/>
        <p:txBody>
          <a:bodyPr/>
          <a:lstStyle/>
          <a:p>
            <a:fld id="{598A244A-C086-495C-BEA4-44055A6EE4CC}" type="slidenum">
              <a:rPr lang="en-GB" smtClean="0"/>
              <a:t>15</a:t>
            </a:fld>
            <a:endParaRPr lang="en-GB"/>
          </a:p>
        </p:txBody>
      </p:sp>
    </p:spTree>
    <p:extLst>
      <p:ext uri="{BB962C8B-B14F-4D97-AF65-F5344CB8AC3E}">
        <p14:creationId xmlns:p14="http://schemas.microsoft.com/office/powerpoint/2010/main" val="225216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Self or peer</a:t>
            </a:r>
            <a:endParaRPr lang="en-GB" dirty="0"/>
          </a:p>
        </p:txBody>
      </p:sp>
      <p:sp>
        <p:nvSpPr>
          <p:cNvPr id="4" name="Slide Number Placeholder 3"/>
          <p:cNvSpPr>
            <a:spLocks noGrp="1"/>
          </p:cNvSpPr>
          <p:nvPr>
            <p:ph type="sldNum" sz="quarter" idx="10"/>
          </p:nvPr>
        </p:nvSpPr>
        <p:spPr/>
        <p:txBody>
          <a:bodyPr/>
          <a:lstStyle/>
          <a:p>
            <a:fld id="{598A244A-C086-495C-BEA4-44055A6EE4CC}" type="slidenum">
              <a:rPr lang="en-GB" smtClean="0"/>
              <a:t>17</a:t>
            </a:fld>
            <a:endParaRPr lang="en-GB"/>
          </a:p>
        </p:txBody>
      </p:sp>
    </p:spTree>
    <p:extLst>
      <p:ext uri="{BB962C8B-B14F-4D97-AF65-F5344CB8AC3E}">
        <p14:creationId xmlns:p14="http://schemas.microsoft.com/office/powerpoint/2010/main" val="2987545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tx1">
                    <a:lumMod val="65000"/>
                    <a:lumOff val="35000"/>
                  </a:schemeClr>
                </a:solidFill>
              </a:defRPr>
            </a:lvl1pPr>
          </a:lstStyle>
          <a:p>
            <a:fld id="{9334D819-9F07-4261-B09B-9E467E5D9002}" type="datetimeFigureOut">
              <a:rPr lang="en-US" smtClean="0"/>
              <a:pPr/>
              <a:t>2/27/2019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tx1">
                    <a:lumMod val="65000"/>
                    <a:lumOff val="35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8628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2/27/2019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07007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2/27/2019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40987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2/27/2019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98808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2/27/2019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3109583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2/27/2019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238258896"/>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1">
                    <a:lumMod val="85000"/>
                    <a:lumOff val="1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1">
                    <a:lumMod val="85000"/>
                    <a:lumOff val="1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2/27/2019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270153"/>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2/27/2019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2843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2/27/2019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68951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2/27/2019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42558167"/>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1">
              <a:lumMod val="85000"/>
              <a:lumOff val="15000"/>
            </a:schemeClr>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2/27/2019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644688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2/27/2019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lumMod val="85000"/>
              <a:lumOff val="15000"/>
            </a:schemeClr>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61794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shirleyclarke-education.org/video/literacy-arrival-writing-feedback-3/"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hirleyclarke-education.org/video/literacy-speech-writing-6/" TargetMode="External"/><Relationship Id="rId2" Type="http://schemas.openxmlformats.org/officeDocument/2006/relationships/hyperlink" Target="https://www.shirleyclarke-education.org/video/literacy-speech-writ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Assessment is for Learning</a:t>
            </a:r>
            <a:endParaRPr lang="en-GB" dirty="0"/>
          </a:p>
        </p:txBody>
      </p:sp>
      <p:sp>
        <p:nvSpPr>
          <p:cNvPr id="3" name="Subtitle 2"/>
          <p:cNvSpPr>
            <a:spLocks noGrp="1"/>
          </p:cNvSpPr>
          <p:nvPr>
            <p:ph type="subTitle" idx="1"/>
          </p:nvPr>
        </p:nvSpPr>
        <p:spPr/>
        <p:txBody>
          <a:bodyPr/>
          <a:lstStyle/>
          <a:p>
            <a:r>
              <a:rPr lang="en-GB" dirty="0" smtClean="0"/>
              <a:t>Self and peer assessment</a:t>
            </a:r>
            <a:endParaRPr lang="en-GB" dirty="0"/>
          </a:p>
        </p:txBody>
      </p:sp>
    </p:spTree>
    <p:extLst>
      <p:ext uri="{BB962C8B-B14F-4D97-AF65-F5344CB8AC3E}">
        <p14:creationId xmlns:p14="http://schemas.microsoft.com/office/powerpoint/2010/main" val="64680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sz="2800" dirty="0" smtClean="0"/>
              <a:t>Pupils must be </a:t>
            </a:r>
            <a:r>
              <a:rPr lang="en-GB" sz="2800" b="1" dirty="0" smtClean="0"/>
              <a:t>gradually trained </a:t>
            </a:r>
            <a:r>
              <a:rPr lang="en-GB" sz="2800" dirty="0" smtClean="0"/>
              <a:t>in how to assess their own or others’ work</a:t>
            </a:r>
          </a:p>
          <a:p>
            <a:r>
              <a:rPr lang="en-GB" sz="2800" dirty="0" smtClean="0"/>
              <a:t>Begin with them assessing their own, then move to peer assessment</a:t>
            </a:r>
          </a:p>
          <a:p>
            <a:r>
              <a:rPr lang="en-GB" sz="2800" dirty="0" smtClean="0"/>
              <a:t>With Success Criteria and good modelling, pupils can make independent improvements to their work in all curricular areas</a:t>
            </a:r>
            <a:endParaRPr lang="en-GB" sz="2800" dirty="0"/>
          </a:p>
        </p:txBody>
      </p:sp>
    </p:spTree>
    <p:extLst>
      <p:ext uri="{BB962C8B-B14F-4D97-AF65-F5344CB8AC3E}">
        <p14:creationId xmlns:p14="http://schemas.microsoft.com/office/powerpoint/2010/main" val="101964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Training pupils</a:t>
            </a:r>
            <a:endParaRPr lang="en-GB" dirty="0"/>
          </a:p>
        </p:txBody>
      </p:sp>
      <p:sp>
        <p:nvSpPr>
          <p:cNvPr id="3" name="Content Placeholder 2"/>
          <p:cNvSpPr>
            <a:spLocks noGrp="1"/>
          </p:cNvSpPr>
          <p:nvPr>
            <p:ph idx="1"/>
          </p:nvPr>
        </p:nvSpPr>
        <p:spPr/>
        <p:txBody>
          <a:bodyPr>
            <a:normAutofit/>
          </a:bodyPr>
          <a:lstStyle/>
          <a:p>
            <a:r>
              <a:rPr lang="en-GB" sz="2800" dirty="0" smtClean="0"/>
              <a:t>Shifting power from teacher to student with “success and improvement” marking strategy (three stage process)</a:t>
            </a:r>
          </a:p>
          <a:p>
            <a:r>
              <a:rPr lang="en-GB" sz="2800" dirty="0" smtClean="0"/>
              <a:t>Use of Success Criteria</a:t>
            </a:r>
          </a:p>
          <a:p>
            <a:r>
              <a:rPr lang="en-GB" sz="2800" dirty="0" smtClean="0"/>
              <a:t>Use of Traffic Lights</a:t>
            </a:r>
            <a:endParaRPr lang="en-GB" sz="2800" dirty="0"/>
          </a:p>
        </p:txBody>
      </p:sp>
    </p:spTree>
    <p:extLst>
      <p:ext uri="{BB962C8B-B14F-4D97-AF65-F5344CB8AC3E}">
        <p14:creationId xmlns:p14="http://schemas.microsoft.com/office/powerpoint/2010/main" val="3430000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5400" dirty="0"/>
              <a:t>success and </a:t>
            </a:r>
            <a:r>
              <a:rPr lang="en-GB" sz="5400" dirty="0" smtClean="0"/>
              <a:t>improvement </a:t>
            </a:r>
            <a:r>
              <a:rPr lang="en-GB" sz="5400" dirty="0"/>
              <a:t>marking strategy</a:t>
            </a:r>
            <a:endParaRPr lang="en-GB" dirty="0"/>
          </a:p>
        </p:txBody>
      </p:sp>
      <p:sp>
        <p:nvSpPr>
          <p:cNvPr id="3" name="Content Placeholder 2"/>
          <p:cNvSpPr>
            <a:spLocks noGrp="1"/>
          </p:cNvSpPr>
          <p:nvPr>
            <p:ph idx="1"/>
          </p:nvPr>
        </p:nvSpPr>
        <p:spPr/>
        <p:txBody>
          <a:bodyPr>
            <a:normAutofit/>
          </a:bodyPr>
          <a:lstStyle/>
          <a:p>
            <a:pPr marL="0" indent="0">
              <a:buNone/>
            </a:pPr>
            <a:r>
              <a:rPr lang="en-GB" sz="2800" b="1" dirty="0" smtClean="0"/>
              <a:t>Stage 1: Students identify own successes</a:t>
            </a:r>
          </a:p>
          <a:p>
            <a:r>
              <a:rPr lang="en-GB" sz="2800" dirty="0" smtClean="0"/>
              <a:t>With clear Learning Intentions (like ones based on knowledge, skills or concepts) pupils can identify their own strengths by circling or highlighting</a:t>
            </a:r>
          </a:p>
          <a:p>
            <a:r>
              <a:rPr lang="en-GB" sz="2800" dirty="0" smtClean="0"/>
              <a:t>This can be shared with their partner or group</a:t>
            </a:r>
          </a:p>
          <a:p>
            <a:r>
              <a:rPr lang="en-GB" sz="2800" dirty="0" smtClean="0"/>
              <a:t>Boosts self esteem and gives motivation for improvement</a:t>
            </a:r>
            <a:endParaRPr lang="en-GB" sz="2800" dirty="0"/>
          </a:p>
        </p:txBody>
      </p:sp>
    </p:spTree>
    <p:extLst>
      <p:ext uri="{BB962C8B-B14F-4D97-AF65-F5344CB8AC3E}">
        <p14:creationId xmlns:p14="http://schemas.microsoft.com/office/powerpoint/2010/main" val="3861492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sz="2400" dirty="0"/>
              <a:t>LI – to be able to write a balanced </a:t>
            </a:r>
            <a:r>
              <a:rPr lang="en-GB" sz="2400" dirty="0" smtClean="0"/>
              <a:t>argument</a:t>
            </a:r>
            <a:endParaRPr lang="en-GB" sz="2400" dirty="0"/>
          </a:p>
          <a:p>
            <a:endParaRPr lang="en-GB" sz="2400" dirty="0"/>
          </a:p>
          <a:p>
            <a:r>
              <a:rPr lang="en-GB" sz="2400" dirty="0" smtClean="0"/>
              <a:t>Highlighted: </a:t>
            </a:r>
          </a:p>
          <a:p>
            <a:pPr lvl="1"/>
            <a:r>
              <a:rPr lang="en-GB" sz="2400" dirty="0" smtClean="0"/>
              <a:t>linking </a:t>
            </a:r>
            <a:r>
              <a:rPr lang="en-GB" sz="2400" dirty="0"/>
              <a:t>phrases</a:t>
            </a:r>
          </a:p>
          <a:p>
            <a:pPr lvl="1"/>
            <a:r>
              <a:rPr lang="en-GB" sz="2400" dirty="0" smtClean="0"/>
              <a:t>emotive </a:t>
            </a:r>
            <a:r>
              <a:rPr lang="en-GB" sz="2400" dirty="0"/>
              <a:t>word choice (mainly against zoos) </a:t>
            </a:r>
          </a:p>
          <a:p>
            <a:endParaRPr lang="en-GB" dirty="0"/>
          </a:p>
        </p:txBody>
      </p:sp>
      <p:pic>
        <p:nvPicPr>
          <p:cNvPr id="4" name="Picture 3"/>
          <p:cNvPicPr/>
          <p:nvPr/>
        </p:nvPicPr>
        <p:blipFill rotWithShape="1">
          <a:blip r:embed="rId3">
            <a:extLst>
              <a:ext uri="{28A0092B-C50C-407E-A947-70E740481C1C}">
                <a14:useLocalDpi xmlns:a14="http://schemas.microsoft.com/office/drawing/2010/main" val="0"/>
              </a:ext>
            </a:extLst>
          </a:blip>
          <a:srcRect l="54109" t="-1303" b="2130"/>
          <a:stretch/>
        </p:blipFill>
        <p:spPr bwMode="auto">
          <a:xfrm>
            <a:off x="7383442" y="382385"/>
            <a:ext cx="4503758" cy="6318280"/>
          </a:xfrm>
          <a:prstGeom prst="rect">
            <a:avLst/>
          </a:prstGeom>
          <a:ln w="9525" cap="flat" cmpd="sng" algn="ctr">
            <a:solidFill>
              <a:srgbClr val="0070C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2163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5400" dirty="0"/>
              <a:t>success and </a:t>
            </a:r>
            <a:r>
              <a:rPr lang="en-GB" sz="5400" dirty="0" smtClean="0"/>
              <a:t>improvement </a:t>
            </a:r>
            <a:r>
              <a:rPr lang="en-GB" sz="5400" dirty="0"/>
              <a:t>marking strategy</a:t>
            </a:r>
            <a:endParaRPr lang="en-GB" dirty="0"/>
          </a:p>
        </p:txBody>
      </p:sp>
      <p:sp>
        <p:nvSpPr>
          <p:cNvPr id="3" name="Content Placeholder 2"/>
          <p:cNvSpPr>
            <a:spLocks noGrp="1"/>
          </p:cNvSpPr>
          <p:nvPr>
            <p:ph idx="1"/>
          </p:nvPr>
        </p:nvSpPr>
        <p:spPr/>
        <p:txBody>
          <a:bodyPr>
            <a:normAutofit/>
          </a:bodyPr>
          <a:lstStyle/>
          <a:p>
            <a:pPr marL="0" indent="0">
              <a:buNone/>
            </a:pPr>
            <a:r>
              <a:rPr lang="en-GB" sz="2800" b="1" dirty="0" smtClean="0"/>
              <a:t>Stage 2: Students identify a place for improvement</a:t>
            </a:r>
          </a:p>
          <a:p>
            <a:r>
              <a:rPr lang="en-GB" sz="2800" dirty="0" smtClean="0"/>
              <a:t>Pupils can now be asked to identify a place in their work which could be improved against the Learning Intention</a:t>
            </a:r>
          </a:p>
          <a:p>
            <a:r>
              <a:rPr lang="en-GB" sz="2800" dirty="0" smtClean="0"/>
              <a:t>Identify with a wiggly line or certain colour highlighter</a:t>
            </a:r>
          </a:p>
          <a:p>
            <a:r>
              <a:rPr lang="en-GB" sz="2800" dirty="0" smtClean="0"/>
              <a:t>Teacher then gives suggestion for improvement, which pupils act on next lesson </a:t>
            </a:r>
            <a:endParaRPr lang="en-GB" sz="2800" dirty="0"/>
          </a:p>
        </p:txBody>
      </p:sp>
    </p:spTree>
    <p:extLst>
      <p:ext uri="{BB962C8B-B14F-4D97-AF65-F5344CB8AC3E}">
        <p14:creationId xmlns:p14="http://schemas.microsoft.com/office/powerpoint/2010/main" val="4070208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5400" dirty="0"/>
              <a:t>success and </a:t>
            </a:r>
            <a:r>
              <a:rPr lang="en-GB" sz="5400" dirty="0" smtClean="0"/>
              <a:t>improvement </a:t>
            </a:r>
            <a:r>
              <a:rPr lang="en-GB" sz="5400" dirty="0"/>
              <a:t>marking strategy</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GB" sz="2800" b="1" dirty="0" smtClean="0"/>
              <a:t>Stage 3: Students identify successes and make an “on the spot” improvement</a:t>
            </a:r>
          </a:p>
          <a:p>
            <a:r>
              <a:rPr lang="en-GB" sz="2800" dirty="0" smtClean="0"/>
              <a:t>Pupils now identify successes and improvements, and act upon the improvements themselves</a:t>
            </a:r>
          </a:p>
          <a:p>
            <a:r>
              <a:rPr lang="en-GB" sz="2800" dirty="0" smtClean="0"/>
              <a:t>The first time the teacher sees the work, now, it has already been edited and up-levelled by the pupil</a:t>
            </a:r>
          </a:p>
          <a:p>
            <a:r>
              <a:rPr lang="en-GB" sz="2800" dirty="0" smtClean="0"/>
              <a:t>Improvements can be written at the side, the end, or on a page left purposely blank</a:t>
            </a:r>
          </a:p>
        </p:txBody>
      </p:sp>
    </p:spTree>
    <p:extLst>
      <p:ext uri="{BB962C8B-B14F-4D97-AF65-F5344CB8AC3E}">
        <p14:creationId xmlns:p14="http://schemas.microsoft.com/office/powerpoint/2010/main" val="392048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392" t="14307" r="4945" b="5944"/>
          <a:stretch/>
        </p:blipFill>
        <p:spPr>
          <a:xfrm>
            <a:off x="3393830" y="0"/>
            <a:ext cx="5292969" cy="6808478"/>
          </a:xfrm>
        </p:spPr>
      </p:pic>
    </p:spTree>
    <p:extLst>
      <p:ext uri="{BB962C8B-B14F-4D97-AF65-F5344CB8AC3E}">
        <p14:creationId xmlns:p14="http://schemas.microsoft.com/office/powerpoint/2010/main" val="1985183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of Success Criteria</a:t>
            </a:r>
            <a:endParaRPr lang="en-GB" dirty="0"/>
          </a:p>
        </p:txBody>
      </p:sp>
      <p:sp>
        <p:nvSpPr>
          <p:cNvPr id="3" name="Content Placeholder 2"/>
          <p:cNvSpPr>
            <a:spLocks noGrp="1"/>
          </p:cNvSpPr>
          <p:nvPr>
            <p:ph idx="1"/>
          </p:nvPr>
        </p:nvSpPr>
        <p:spPr/>
        <p:txBody>
          <a:bodyPr>
            <a:normAutofit/>
          </a:bodyPr>
          <a:lstStyle/>
          <a:p>
            <a:pPr marL="0" indent="0">
              <a:buNone/>
            </a:pPr>
            <a:r>
              <a:rPr lang="en-GB" sz="2800" dirty="0" smtClean="0"/>
              <a:t>Closed skills (</a:t>
            </a:r>
            <a:r>
              <a:rPr lang="en-GB" sz="2800" dirty="0" err="1" smtClean="0"/>
              <a:t>eg</a:t>
            </a:r>
            <a:r>
              <a:rPr lang="en-GB" sz="2800" dirty="0" smtClean="0"/>
              <a:t>. using capital letters, finding area, etc.)</a:t>
            </a:r>
          </a:p>
          <a:p>
            <a:r>
              <a:rPr lang="en-GB" sz="2800" dirty="0" smtClean="0"/>
              <a:t>Pupils tick off each step as they follow it</a:t>
            </a:r>
          </a:p>
          <a:p>
            <a:r>
              <a:rPr lang="en-GB" sz="2800" dirty="0" smtClean="0"/>
              <a:t>Colour code each SC and then highlight the various element of their work which corresponds </a:t>
            </a:r>
          </a:p>
          <a:p>
            <a:r>
              <a:rPr lang="en-GB" sz="2800" dirty="0" smtClean="0"/>
              <a:t>Anything missed? Easy to spot and fix.</a:t>
            </a:r>
          </a:p>
        </p:txBody>
      </p:sp>
    </p:spTree>
    <p:extLst>
      <p:ext uri="{BB962C8B-B14F-4D97-AF65-F5344CB8AC3E}">
        <p14:creationId xmlns:p14="http://schemas.microsoft.com/office/powerpoint/2010/main" val="3953967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252" t="17136" r="10856"/>
          <a:stretch/>
        </p:blipFill>
        <p:spPr>
          <a:xfrm>
            <a:off x="1363166" y="0"/>
            <a:ext cx="4504233" cy="6827306"/>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083" t="3611" r="18125" b="9721"/>
          <a:stretch/>
        </p:blipFill>
        <p:spPr>
          <a:xfrm rot="5400000">
            <a:off x="6587972" y="-339572"/>
            <a:ext cx="3645205" cy="4324350"/>
          </a:xfrm>
          <a:prstGeom prst="rect">
            <a:avLst/>
          </a:prstGeom>
        </p:spPr>
      </p:pic>
    </p:spTree>
    <p:extLst>
      <p:ext uri="{BB962C8B-B14F-4D97-AF65-F5344CB8AC3E}">
        <p14:creationId xmlns:p14="http://schemas.microsoft.com/office/powerpoint/2010/main" val="3487453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of Success Criteria</a:t>
            </a:r>
            <a:endParaRPr lang="en-GB" dirty="0"/>
          </a:p>
        </p:txBody>
      </p:sp>
      <p:sp>
        <p:nvSpPr>
          <p:cNvPr id="3" name="Content Placeholder 2"/>
          <p:cNvSpPr>
            <a:spLocks noGrp="1"/>
          </p:cNvSpPr>
          <p:nvPr>
            <p:ph idx="1"/>
          </p:nvPr>
        </p:nvSpPr>
        <p:spPr/>
        <p:txBody>
          <a:bodyPr>
            <a:normAutofit/>
          </a:bodyPr>
          <a:lstStyle/>
          <a:p>
            <a:pPr marL="0" indent="0">
              <a:buNone/>
            </a:pPr>
            <a:r>
              <a:rPr lang="en-GB" sz="2800" dirty="0" smtClean="0"/>
              <a:t>Open skills (</a:t>
            </a:r>
            <a:r>
              <a:rPr lang="en-GB" sz="2800" dirty="0" err="1" smtClean="0"/>
              <a:t>eg</a:t>
            </a:r>
            <a:r>
              <a:rPr lang="en-GB" sz="2800" dirty="0" smtClean="0"/>
              <a:t>. persuasive writing, summarising, comparing, debating, performing, etc.)</a:t>
            </a:r>
          </a:p>
          <a:p>
            <a:r>
              <a:rPr lang="en-GB" sz="2800" dirty="0" smtClean="0"/>
              <a:t>Pupils can easily say whether each SC has been included…</a:t>
            </a:r>
          </a:p>
          <a:p>
            <a:r>
              <a:rPr lang="en-GB" sz="2800" dirty="0" smtClean="0"/>
              <a:t>Quality is harder to judge</a:t>
            </a:r>
          </a:p>
          <a:p>
            <a:r>
              <a:rPr lang="en-GB" sz="2800" dirty="0" smtClean="0"/>
              <a:t>This is where peer assessment and using exemplars help</a:t>
            </a:r>
          </a:p>
        </p:txBody>
      </p:sp>
    </p:spTree>
    <p:extLst>
      <p:ext uri="{BB962C8B-B14F-4D97-AF65-F5344CB8AC3E}">
        <p14:creationId xmlns:p14="http://schemas.microsoft.com/office/powerpoint/2010/main" val="122490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rot="5400000">
            <a:off x="4114798" y="3238053"/>
            <a:ext cx="3725839" cy="313899"/>
          </a:xfrm>
          <a:prstGeom prst="round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4203510" y="3289109"/>
            <a:ext cx="3725839" cy="313899"/>
          </a:xfrm>
          <a:prstGeom prst="round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extLst/>
          </p:nvPr>
        </p:nvGraphicFramePr>
        <p:xfrm>
          <a:off x="511790" y="41190"/>
          <a:ext cx="10918210" cy="6707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73497" y="3811012"/>
            <a:ext cx="2748872" cy="3046988"/>
          </a:xfrm>
          <a:prstGeom prst="rect">
            <a:avLst/>
          </a:prstGeom>
          <a:noFill/>
        </p:spPr>
        <p:txBody>
          <a:bodyPr wrap="square" rtlCol="0">
            <a:spAutoFit/>
          </a:bodyPr>
          <a:lstStyle/>
          <a:p>
            <a:r>
              <a:rPr lang="en-GB" sz="2400" dirty="0" smtClean="0"/>
              <a:t>Underpinned by a belief that all learners can make progress; that achievement comes from effort not just ability – </a:t>
            </a:r>
            <a:r>
              <a:rPr lang="en-GB" sz="2400" b="1" dirty="0" smtClean="0"/>
              <a:t>growth </a:t>
            </a:r>
            <a:r>
              <a:rPr lang="en-GB" sz="2400" b="1" dirty="0" err="1" smtClean="0"/>
              <a:t>mindset</a:t>
            </a:r>
            <a:r>
              <a:rPr lang="en-GB" sz="2400" b="1" dirty="0" smtClean="0"/>
              <a:t>.</a:t>
            </a:r>
            <a:endParaRPr lang="en-GB" sz="2400" b="1" dirty="0"/>
          </a:p>
        </p:txBody>
      </p:sp>
    </p:spTree>
    <p:extLst>
      <p:ext uri="{BB962C8B-B14F-4D97-AF65-F5344CB8AC3E}">
        <p14:creationId xmlns:p14="http://schemas.microsoft.com/office/powerpoint/2010/main" val="1792379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Practical uses</a:t>
            </a:r>
            <a:endParaRPr lang="en-GB" dirty="0"/>
          </a:p>
        </p:txBody>
      </p:sp>
      <p:sp>
        <p:nvSpPr>
          <p:cNvPr id="3" name="Content Placeholder 2"/>
          <p:cNvSpPr>
            <a:spLocks noGrp="1"/>
          </p:cNvSpPr>
          <p:nvPr>
            <p:ph idx="1"/>
          </p:nvPr>
        </p:nvSpPr>
        <p:spPr/>
        <p:txBody>
          <a:bodyPr/>
          <a:lstStyle/>
          <a:p>
            <a:pPr lvl="0"/>
            <a:r>
              <a:rPr lang="en-GB" sz="2400" dirty="0"/>
              <a:t>Stopping pupils mid-lesson, drawing attention to the Success Criteria and asking them to traffic light their work; greens can then work with ambers and the teacher can work with reds to improve work</a:t>
            </a:r>
          </a:p>
          <a:p>
            <a:r>
              <a:rPr lang="en-GB" sz="2400" dirty="0"/>
              <a:t>Selecting one pupil’s work at random and stopping the whole class to discuss it; discuss the best parts and have pupils make specific suggestions on how to improve it. The rest of the class can then use the remaining time to assess their own work in the same way </a:t>
            </a:r>
            <a:r>
              <a:rPr lang="en-GB" sz="2400" dirty="0">
                <a:hlinkClick r:id="rId3"/>
              </a:rPr>
              <a:t>(https://www.shirleyclarke-education.org/video/literacy-arrival-writing-feedback-3/</a:t>
            </a:r>
            <a:r>
              <a:rPr lang="en-GB" sz="2400" dirty="0"/>
              <a:t>)</a:t>
            </a:r>
          </a:p>
          <a:p>
            <a:endParaRPr lang="en-GB" dirty="0"/>
          </a:p>
        </p:txBody>
      </p:sp>
    </p:spTree>
    <p:extLst>
      <p:ext uri="{BB962C8B-B14F-4D97-AF65-F5344CB8AC3E}">
        <p14:creationId xmlns:p14="http://schemas.microsoft.com/office/powerpoint/2010/main" val="1944698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of Traffic Lights</a:t>
            </a:r>
            <a:endParaRPr lang="en-GB" dirty="0"/>
          </a:p>
        </p:txBody>
      </p:sp>
      <p:sp>
        <p:nvSpPr>
          <p:cNvPr id="3" name="Content Placeholder 2"/>
          <p:cNvSpPr>
            <a:spLocks noGrp="1"/>
          </p:cNvSpPr>
          <p:nvPr>
            <p:ph idx="1"/>
          </p:nvPr>
        </p:nvSpPr>
        <p:spPr/>
        <p:txBody>
          <a:bodyPr>
            <a:normAutofit/>
          </a:bodyPr>
          <a:lstStyle/>
          <a:p>
            <a:r>
              <a:rPr lang="en-GB" sz="2800" dirty="0" smtClean="0"/>
              <a:t>If being used to assess against Success Criteria, best to be done during learning / working process – not at end</a:t>
            </a:r>
          </a:p>
          <a:p>
            <a:r>
              <a:rPr lang="en-GB" sz="2800" dirty="0"/>
              <a:t>Before end of work (</a:t>
            </a:r>
            <a:r>
              <a:rPr lang="en-GB" sz="2800" dirty="0" err="1"/>
              <a:t>ie</a:t>
            </a:r>
            <a:r>
              <a:rPr lang="en-GB" sz="2800" dirty="0"/>
              <a:t> half way through, </a:t>
            </a:r>
            <a:r>
              <a:rPr lang="en-GB" sz="2800" b="1" dirty="0"/>
              <a:t>not immediately before handing in</a:t>
            </a:r>
            <a:r>
              <a:rPr lang="en-GB" sz="2800" dirty="0"/>
              <a:t>), have pupils traffic light Success Criteria; this gives teacher a chance to refocus certain learners on certain </a:t>
            </a:r>
            <a:r>
              <a:rPr lang="en-GB" sz="2800" dirty="0" smtClean="0"/>
              <a:t>criteria</a:t>
            </a:r>
          </a:p>
          <a:p>
            <a:endParaRPr lang="en-GB" sz="2800" dirty="0"/>
          </a:p>
          <a:p>
            <a:endParaRPr lang="en-GB" sz="2800" dirty="0" smtClean="0"/>
          </a:p>
          <a:p>
            <a:endParaRPr lang="en-GB" sz="2800" dirty="0"/>
          </a:p>
        </p:txBody>
      </p:sp>
    </p:spTree>
    <p:extLst>
      <p:ext uri="{BB962C8B-B14F-4D97-AF65-F5344CB8AC3E}">
        <p14:creationId xmlns:p14="http://schemas.microsoft.com/office/powerpoint/2010/main" val="3667057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of Traffic Lights</a:t>
            </a:r>
            <a:endParaRPr lang="en-GB" dirty="0"/>
          </a:p>
        </p:txBody>
      </p:sp>
      <p:sp>
        <p:nvSpPr>
          <p:cNvPr id="3" name="Content Placeholder 2"/>
          <p:cNvSpPr>
            <a:spLocks noGrp="1"/>
          </p:cNvSpPr>
          <p:nvPr>
            <p:ph idx="1"/>
          </p:nvPr>
        </p:nvSpPr>
        <p:spPr/>
        <p:txBody>
          <a:bodyPr>
            <a:normAutofit/>
          </a:bodyPr>
          <a:lstStyle/>
          <a:p>
            <a:r>
              <a:rPr lang="en-GB" sz="2800" dirty="0" smtClean="0"/>
              <a:t>Effective to use as a prior and post knowledge task, when dealing with definite knowledge and facts, rather than more open skills</a:t>
            </a:r>
          </a:p>
          <a:p>
            <a:pPr marL="0" indent="0">
              <a:buNone/>
            </a:pPr>
            <a:endParaRPr lang="en-GB" sz="2800" dirty="0" smtClean="0"/>
          </a:p>
          <a:p>
            <a:endParaRPr lang="en-GB" sz="2800" dirty="0"/>
          </a:p>
          <a:p>
            <a:endParaRPr lang="en-GB" sz="2800" dirty="0" smtClean="0"/>
          </a:p>
          <a:p>
            <a:endParaRPr lang="en-GB" sz="2800" dirty="0"/>
          </a:p>
        </p:txBody>
      </p:sp>
    </p:spTree>
    <p:extLst>
      <p:ext uri="{BB962C8B-B14F-4D97-AF65-F5344CB8AC3E}">
        <p14:creationId xmlns:p14="http://schemas.microsoft.com/office/powerpoint/2010/main" val="2915126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008" t="20667" r="8892" b="5526"/>
          <a:stretch/>
        </p:blipFill>
        <p:spPr>
          <a:xfrm>
            <a:off x="6340839" y="222242"/>
            <a:ext cx="5534004" cy="6475615"/>
          </a:xfrm>
        </p:spPr>
      </p:pic>
    </p:spTree>
    <p:extLst>
      <p:ext uri="{BB962C8B-B14F-4D97-AF65-F5344CB8AC3E}">
        <p14:creationId xmlns:p14="http://schemas.microsoft.com/office/powerpoint/2010/main" val="3731359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008" t="20667" r="8892" b="5526"/>
          <a:stretch/>
        </p:blipFill>
        <p:spPr>
          <a:xfrm>
            <a:off x="6340839" y="222242"/>
            <a:ext cx="5534004" cy="6475615"/>
          </a:xfr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7008" t="19718" r="8892" b="56095"/>
          <a:stretch/>
        </p:blipFill>
        <p:spPr>
          <a:xfrm>
            <a:off x="94247" y="543393"/>
            <a:ext cx="8612926" cy="3302701"/>
          </a:xfrm>
          <a:prstGeom prst="rect">
            <a:avLst/>
          </a:prstGeom>
        </p:spPr>
      </p:pic>
      <p:cxnSp>
        <p:nvCxnSpPr>
          <p:cNvPr id="7" name="Straight Arrow Connector 6"/>
          <p:cNvCxnSpPr/>
          <p:nvPr/>
        </p:nvCxnSpPr>
        <p:spPr>
          <a:xfrm flipH="1">
            <a:off x="6075947" y="1756441"/>
            <a:ext cx="3031894" cy="11807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7008" t="76826" r="8892" b="5526"/>
          <a:stretch/>
        </p:blipFill>
        <p:spPr>
          <a:xfrm>
            <a:off x="94247" y="4295274"/>
            <a:ext cx="7611472" cy="2129589"/>
          </a:xfrm>
          <a:prstGeom prst="rect">
            <a:avLst/>
          </a:prstGeom>
        </p:spPr>
      </p:pic>
      <p:cxnSp>
        <p:nvCxnSpPr>
          <p:cNvPr id="9" name="Straight Arrow Connector 8"/>
          <p:cNvCxnSpPr/>
          <p:nvPr/>
        </p:nvCxnSpPr>
        <p:spPr>
          <a:xfrm flipH="1" flipV="1">
            <a:off x="6189772" y="5338226"/>
            <a:ext cx="2084562" cy="6535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35606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4951" t="13729" r="5147" b="8885"/>
          <a:stretch/>
        </p:blipFill>
        <p:spPr>
          <a:xfrm rot="10800000">
            <a:off x="1047746" y="-19147"/>
            <a:ext cx="9467853" cy="6877147"/>
          </a:xfrm>
        </p:spPr>
      </p:pic>
    </p:spTree>
    <p:extLst>
      <p:ext uri="{BB962C8B-B14F-4D97-AF65-F5344CB8AC3E}">
        <p14:creationId xmlns:p14="http://schemas.microsoft.com/office/powerpoint/2010/main" val="2342908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4951" t="13729" r="5147" b="8885"/>
          <a:stretch/>
        </p:blipFill>
        <p:spPr>
          <a:xfrm rot="10800000">
            <a:off x="1047746" y="-19147"/>
            <a:ext cx="9467853" cy="6877147"/>
          </a:xfrm>
        </p:spPr>
      </p:pic>
      <p:pic>
        <p:nvPicPr>
          <p:cNvPr id="4"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14951" t="73216" r="31640" b="8885"/>
          <a:stretch/>
        </p:blipFill>
        <p:spPr>
          <a:xfrm rot="10800000">
            <a:off x="2244092" y="2744399"/>
            <a:ext cx="9185908" cy="2308864"/>
          </a:xfrm>
          <a:prstGeom prst="rect">
            <a:avLst/>
          </a:prstGeom>
        </p:spPr>
      </p:pic>
      <p:cxnSp>
        <p:nvCxnSpPr>
          <p:cNvPr id="6" name="Straight Arrow Connector 5"/>
          <p:cNvCxnSpPr/>
          <p:nvPr/>
        </p:nvCxnSpPr>
        <p:spPr>
          <a:xfrm flipH="1">
            <a:off x="6870033" y="854242"/>
            <a:ext cx="1034714" cy="27672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2533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Peer assessment</a:t>
            </a:r>
            <a:endParaRPr lang="en-GB" dirty="0"/>
          </a:p>
        </p:txBody>
      </p:sp>
      <p:sp>
        <p:nvSpPr>
          <p:cNvPr id="3" name="Content Placeholder 2"/>
          <p:cNvSpPr>
            <a:spLocks noGrp="1"/>
          </p:cNvSpPr>
          <p:nvPr>
            <p:ph idx="1"/>
          </p:nvPr>
        </p:nvSpPr>
        <p:spPr/>
        <p:txBody>
          <a:bodyPr>
            <a:normAutofit/>
          </a:bodyPr>
          <a:lstStyle/>
          <a:p>
            <a:r>
              <a:rPr lang="en-GB" sz="2800" dirty="0" smtClean="0"/>
              <a:t>Can be intimidating</a:t>
            </a:r>
          </a:p>
          <a:p>
            <a:r>
              <a:rPr lang="en-GB" sz="2800" dirty="0" smtClean="0"/>
              <a:t>Body language and tone are important</a:t>
            </a:r>
          </a:p>
          <a:p>
            <a:r>
              <a:rPr lang="en-GB" sz="2800" dirty="0" smtClean="0"/>
              <a:t>Again, pupils need to be trained in this</a:t>
            </a:r>
          </a:p>
          <a:p>
            <a:r>
              <a:rPr lang="en-GB" sz="2800" dirty="0" smtClean="0"/>
              <a:t>Some general rules for peer assessment:</a:t>
            </a:r>
          </a:p>
        </p:txBody>
      </p:sp>
    </p:spTree>
    <p:extLst>
      <p:ext uri="{BB962C8B-B14F-4D97-AF65-F5344CB8AC3E}">
        <p14:creationId xmlns:p14="http://schemas.microsoft.com/office/powerpoint/2010/main" val="407111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8924" y="1125417"/>
            <a:ext cx="10178322" cy="4712675"/>
          </a:xfrm>
        </p:spPr>
        <p:txBody>
          <a:bodyPr>
            <a:normAutofit fontScale="92500" lnSpcReduction="10000"/>
          </a:bodyPr>
          <a:lstStyle/>
          <a:p>
            <a:r>
              <a:rPr lang="en-GB" sz="2800" dirty="0"/>
              <a:t>Pupils should have time to check their own work before their partner reads it</a:t>
            </a:r>
          </a:p>
          <a:p>
            <a:r>
              <a:rPr lang="en-GB" sz="2800" dirty="0" smtClean="0"/>
              <a:t>Partners </a:t>
            </a:r>
            <a:r>
              <a:rPr lang="en-GB" sz="2800" dirty="0"/>
              <a:t>should be </a:t>
            </a:r>
            <a:r>
              <a:rPr lang="en-GB" sz="2800" dirty="0" smtClean="0"/>
              <a:t>of roughly the same ability</a:t>
            </a:r>
            <a:r>
              <a:rPr lang="en-GB" sz="2800" dirty="0"/>
              <a:t>, or just a bit ahead or behind</a:t>
            </a:r>
          </a:p>
          <a:p>
            <a:r>
              <a:rPr lang="en-GB" sz="2800" dirty="0" smtClean="0"/>
              <a:t>To </a:t>
            </a:r>
            <a:r>
              <a:rPr lang="en-GB" sz="2800" dirty="0"/>
              <a:t>help the listener take the work in, the writer should read their work aloud to </a:t>
            </a:r>
            <a:r>
              <a:rPr lang="en-GB" sz="2800" dirty="0" smtClean="0"/>
              <a:t>begin</a:t>
            </a:r>
          </a:p>
          <a:p>
            <a:r>
              <a:rPr lang="en-GB" sz="2800" dirty="0" smtClean="0"/>
              <a:t>Pupils must be trained in “success and improvement” marking first</a:t>
            </a:r>
            <a:endParaRPr lang="en-GB" sz="2800" dirty="0"/>
          </a:p>
          <a:p>
            <a:r>
              <a:rPr lang="en-GB" sz="2800" dirty="0"/>
              <a:t>Start with a positive comment</a:t>
            </a:r>
          </a:p>
          <a:p>
            <a:r>
              <a:rPr lang="en-GB" sz="2800" dirty="0"/>
              <a:t>Both pupils agree about any changes</a:t>
            </a:r>
          </a:p>
          <a:p>
            <a:r>
              <a:rPr lang="en-GB" sz="2800" dirty="0"/>
              <a:t>The partner should ask for clarification before jumping to conclusions</a:t>
            </a:r>
          </a:p>
          <a:p>
            <a:endParaRPr lang="en-GB" dirty="0"/>
          </a:p>
        </p:txBody>
      </p:sp>
    </p:spTree>
    <p:extLst>
      <p:ext uri="{BB962C8B-B14F-4D97-AF65-F5344CB8AC3E}">
        <p14:creationId xmlns:p14="http://schemas.microsoft.com/office/powerpoint/2010/main" val="1402959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Self and United Improvements </a:t>
            </a:r>
            <a:endParaRPr lang="en-GB" dirty="0"/>
          </a:p>
        </p:txBody>
      </p:sp>
      <p:sp>
        <p:nvSpPr>
          <p:cNvPr id="3" name="Content Placeholder 2"/>
          <p:cNvSpPr>
            <a:spLocks noGrp="1"/>
          </p:cNvSpPr>
          <p:nvPr>
            <p:ph idx="1"/>
          </p:nvPr>
        </p:nvSpPr>
        <p:spPr>
          <a:xfrm>
            <a:off x="1251678" y="1635371"/>
            <a:ext cx="10178322" cy="3593591"/>
          </a:xfrm>
        </p:spPr>
        <p:txBody>
          <a:bodyPr>
            <a:noAutofit/>
          </a:bodyPr>
          <a:lstStyle/>
          <a:p>
            <a:r>
              <a:rPr lang="en-GB" sz="2400" dirty="0"/>
              <a:t>Having pupils work in pairs to assess their work (sometimes called Self and United Improvements). </a:t>
            </a:r>
            <a:endParaRPr lang="en-GB" sz="2400" dirty="0" smtClean="0"/>
          </a:p>
          <a:p>
            <a:pPr lvl="1"/>
            <a:r>
              <a:rPr lang="en-GB" sz="2400" dirty="0" smtClean="0"/>
              <a:t>Author reads </a:t>
            </a:r>
            <a:r>
              <a:rPr lang="en-GB" sz="2400" dirty="0"/>
              <a:t>their work </a:t>
            </a:r>
            <a:r>
              <a:rPr lang="en-GB" sz="2400" dirty="0" smtClean="0"/>
              <a:t>aloud</a:t>
            </a:r>
          </a:p>
          <a:p>
            <a:pPr lvl="1"/>
            <a:r>
              <a:rPr lang="en-GB" sz="2400" dirty="0"/>
              <a:t>B</a:t>
            </a:r>
            <a:r>
              <a:rPr lang="en-GB" sz="2400" dirty="0" smtClean="0"/>
              <a:t>oth </a:t>
            </a:r>
            <a:r>
              <a:rPr lang="en-GB" sz="2400" dirty="0"/>
              <a:t>pupils </a:t>
            </a:r>
            <a:r>
              <a:rPr lang="en-GB" sz="2400" dirty="0" smtClean="0"/>
              <a:t>suggest </a:t>
            </a:r>
            <a:r>
              <a:rPr lang="en-GB" sz="2400" dirty="0"/>
              <a:t>corrections or improvements </a:t>
            </a:r>
            <a:endParaRPr lang="en-GB" sz="2400" dirty="0" smtClean="0"/>
          </a:p>
          <a:p>
            <a:pPr lvl="1"/>
            <a:r>
              <a:rPr lang="en-GB" sz="2400" dirty="0" smtClean="0"/>
              <a:t>Author </a:t>
            </a:r>
            <a:r>
              <a:rPr lang="en-GB" sz="2400" dirty="0"/>
              <a:t>holds the pen and actually makes the changes </a:t>
            </a:r>
            <a:endParaRPr lang="en-GB" sz="2400" dirty="0" smtClean="0"/>
          </a:p>
          <a:p>
            <a:pPr lvl="1"/>
            <a:r>
              <a:rPr lang="en-GB" sz="2400" dirty="0" smtClean="0"/>
              <a:t>Pupil indicates </a:t>
            </a:r>
            <a:r>
              <a:rPr lang="en-GB" sz="2400" dirty="0"/>
              <a:t>where they made changes by putting “SI” or “UI” (self or united improvement) next to </a:t>
            </a:r>
            <a:r>
              <a:rPr lang="en-GB" sz="2400" dirty="0" smtClean="0"/>
              <a:t>it</a:t>
            </a:r>
          </a:p>
          <a:p>
            <a:pPr lvl="1"/>
            <a:r>
              <a:rPr lang="en-GB" sz="2400" dirty="0">
                <a:hlinkClick r:id="rId2"/>
              </a:rPr>
              <a:t>https://www.shirleyclarke-education.org/video/literacy-speech-writing</a:t>
            </a:r>
            <a:r>
              <a:rPr lang="en-GB" sz="2400" dirty="0" smtClean="0">
                <a:hlinkClick r:id="rId2"/>
              </a:rPr>
              <a:t>/</a:t>
            </a:r>
            <a:r>
              <a:rPr lang="en-GB" sz="2400" dirty="0" smtClean="0"/>
              <a:t> (exemplar) </a:t>
            </a:r>
          </a:p>
          <a:p>
            <a:pPr lvl="1"/>
            <a:r>
              <a:rPr lang="en-GB" sz="2400" dirty="0">
                <a:hlinkClick r:id="rId3"/>
              </a:rPr>
              <a:t>https://www.shirleyclarke-education.org/video/literacy-speech-writing-6</a:t>
            </a:r>
            <a:r>
              <a:rPr lang="en-GB" sz="2400" dirty="0" smtClean="0">
                <a:hlinkClick r:id="rId3"/>
              </a:rPr>
              <a:t>/</a:t>
            </a:r>
            <a:r>
              <a:rPr lang="en-GB" sz="2400" dirty="0" smtClean="0"/>
              <a:t> </a:t>
            </a:r>
            <a:endParaRPr lang="en-GB" sz="2400" dirty="0"/>
          </a:p>
        </p:txBody>
      </p:sp>
    </p:spTree>
    <p:extLst>
      <p:ext uri="{BB962C8B-B14F-4D97-AF65-F5344CB8AC3E}">
        <p14:creationId xmlns:p14="http://schemas.microsoft.com/office/powerpoint/2010/main" val="1714570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rot="5400000">
            <a:off x="4114798" y="3238053"/>
            <a:ext cx="3725839" cy="313899"/>
          </a:xfrm>
          <a:prstGeom prst="round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4203510" y="3289109"/>
            <a:ext cx="3725839" cy="313899"/>
          </a:xfrm>
          <a:prstGeom prst="round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5865521"/>
              </p:ext>
            </p:extLst>
          </p:nvPr>
        </p:nvGraphicFramePr>
        <p:xfrm>
          <a:off x="511790" y="41190"/>
          <a:ext cx="10918210" cy="6707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7409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Peer feedback</a:t>
            </a:r>
            <a:endParaRPr lang="en-GB" dirty="0"/>
          </a:p>
        </p:txBody>
      </p:sp>
      <p:sp>
        <p:nvSpPr>
          <p:cNvPr id="3" name="Content Placeholder 2"/>
          <p:cNvSpPr>
            <a:spLocks noGrp="1"/>
          </p:cNvSpPr>
          <p:nvPr>
            <p:ph idx="1"/>
          </p:nvPr>
        </p:nvSpPr>
        <p:spPr>
          <a:xfrm>
            <a:off x="1251678" y="1494693"/>
            <a:ext cx="10178322" cy="4994030"/>
          </a:xfrm>
        </p:spPr>
        <p:txBody>
          <a:bodyPr>
            <a:normAutofit fontScale="92500"/>
          </a:bodyPr>
          <a:lstStyle/>
          <a:p>
            <a:r>
              <a:rPr lang="en-GB" sz="2800" dirty="0" smtClean="0"/>
              <a:t>Some </a:t>
            </a:r>
            <a:r>
              <a:rPr lang="en-GB" sz="2800" dirty="0"/>
              <a:t>practical means of using peer assessment include:</a:t>
            </a:r>
          </a:p>
          <a:p>
            <a:pPr lvl="1"/>
            <a:r>
              <a:rPr lang="en-GB" sz="2800" dirty="0"/>
              <a:t>Pupils going around the room putting post its with comments on each other’s work – this means each pupil receives a large amount of feedback from a variety of pupils, while also ensuring every pupil gets to read a range of responses and learn from their peers</a:t>
            </a:r>
          </a:p>
          <a:p>
            <a:pPr lvl="1"/>
            <a:r>
              <a:rPr lang="en-GB" sz="2800" dirty="0"/>
              <a:t>Pupils using Success Criteria as a “checklist” on a peer’s work, in order to point out anything they have missed</a:t>
            </a:r>
          </a:p>
          <a:p>
            <a:pPr lvl="1"/>
            <a:r>
              <a:rPr lang="en-GB" sz="2800" dirty="0"/>
              <a:t>Pupils giving two stars and a wish to each other’s work, after using Success Criteria and exemplar work to ensure all pupils understand what makes a good piece of work</a:t>
            </a:r>
          </a:p>
          <a:p>
            <a:endParaRPr lang="en-GB" sz="2800" dirty="0"/>
          </a:p>
        </p:txBody>
      </p:sp>
    </p:spTree>
    <p:extLst>
      <p:ext uri="{BB962C8B-B14F-4D97-AF65-F5344CB8AC3E}">
        <p14:creationId xmlns:p14="http://schemas.microsoft.com/office/powerpoint/2010/main" val="3320564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Collaborative Learning</a:t>
            </a:r>
            <a:endParaRPr lang="en-GB" dirty="0"/>
          </a:p>
        </p:txBody>
      </p:sp>
      <p:sp>
        <p:nvSpPr>
          <p:cNvPr id="3" name="Content Placeholder 2"/>
          <p:cNvSpPr>
            <a:spLocks noGrp="1"/>
          </p:cNvSpPr>
          <p:nvPr>
            <p:ph idx="1"/>
          </p:nvPr>
        </p:nvSpPr>
        <p:spPr>
          <a:xfrm>
            <a:off x="1251678" y="1740877"/>
            <a:ext cx="10178322" cy="4800600"/>
          </a:xfrm>
        </p:spPr>
        <p:txBody>
          <a:bodyPr>
            <a:noAutofit/>
          </a:bodyPr>
          <a:lstStyle/>
          <a:p>
            <a:r>
              <a:rPr lang="en-GB" sz="2200" dirty="0" smtClean="0"/>
              <a:t>When pupils </a:t>
            </a:r>
            <a:r>
              <a:rPr lang="en-GB" sz="2200" dirty="0"/>
              <a:t>work together in a small group where everyone participates in a collective task – </a:t>
            </a:r>
            <a:r>
              <a:rPr lang="en-GB" sz="2200" dirty="0" smtClean="0"/>
              <a:t>pupils either:</a:t>
            </a:r>
          </a:p>
          <a:p>
            <a:pPr lvl="1"/>
            <a:r>
              <a:rPr lang="en-GB" sz="2200" dirty="0" smtClean="0"/>
              <a:t>do </a:t>
            </a:r>
            <a:r>
              <a:rPr lang="en-GB" sz="2200" dirty="0"/>
              <a:t>a joint task where different members do different aspects of the task but contribute to a common overall outcome, or </a:t>
            </a:r>
            <a:endParaRPr lang="en-GB" sz="2200" dirty="0" smtClean="0"/>
          </a:p>
          <a:p>
            <a:pPr lvl="1"/>
            <a:r>
              <a:rPr lang="en-GB" sz="2200" dirty="0" smtClean="0"/>
              <a:t>a </a:t>
            </a:r>
            <a:r>
              <a:rPr lang="en-GB" sz="2200" dirty="0"/>
              <a:t>shared task where group members work together throughout. </a:t>
            </a:r>
            <a:endParaRPr lang="en-GB" sz="2200" dirty="0" smtClean="0"/>
          </a:p>
          <a:p>
            <a:r>
              <a:rPr lang="en-GB" sz="2200" dirty="0" smtClean="0"/>
              <a:t>It </a:t>
            </a:r>
            <a:r>
              <a:rPr lang="en-GB" sz="2200" dirty="0"/>
              <a:t>is not just when pupils sit together and discuss their work, or when one pupil is able to take responsibility for the whole task and everyone else does nothing. </a:t>
            </a:r>
            <a:endParaRPr lang="en-GB" sz="2200" dirty="0" smtClean="0"/>
          </a:p>
          <a:p>
            <a:r>
              <a:rPr lang="en-GB" sz="2200" dirty="0" smtClean="0"/>
              <a:t>For </a:t>
            </a:r>
            <a:r>
              <a:rPr lang="en-GB" sz="2200" dirty="0"/>
              <a:t>collaborative learning to be effective there must be</a:t>
            </a:r>
            <a:r>
              <a:rPr lang="en-GB" sz="2200" dirty="0" smtClean="0"/>
              <a:t>:</a:t>
            </a:r>
            <a:endParaRPr lang="en-GB" sz="2200" dirty="0"/>
          </a:p>
          <a:p>
            <a:pPr lvl="1"/>
            <a:r>
              <a:rPr lang="en-US" sz="2200" dirty="0"/>
              <a:t>a belief that the work produced will be better if done together than if apart</a:t>
            </a:r>
            <a:endParaRPr lang="en-GB" sz="2200" dirty="0"/>
          </a:p>
          <a:p>
            <a:pPr lvl="1"/>
            <a:r>
              <a:rPr lang="en-US" sz="2200" dirty="0"/>
              <a:t>frequent interaction</a:t>
            </a:r>
            <a:endParaRPr lang="en-GB" sz="2200" dirty="0"/>
          </a:p>
          <a:p>
            <a:pPr lvl="1"/>
            <a:r>
              <a:rPr lang="en-GB" sz="2200" dirty="0"/>
              <a:t>individual accountability </a:t>
            </a:r>
          </a:p>
        </p:txBody>
      </p:sp>
    </p:spTree>
    <p:extLst>
      <p:ext uri="{BB962C8B-B14F-4D97-AF65-F5344CB8AC3E}">
        <p14:creationId xmlns:p14="http://schemas.microsoft.com/office/powerpoint/2010/main" val="2290360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T-P-S</a:t>
            </a:r>
            <a:endParaRPr lang="en-GB" dirty="0"/>
          </a:p>
        </p:txBody>
      </p:sp>
      <p:sp>
        <p:nvSpPr>
          <p:cNvPr id="3" name="Content Placeholder 2"/>
          <p:cNvSpPr>
            <a:spLocks noGrp="1"/>
          </p:cNvSpPr>
          <p:nvPr>
            <p:ph idx="1"/>
          </p:nvPr>
        </p:nvSpPr>
        <p:spPr/>
        <p:txBody>
          <a:bodyPr>
            <a:normAutofit/>
          </a:bodyPr>
          <a:lstStyle/>
          <a:p>
            <a:r>
              <a:rPr lang="en-GB" sz="2600" dirty="0" smtClean="0"/>
              <a:t>How can we ensure that there will be:</a:t>
            </a:r>
          </a:p>
          <a:p>
            <a:pPr lvl="1"/>
            <a:r>
              <a:rPr lang="en-US" sz="2600" dirty="0" smtClean="0"/>
              <a:t>a </a:t>
            </a:r>
            <a:r>
              <a:rPr lang="en-US" sz="2600" dirty="0"/>
              <a:t>belief that the work produced will be better if done together than if </a:t>
            </a:r>
            <a:r>
              <a:rPr lang="en-US" sz="2600" dirty="0" smtClean="0"/>
              <a:t>apart?</a:t>
            </a:r>
            <a:endParaRPr lang="en-GB" sz="2600" dirty="0"/>
          </a:p>
          <a:p>
            <a:pPr lvl="1"/>
            <a:r>
              <a:rPr lang="en-US" sz="2600" dirty="0"/>
              <a:t>frequent </a:t>
            </a:r>
            <a:r>
              <a:rPr lang="en-US" sz="2600" dirty="0" smtClean="0"/>
              <a:t>interaction?</a:t>
            </a:r>
            <a:endParaRPr lang="en-GB" sz="2600" dirty="0"/>
          </a:p>
          <a:p>
            <a:pPr lvl="1"/>
            <a:r>
              <a:rPr lang="en-GB" sz="2600" dirty="0"/>
              <a:t>individual </a:t>
            </a:r>
            <a:r>
              <a:rPr lang="en-GB" sz="2600" dirty="0" smtClean="0"/>
              <a:t>accountability? </a:t>
            </a:r>
            <a:endParaRPr lang="en-GB" sz="2600" dirty="0"/>
          </a:p>
          <a:p>
            <a:endParaRPr lang="en-GB" sz="2400" dirty="0"/>
          </a:p>
        </p:txBody>
      </p:sp>
    </p:spTree>
    <p:extLst>
      <p:ext uri="{BB962C8B-B14F-4D97-AF65-F5344CB8AC3E}">
        <p14:creationId xmlns:p14="http://schemas.microsoft.com/office/powerpoint/2010/main" val="4294019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rules…</a:t>
            </a:r>
            <a:endParaRPr lang="en-GB" dirty="0"/>
          </a:p>
        </p:txBody>
      </p:sp>
      <p:sp>
        <p:nvSpPr>
          <p:cNvPr id="3" name="Content Placeholder 2"/>
          <p:cNvSpPr>
            <a:spLocks noGrp="1"/>
          </p:cNvSpPr>
          <p:nvPr>
            <p:ph idx="1"/>
          </p:nvPr>
        </p:nvSpPr>
        <p:spPr>
          <a:xfrm>
            <a:off x="1251678" y="1874517"/>
            <a:ext cx="10178322" cy="4737298"/>
          </a:xfrm>
        </p:spPr>
        <p:txBody>
          <a:bodyPr>
            <a:normAutofit/>
          </a:bodyPr>
          <a:lstStyle/>
          <a:p>
            <a:pPr lvl="0"/>
            <a:r>
              <a:rPr lang="en-GB" sz="2800" dirty="0"/>
              <a:t>Pupils will not be able to work together well automatically – they will need support and practice</a:t>
            </a:r>
          </a:p>
          <a:p>
            <a:pPr lvl="0"/>
            <a:r>
              <a:rPr lang="en-GB" sz="2800" dirty="0"/>
              <a:t>Tasks need to be planned carefully so that the work is effective and efficient, otherwise some pupils will try to work on their own.</a:t>
            </a:r>
          </a:p>
          <a:p>
            <a:pPr lvl="0"/>
            <a:r>
              <a:rPr lang="en-GB" sz="2800" dirty="0"/>
              <a:t>Competition </a:t>
            </a:r>
            <a:r>
              <a:rPr lang="en-GB" sz="2800" dirty="0" smtClean="0"/>
              <a:t>can </a:t>
            </a:r>
            <a:r>
              <a:rPr lang="en-GB" sz="2800" dirty="0"/>
              <a:t>be effective but take care that pupils don’t focus more on the competition element than the task </a:t>
            </a:r>
            <a:r>
              <a:rPr lang="en-GB" sz="2800" dirty="0" smtClean="0"/>
              <a:t>Lower </a:t>
            </a:r>
            <a:r>
              <a:rPr lang="en-GB" sz="2800" dirty="0"/>
              <a:t>achieving pupils may contribute less, so it is especially important to encourage and support them to </a:t>
            </a:r>
            <a:r>
              <a:rPr lang="en-GB" sz="2800" dirty="0" smtClean="0"/>
              <a:t>contribute</a:t>
            </a:r>
            <a:endParaRPr lang="en-GB" sz="2800" dirty="0"/>
          </a:p>
        </p:txBody>
      </p:sp>
    </p:spTree>
    <p:extLst>
      <p:ext uri="{BB962C8B-B14F-4D97-AF65-F5344CB8AC3E}">
        <p14:creationId xmlns:p14="http://schemas.microsoft.com/office/powerpoint/2010/main" val="2906348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lvl="0"/>
            <a:r>
              <a:rPr lang="en-GB" sz="2800" dirty="0"/>
              <a:t>Decide how groups will be formed – a mix of gender and ability works best – and what size they will be. Four is ideal, as they can split into pairs if required but there is still a small enough number</a:t>
            </a:r>
          </a:p>
          <a:p>
            <a:pPr lvl="0"/>
            <a:r>
              <a:rPr lang="en-GB" sz="2800" dirty="0"/>
              <a:t>Consider varying groups throughout the year so that pupils get experience working with different learners</a:t>
            </a:r>
          </a:p>
          <a:p>
            <a:pPr lvl="0"/>
            <a:r>
              <a:rPr lang="en-GB" sz="2800" dirty="0"/>
              <a:t>You may want to think about creating a group identity to enable learners to gel as a group</a:t>
            </a:r>
          </a:p>
          <a:p>
            <a:pPr lvl="0"/>
            <a:r>
              <a:rPr lang="en-GB" sz="2800" dirty="0"/>
              <a:t>Persevere! </a:t>
            </a:r>
          </a:p>
          <a:p>
            <a:endParaRPr lang="en-GB" dirty="0"/>
          </a:p>
        </p:txBody>
      </p:sp>
      <p:sp>
        <p:nvSpPr>
          <p:cNvPr id="4" name="Title 1"/>
          <p:cNvSpPr txBox="1">
            <a:spLocks/>
          </p:cNvSpPr>
          <p:nvPr/>
        </p:nvSpPr>
        <p:spPr>
          <a:xfrm>
            <a:off x="1404078" y="534785"/>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1">
                    <a:lumMod val="85000"/>
                    <a:lumOff val="15000"/>
                  </a:schemeClr>
                </a:solidFill>
                <a:latin typeface="+mj-lt"/>
                <a:ea typeface="+mj-ea"/>
                <a:cs typeface="+mj-cs"/>
              </a:defRPr>
            </a:lvl1pPr>
          </a:lstStyle>
          <a:p>
            <a:r>
              <a:rPr lang="en-GB" smtClean="0"/>
              <a:t>Some rules…</a:t>
            </a:r>
            <a:endParaRPr lang="en-GB" dirty="0"/>
          </a:p>
        </p:txBody>
      </p:sp>
    </p:spTree>
    <p:extLst>
      <p:ext uri="{BB962C8B-B14F-4D97-AF65-F5344CB8AC3E}">
        <p14:creationId xmlns:p14="http://schemas.microsoft.com/office/powerpoint/2010/main" val="2426282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Intentions</a:t>
            </a:r>
            <a:endParaRPr lang="en-GB" dirty="0"/>
          </a:p>
        </p:txBody>
      </p:sp>
      <p:sp>
        <p:nvSpPr>
          <p:cNvPr id="3" name="Content Placeholder 2"/>
          <p:cNvSpPr>
            <a:spLocks noGrp="1"/>
          </p:cNvSpPr>
          <p:nvPr>
            <p:ph idx="1"/>
          </p:nvPr>
        </p:nvSpPr>
        <p:spPr/>
        <p:txBody>
          <a:bodyPr>
            <a:normAutofit/>
          </a:bodyPr>
          <a:lstStyle/>
          <a:p>
            <a:r>
              <a:rPr lang="en-GB" sz="2400" dirty="0"/>
              <a:t>We will know how to make effective use of self and peer assessment</a:t>
            </a:r>
          </a:p>
        </p:txBody>
      </p:sp>
    </p:spTree>
    <p:extLst>
      <p:ext uri="{BB962C8B-B14F-4D97-AF65-F5344CB8AC3E}">
        <p14:creationId xmlns:p14="http://schemas.microsoft.com/office/powerpoint/2010/main" val="590115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a:t>
            </a:r>
            <a:endParaRPr lang="en-GB" dirty="0"/>
          </a:p>
        </p:txBody>
      </p:sp>
      <p:sp>
        <p:nvSpPr>
          <p:cNvPr id="3" name="Content Placeholder 2"/>
          <p:cNvSpPr>
            <a:spLocks noGrp="1"/>
          </p:cNvSpPr>
          <p:nvPr>
            <p:ph idx="1"/>
          </p:nvPr>
        </p:nvSpPr>
        <p:spPr>
          <a:xfrm>
            <a:off x="1251678" y="1723292"/>
            <a:ext cx="10178322" cy="4747845"/>
          </a:xfrm>
        </p:spPr>
        <p:txBody>
          <a:bodyPr>
            <a:noAutofit/>
          </a:bodyPr>
          <a:lstStyle/>
          <a:p>
            <a:pPr lvl="0"/>
            <a:r>
              <a:rPr lang="en-GB" sz="2400" dirty="0"/>
              <a:t>Trial self and peer assessment with a class, in this order:</a:t>
            </a:r>
          </a:p>
          <a:p>
            <a:pPr lvl="1"/>
            <a:r>
              <a:rPr lang="en-GB" sz="2400" dirty="0" smtClean="0"/>
              <a:t>using an anonymous piece of work, decide whether the Success Criteria has been achieved </a:t>
            </a:r>
          </a:p>
          <a:p>
            <a:pPr lvl="1"/>
            <a:r>
              <a:rPr lang="en-GB" sz="2400" dirty="0" smtClean="0"/>
              <a:t>in </a:t>
            </a:r>
            <a:r>
              <a:rPr lang="en-GB" sz="2400" dirty="0"/>
              <a:t>pairs, get pupils to identify successes and areas for improvement in this piece of work</a:t>
            </a:r>
          </a:p>
          <a:p>
            <a:pPr lvl="1"/>
            <a:r>
              <a:rPr lang="en-GB" sz="2400" dirty="0"/>
              <a:t>compare two pieces of differing </a:t>
            </a:r>
            <a:r>
              <a:rPr lang="en-GB" sz="2400" dirty="0" smtClean="0"/>
              <a:t>quality and decide </a:t>
            </a:r>
            <a:r>
              <a:rPr lang="en-GB" sz="2400" dirty="0"/>
              <a:t>with the </a:t>
            </a:r>
            <a:r>
              <a:rPr lang="en-GB" sz="2400" dirty="0" smtClean="0"/>
              <a:t>class which </a:t>
            </a:r>
            <a:r>
              <a:rPr lang="en-GB" sz="2400" dirty="0"/>
              <a:t>piece is </a:t>
            </a:r>
            <a:r>
              <a:rPr lang="en-GB" sz="2400" dirty="0" smtClean="0"/>
              <a:t>better, </a:t>
            </a:r>
            <a:r>
              <a:rPr lang="en-GB" sz="2400" dirty="0"/>
              <a:t>using Success Criteria to </a:t>
            </a:r>
            <a:r>
              <a:rPr lang="en-GB" sz="2400" dirty="0" smtClean="0"/>
              <a:t>help</a:t>
            </a:r>
            <a:endParaRPr lang="en-GB" sz="2400" dirty="0"/>
          </a:p>
          <a:p>
            <a:pPr lvl="0"/>
            <a:r>
              <a:rPr lang="en-GB" sz="2400" dirty="0" smtClean="0"/>
              <a:t>After this, try to gradually embed self and peer assessment in your class by training pupils using the advice above.</a:t>
            </a:r>
          </a:p>
          <a:p>
            <a:r>
              <a:rPr lang="en-GB" sz="2400" dirty="0" smtClean="0"/>
              <a:t>Pick three of the collaborative learning strategies outlines and consider how they could be used in your subject or stage.</a:t>
            </a:r>
          </a:p>
        </p:txBody>
      </p:sp>
    </p:spTree>
    <p:extLst>
      <p:ext uri="{BB962C8B-B14F-4D97-AF65-F5344CB8AC3E}">
        <p14:creationId xmlns:p14="http://schemas.microsoft.com/office/powerpoint/2010/main" val="3980672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Intentions</a:t>
            </a:r>
            <a:endParaRPr lang="en-GB" dirty="0"/>
          </a:p>
        </p:txBody>
      </p:sp>
      <p:sp>
        <p:nvSpPr>
          <p:cNvPr id="3" name="Content Placeholder 2"/>
          <p:cNvSpPr>
            <a:spLocks noGrp="1"/>
          </p:cNvSpPr>
          <p:nvPr>
            <p:ph idx="1"/>
          </p:nvPr>
        </p:nvSpPr>
        <p:spPr/>
        <p:txBody>
          <a:bodyPr>
            <a:normAutofit/>
          </a:bodyPr>
          <a:lstStyle/>
          <a:p>
            <a:r>
              <a:rPr lang="en-GB" sz="2400" dirty="0" smtClean="0"/>
              <a:t>We will know how to make effective use of self and peer assessment</a:t>
            </a:r>
            <a:endParaRPr lang="en-GB" sz="2400" dirty="0"/>
          </a:p>
        </p:txBody>
      </p:sp>
    </p:spTree>
    <p:extLst>
      <p:ext uri="{BB962C8B-B14F-4D97-AF65-F5344CB8AC3E}">
        <p14:creationId xmlns:p14="http://schemas.microsoft.com/office/powerpoint/2010/main" val="3212413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HGIOS 4</a:t>
            </a:r>
            <a:endParaRPr lang="en-GB" dirty="0"/>
          </a:p>
        </p:txBody>
      </p:sp>
      <p:sp>
        <p:nvSpPr>
          <p:cNvPr id="3" name="Content Placeholder 2"/>
          <p:cNvSpPr>
            <a:spLocks noGrp="1"/>
          </p:cNvSpPr>
          <p:nvPr>
            <p:ph idx="1"/>
          </p:nvPr>
        </p:nvSpPr>
        <p:spPr/>
        <p:txBody>
          <a:bodyPr/>
          <a:lstStyle/>
          <a:p>
            <a:pPr indent="0">
              <a:lnSpc>
                <a:spcPct val="120000"/>
              </a:lnSpc>
              <a:buClr>
                <a:schemeClr val="accent5"/>
              </a:buClr>
              <a:buNone/>
            </a:pPr>
            <a:r>
              <a:rPr lang="en-GB" sz="2800" i="1" dirty="0"/>
              <a:t>‘Learners receive high-quality feedback and have an accurate understanding of their progress in learning and what they need to do to improve’</a:t>
            </a:r>
          </a:p>
          <a:p>
            <a:pPr indent="0">
              <a:lnSpc>
                <a:spcPct val="120000"/>
              </a:lnSpc>
              <a:buClr>
                <a:schemeClr val="accent5"/>
              </a:buClr>
              <a:buNone/>
            </a:pPr>
            <a:r>
              <a:rPr lang="en-GB" sz="2800" i="1" dirty="0"/>
              <a:t>‘Learners are able to give effective feedback to peers on their learning and suggest ways in which they can improve’</a:t>
            </a:r>
          </a:p>
          <a:p>
            <a:endParaRPr lang="en-GB" dirty="0"/>
          </a:p>
        </p:txBody>
      </p:sp>
    </p:spTree>
    <p:extLst>
      <p:ext uri="{BB962C8B-B14F-4D97-AF65-F5344CB8AC3E}">
        <p14:creationId xmlns:p14="http://schemas.microsoft.com/office/powerpoint/2010/main" val="815165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HGIOS 4</a:t>
            </a:r>
            <a:endParaRPr lang="en-GB" dirty="0"/>
          </a:p>
        </p:txBody>
      </p:sp>
      <p:sp>
        <p:nvSpPr>
          <p:cNvPr id="3" name="Content Placeholder 2"/>
          <p:cNvSpPr>
            <a:spLocks noGrp="1"/>
          </p:cNvSpPr>
          <p:nvPr>
            <p:ph idx="1"/>
          </p:nvPr>
        </p:nvSpPr>
        <p:spPr/>
        <p:txBody>
          <a:bodyPr/>
          <a:lstStyle/>
          <a:p>
            <a:pPr indent="0">
              <a:lnSpc>
                <a:spcPct val="120000"/>
              </a:lnSpc>
              <a:buClr>
                <a:schemeClr val="accent5"/>
              </a:buClr>
              <a:buNone/>
            </a:pPr>
            <a:r>
              <a:rPr lang="en-GB" sz="2800" i="1" dirty="0"/>
              <a:t>‘Learners receive high-quality feedback and have </a:t>
            </a:r>
            <a:r>
              <a:rPr lang="en-GB" sz="2800" b="1" i="1" dirty="0"/>
              <a:t>an accurate understanding of their progress in learning </a:t>
            </a:r>
            <a:r>
              <a:rPr lang="en-GB" sz="2800" i="1" dirty="0"/>
              <a:t>and </a:t>
            </a:r>
            <a:r>
              <a:rPr lang="en-GB" sz="2800" b="1" i="1" dirty="0"/>
              <a:t>what they need to do to improve’</a:t>
            </a:r>
          </a:p>
          <a:p>
            <a:pPr indent="0">
              <a:lnSpc>
                <a:spcPct val="120000"/>
              </a:lnSpc>
              <a:buClr>
                <a:schemeClr val="accent5"/>
              </a:buClr>
              <a:buNone/>
            </a:pPr>
            <a:r>
              <a:rPr lang="en-GB" sz="2800" i="1" dirty="0"/>
              <a:t>‘Learners are </a:t>
            </a:r>
            <a:r>
              <a:rPr lang="en-GB" sz="2800" b="1" i="1" dirty="0"/>
              <a:t>able to give effective feedback to peers </a:t>
            </a:r>
            <a:r>
              <a:rPr lang="en-GB" sz="2800" i="1" dirty="0"/>
              <a:t>on their learning and </a:t>
            </a:r>
            <a:r>
              <a:rPr lang="en-GB" sz="2800" b="1" i="1" dirty="0"/>
              <a:t>suggest ways in which they can improve</a:t>
            </a:r>
            <a:r>
              <a:rPr lang="en-GB" sz="2800" i="1" dirty="0"/>
              <a:t>’</a:t>
            </a:r>
          </a:p>
          <a:p>
            <a:endParaRPr lang="en-GB" dirty="0"/>
          </a:p>
        </p:txBody>
      </p:sp>
    </p:spTree>
    <p:extLst>
      <p:ext uri="{BB962C8B-B14F-4D97-AF65-F5344CB8AC3E}">
        <p14:creationId xmlns:p14="http://schemas.microsoft.com/office/powerpoint/2010/main" val="3558276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a:bodyPr>
          <a:lstStyle/>
          <a:p>
            <a:pPr marL="0" indent="0">
              <a:buNone/>
            </a:pPr>
            <a:r>
              <a:rPr lang="en-GB" sz="2800" i="1" dirty="0" smtClean="0"/>
              <a:t>‘We want students to use self-evaluation continually, so that reflection, pride in successes, modification and improvement become a natural part of the process of learning.’ (Shirley Clarke)</a:t>
            </a:r>
          </a:p>
          <a:p>
            <a:pPr marL="0" indent="0">
              <a:buNone/>
            </a:pPr>
            <a:endParaRPr lang="en-GB" sz="2800" i="1" dirty="0"/>
          </a:p>
          <a:p>
            <a:pPr marL="0" indent="0">
              <a:buNone/>
            </a:pPr>
            <a:endParaRPr lang="en-GB" sz="2800" i="1" dirty="0"/>
          </a:p>
        </p:txBody>
      </p:sp>
    </p:spTree>
    <p:extLst>
      <p:ext uri="{BB962C8B-B14F-4D97-AF65-F5344CB8AC3E}">
        <p14:creationId xmlns:p14="http://schemas.microsoft.com/office/powerpoint/2010/main" val="1017808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T-P-S</a:t>
            </a:r>
            <a:endParaRPr lang="en-GB" dirty="0"/>
          </a:p>
        </p:txBody>
      </p:sp>
      <p:sp>
        <p:nvSpPr>
          <p:cNvPr id="3" name="Content Placeholder 2"/>
          <p:cNvSpPr>
            <a:spLocks noGrp="1"/>
          </p:cNvSpPr>
          <p:nvPr>
            <p:ph idx="1"/>
          </p:nvPr>
        </p:nvSpPr>
        <p:spPr/>
        <p:txBody>
          <a:bodyPr>
            <a:normAutofit/>
          </a:bodyPr>
          <a:lstStyle/>
          <a:p>
            <a:r>
              <a:rPr lang="en-GB" sz="3200" dirty="0" smtClean="0"/>
              <a:t>What issues may arise in self and peer assessment?</a:t>
            </a:r>
            <a:endParaRPr lang="en-GB" sz="3200" dirty="0"/>
          </a:p>
        </p:txBody>
      </p:sp>
    </p:spTree>
    <p:extLst>
      <p:ext uri="{BB962C8B-B14F-4D97-AF65-F5344CB8AC3E}">
        <p14:creationId xmlns:p14="http://schemas.microsoft.com/office/powerpoint/2010/main" val="2207310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Common issues</a:t>
            </a:r>
            <a:endParaRPr lang="en-GB" dirty="0"/>
          </a:p>
        </p:txBody>
      </p:sp>
      <p:sp>
        <p:nvSpPr>
          <p:cNvPr id="3" name="Content Placeholder 2"/>
          <p:cNvSpPr>
            <a:spLocks noGrp="1"/>
          </p:cNvSpPr>
          <p:nvPr>
            <p:ph idx="1"/>
          </p:nvPr>
        </p:nvSpPr>
        <p:spPr/>
        <p:txBody>
          <a:bodyPr>
            <a:normAutofit/>
          </a:bodyPr>
          <a:lstStyle/>
          <a:p>
            <a:r>
              <a:rPr lang="en-GB" sz="2800" dirty="0" smtClean="0"/>
              <a:t>Too harsh</a:t>
            </a:r>
          </a:p>
          <a:p>
            <a:r>
              <a:rPr lang="en-GB" sz="2800" dirty="0" smtClean="0"/>
              <a:t>Too lenient</a:t>
            </a:r>
          </a:p>
          <a:p>
            <a:r>
              <a:rPr lang="en-GB" sz="2800" dirty="0" smtClean="0"/>
              <a:t>Focus on admin, like handwriting</a:t>
            </a:r>
          </a:p>
          <a:p>
            <a:r>
              <a:rPr lang="en-GB" sz="2800" dirty="0" smtClean="0"/>
              <a:t>Don’t want to offend</a:t>
            </a:r>
          </a:p>
          <a:p>
            <a:r>
              <a:rPr lang="en-GB" sz="2800" dirty="0" smtClean="0"/>
              <a:t>Can’t see the strengths or areas for development of something they have produced</a:t>
            </a:r>
            <a:endParaRPr lang="en-GB" sz="2800" dirty="0"/>
          </a:p>
        </p:txBody>
      </p:sp>
    </p:spTree>
    <p:extLst>
      <p:ext uri="{BB962C8B-B14F-4D97-AF65-F5344CB8AC3E}">
        <p14:creationId xmlns:p14="http://schemas.microsoft.com/office/powerpoint/2010/main" val="1063626601"/>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1B2F36"/>
      </a:dk2>
      <a:lt2>
        <a:srgbClr val="F3F3F2"/>
      </a:lt2>
      <a:accent1>
        <a:srgbClr val="A38D51"/>
      </a:accent1>
      <a:accent2>
        <a:srgbClr val="5A3D40"/>
      </a:accent2>
      <a:accent3>
        <a:srgbClr val="5D988C"/>
      </a:accent3>
      <a:accent4>
        <a:srgbClr val="A85752"/>
      </a:accent4>
      <a:accent5>
        <a:srgbClr val="809A67"/>
      </a:accent5>
      <a:accent6>
        <a:srgbClr val="67645A"/>
      </a:accent6>
      <a:hlink>
        <a:srgbClr val="5D988C"/>
      </a:hlink>
      <a:folHlink>
        <a:srgbClr val="8467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9E77EDF1-0821-4215-BD6E-A2D49F0255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461</TotalTime>
  <Words>1938</Words>
  <Application>Microsoft Office PowerPoint</Application>
  <PresentationFormat>Widescreen</PresentationFormat>
  <Paragraphs>178</Paragraphs>
  <Slides>36</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Gill Sans MT</vt:lpstr>
      <vt:lpstr>Impact</vt:lpstr>
      <vt:lpstr>Badge</vt:lpstr>
      <vt:lpstr>Assessment is for Learning</vt:lpstr>
      <vt:lpstr>PowerPoint Presentation</vt:lpstr>
      <vt:lpstr>PowerPoint Presentation</vt:lpstr>
      <vt:lpstr>Learning Intentions</vt:lpstr>
      <vt:lpstr>HGIOS 4</vt:lpstr>
      <vt:lpstr>HGIOS 4</vt:lpstr>
      <vt:lpstr>PowerPoint Presentation</vt:lpstr>
      <vt:lpstr>T-P-S</vt:lpstr>
      <vt:lpstr>Common issues</vt:lpstr>
      <vt:lpstr>PowerPoint Presentation</vt:lpstr>
      <vt:lpstr>Training pupils</vt:lpstr>
      <vt:lpstr>success and improvement marking strategy</vt:lpstr>
      <vt:lpstr>PowerPoint Presentation</vt:lpstr>
      <vt:lpstr>success and improvement marking strategy</vt:lpstr>
      <vt:lpstr>success and improvement marking strategy</vt:lpstr>
      <vt:lpstr>PowerPoint Presentation</vt:lpstr>
      <vt:lpstr>Use of Success Criteria</vt:lpstr>
      <vt:lpstr>PowerPoint Presentation</vt:lpstr>
      <vt:lpstr>Use of Success Criteria</vt:lpstr>
      <vt:lpstr>Practical uses</vt:lpstr>
      <vt:lpstr>Use of Traffic Lights</vt:lpstr>
      <vt:lpstr>Use of Traffic Lights</vt:lpstr>
      <vt:lpstr>PowerPoint Presentation</vt:lpstr>
      <vt:lpstr>PowerPoint Presentation</vt:lpstr>
      <vt:lpstr>PowerPoint Presentation</vt:lpstr>
      <vt:lpstr>PowerPoint Presentation</vt:lpstr>
      <vt:lpstr>Peer assessment</vt:lpstr>
      <vt:lpstr>PowerPoint Presentation</vt:lpstr>
      <vt:lpstr>Self and United Improvements </vt:lpstr>
      <vt:lpstr>Peer feedback</vt:lpstr>
      <vt:lpstr>Collaborative Learning</vt:lpstr>
      <vt:lpstr>T-P-S</vt:lpstr>
      <vt:lpstr>Some rules…</vt:lpstr>
      <vt:lpstr>PowerPoint Presentation</vt:lpstr>
      <vt:lpstr>Learning Intentions</vt:lpstr>
      <vt:lpstr>Next steps</vt:lpstr>
    </vt:vector>
  </TitlesOfParts>
  <Company>Argyll &amp; Bute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is for Learning</dc:title>
  <dc:creator>Cathro, Gillian</dc:creator>
  <cp:lastModifiedBy>Cathro, Gillian</cp:lastModifiedBy>
  <cp:revision>42</cp:revision>
  <dcterms:created xsi:type="dcterms:W3CDTF">2018-10-31T16:06:34Z</dcterms:created>
  <dcterms:modified xsi:type="dcterms:W3CDTF">2019-02-27T16:32:52Z</dcterms:modified>
</cp:coreProperties>
</file>