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8.jpg" ContentType="image/jpeg"/>
  <Override PartName="/ppt/media/image9.jpg" ContentType="image/jpeg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41"/>
  </p:notesMasterIdLst>
  <p:sldIdLst>
    <p:sldId id="256" r:id="rId2"/>
    <p:sldId id="262" r:id="rId3"/>
    <p:sldId id="273" r:id="rId4"/>
    <p:sldId id="257" r:id="rId5"/>
    <p:sldId id="308" r:id="rId6"/>
    <p:sldId id="352" r:id="rId7"/>
    <p:sldId id="353" r:id="rId8"/>
    <p:sldId id="351" r:id="rId9"/>
    <p:sldId id="330" r:id="rId10"/>
    <p:sldId id="313" r:id="rId11"/>
    <p:sldId id="329" r:id="rId12"/>
    <p:sldId id="331" r:id="rId13"/>
    <p:sldId id="296" r:id="rId14"/>
    <p:sldId id="297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4" r:id="rId35"/>
    <p:sldId id="316" r:id="rId36"/>
    <p:sldId id="320" r:id="rId37"/>
    <p:sldId id="322" r:id="rId38"/>
    <p:sldId id="321" r:id="rId39"/>
    <p:sldId id="286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6" autoAdjust="0"/>
    <p:restoredTop sz="87433" autoAdjust="0"/>
  </p:normalViewPr>
  <p:slideViewPr>
    <p:cSldViewPr snapToGrid="0">
      <p:cViewPr varScale="1">
        <p:scale>
          <a:sx n="65" d="100"/>
          <a:sy n="65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39FC1B-D037-4629-BE04-BB5F2972706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3D7992-B9D0-4EDE-861B-FEB9221490E4}">
      <dgm:prSet phldrT="[Text]"/>
      <dgm:spPr/>
      <dgm:t>
        <a:bodyPr/>
        <a:lstStyle/>
        <a:p>
          <a:r>
            <a:rPr lang="en-GB" dirty="0" smtClean="0"/>
            <a:t>Formative Assessment</a:t>
          </a:r>
          <a:endParaRPr lang="en-GB" dirty="0"/>
        </a:p>
      </dgm:t>
    </dgm:pt>
    <dgm:pt modelId="{32FB93AA-775B-4917-99CE-14164BE51EF6}" type="parTrans" cxnId="{F9595989-89F4-4C57-A60F-D67420028020}">
      <dgm:prSet/>
      <dgm:spPr/>
      <dgm:t>
        <a:bodyPr/>
        <a:lstStyle/>
        <a:p>
          <a:endParaRPr lang="en-GB"/>
        </a:p>
      </dgm:t>
    </dgm:pt>
    <dgm:pt modelId="{92C505E0-63FB-42D5-B6FD-94CC8BE93232}" type="sibTrans" cxnId="{F9595989-89F4-4C57-A60F-D67420028020}">
      <dgm:prSet/>
      <dgm:spPr/>
      <dgm:t>
        <a:bodyPr/>
        <a:lstStyle/>
        <a:p>
          <a:endParaRPr lang="en-GB"/>
        </a:p>
      </dgm:t>
    </dgm:pt>
    <dgm:pt modelId="{37A9D731-52E6-4E4C-9521-1F7F6E276B37}">
      <dgm:prSet phldrT="[Text]" custT="1"/>
      <dgm:spPr/>
      <dgm:t>
        <a:bodyPr/>
        <a:lstStyle/>
        <a:p>
          <a:r>
            <a:rPr lang="en-GB" sz="2000" dirty="0" smtClean="0"/>
            <a:t>Effective </a:t>
          </a:r>
          <a:r>
            <a:rPr lang="en-GB" sz="2000" dirty="0" err="1" smtClean="0"/>
            <a:t>questio-ning</a:t>
          </a:r>
          <a:endParaRPr lang="en-GB" sz="2000" dirty="0"/>
        </a:p>
      </dgm:t>
    </dgm:pt>
    <dgm:pt modelId="{FB3AA36F-0657-40C2-A400-291331273A6F}" type="parTrans" cxnId="{F1829119-01AB-4D47-8A52-58E2882960E4}">
      <dgm:prSet/>
      <dgm:spPr/>
      <dgm:t>
        <a:bodyPr/>
        <a:lstStyle/>
        <a:p>
          <a:endParaRPr lang="en-GB"/>
        </a:p>
      </dgm:t>
    </dgm:pt>
    <dgm:pt modelId="{62F753A0-3A75-49A6-A570-F2BB03D9FA15}" type="sibTrans" cxnId="{F1829119-01AB-4D47-8A52-58E2882960E4}">
      <dgm:prSet/>
      <dgm:spPr/>
      <dgm:t>
        <a:bodyPr/>
        <a:lstStyle/>
        <a:p>
          <a:endParaRPr lang="en-GB"/>
        </a:p>
      </dgm:t>
    </dgm:pt>
    <dgm:pt modelId="{9C8A6ACD-7F90-4E45-B7C0-421CF07BC58E}">
      <dgm:prSet phldrT="[Text]" custT="1"/>
      <dgm:spPr/>
      <dgm:t>
        <a:bodyPr/>
        <a:lstStyle/>
        <a:p>
          <a:r>
            <a:rPr lang="en-GB" sz="2000" dirty="0" smtClean="0"/>
            <a:t>Self and peer assessment</a:t>
          </a:r>
          <a:endParaRPr lang="en-GB" sz="2000" dirty="0"/>
        </a:p>
      </dgm:t>
    </dgm:pt>
    <dgm:pt modelId="{24030AE1-CCC8-4462-A665-DC51ADCD2995}" type="parTrans" cxnId="{8C83EE5F-D681-43F4-8AFE-6019982EF343}">
      <dgm:prSet/>
      <dgm:spPr/>
      <dgm:t>
        <a:bodyPr/>
        <a:lstStyle/>
        <a:p>
          <a:endParaRPr lang="en-GB"/>
        </a:p>
      </dgm:t>
    </dgm:pt>
    <dgm:pt modelId="{5DD7B018-B276-410E-8630-5B3B86AD25AA}" type="sibTrans" cxnId="{8C83EE5F-D681-43F4-8AFE-6019982EF343}">
      <dgm:prSet/>
      <dgm:spPr/>
      <dgm:t>
        <a:bodyPr/>
        <a:lstStyle/>
        <a:p>
          <a:endParaRPr lang="en-GB"/>
        </a:p>
      </dgm:t>
    </dgm:pt>
    <dgm:pt modelId="{FCC1A0E7-6971-4B7A-8DD5-69C11C9B9AEE}">
      <dgm:prSet phldrT="[Text]" custT="1"/>
      <dgm:spPr/>
      <dgm:t>
        <a:bodyPr/>
        <a:lstStyle/>
        <a:p>
          <a:r>
            <a:rPr lang="en-GB" sz="2000" dirty="0" smtClean="0"/>
            <a:t>Effective feedback</a:t>
          </a:r>
          <a:endParaRPr lang="en-GB" sz="2000" dirty="0"/>
        </a:p>
      </dgm:t>
    </dgm:pt>
    <dgm:pt modelId="{C85D5302-C392-4642-B481-E30047639152}" type="parTrans" cxnId="{08E00688-73D8-46EA-818C-19AF026D6C45}">
      <dgm:prSet/>
      <dgm:spPr/>
      <dgm:t>
        <a:bodyPr/>
        <a:lstStyle/>
        <a:p>
          <a:endParaRPr lang="en-GB"/>
        </a:p>
      </dgm:t>
    </dgm:pt>
    <dgm:pt modelId="{7A39E890-0859-4A3C-BD2F-28DAC44C9702}" type="sibTrans" cxnId="{08E00688-73D8-46EA-818C-19AF026D6C45}">
      <dgm:prSet/>
      <dgm:spPr/>
      <dgm:t>
        <a:bodyPr/>
        <a:lstStyle/>
        <a:p>
          <a:endParaRPr lang="en-GB"/>
        </a:p>
      </dgm:t>
    </dgm:pt>
    <dgm:pt modelId="{BF330FD0-AA8E-4336-A078-0085EE2F6C74}">
      <dgm:prSet phldrT="[Text]" custT="1"/>
      <dgm:spPr/>
      <dgm:t>
        <a:bodyPr/>
        <a:lstStyle/>
        <a:p>
          <a:r>
            <a:rPr lang="en-GB" sz="2400" dirty="0" smtClean="0"/>
            <a:t>Sharing learning goals</a:t>
          </a:r>
          <a:endParaRPr lang="en-GB" sz="2400" dirty="0"/>
        </a:p>
      </dgm:t>
    </dgm:pt>
    <dgm:pt modelId="{99BA4867-A318-4327-B129-915E54A03AE0}" type="parTrans" cxnId="{B691831E-EE53-4591-AF19-B0C2DEA99410}">
      <dgm:prSet/>
      <dgm:spPr/>
      <dgm:t>
        <a:bodyPr/>
        <a:lstStyle/>
        <a:p>
          <a:endParaRPr lang="en-GB"/>
        </a:p>
      </dgm:t>
    </dgm:pt>
    <dgm:pt modelId="{BA83117D-8D8D-416E-A98E-F765BB55A10F}" type="sibTrans" cxnId="{B691831E-EE53-4591-AF19-B0C2DEA99410}">
      <dgm:prSet/>
      <dgm:spPr/>
      <dgm:t>
        <a:bodyPr/>
        <a:lstStyle/>
        <a:p>
          <a:endParaRPr lang="en-GB"/>
        </a:p>
      </dgm:t>
    </dgm:pt>
    <dgm:pt modelId="{E4DA29F8-DAD6-4BBC-BA6E-FDE2E9472BC2}" type="pres">
      <dgm:prSet presAssocID="{7039FC1B-D037-4629-BE04-BB5F297270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3448F5-AEAB-4906-9363-A3483AD12B61}" type="pres">
      <dgm:prSet presAssocID="{C83D7992-B9D0-4EDE-861B-FEB9221490E4}" presName="centerShape" presStyleLbl="node0" presStyleIdx="0" presStyleCnt="1"/>
      <dgm:spPr/>
      <dgm:t>
        <a:bodyPr/>
        <a:lstStyle/>
        <a:p>
          <a:endParaRPr lang="en-GB"/>
        </a:p>
      </dgm:t>
    </dgm:pt>
    <dgm:pt modelId="{A04D6505-1F41-45D0-83C5-BE47FD079752}" type="pres">
      <dgm:prSet presAssocID="{37A9D731-52E6-4E4C-9521-1F7F6E276B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E44B4-138F-4922-BD7E-323BF5F30ABA}" type="pres">
      <dgm:prSet presAssocID="{37A9D731-52E6-4E4C-9521-1F7F6E276B37}" presName="dummy" presStyleCnt="0"/>
      <dgm:spPr/>
    </dgm:pt>
    <dgm:pt modelId="{5F0A41A2-6C82-44CC-B328-8847FF6F7EED}" type="pres">
      <dgm:prSet presAssocID="{62F753A0-3A75-49A6-A570-F2BB03D9FA1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854E0EA0-B5C4-42CD-B4D4-9724177CA74A}" type="pres">
      <dgm:prSet presAssocID="{9C8A6ACD-7F90-4E45-B7C0-421CF07BC58E}" presName="node" presStyleLbl="node1" presStyleIdx="1" presStyleCnt="4" custScaleX="103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A395CF-149A-4A4B-9853-AF9D3B1C543C}" type="pres">
      <dgm:prSet presAssocID="{9C8A6ACD-7F90-4E45-B7C0-421CF07BC58E}" presName="dummy" presStyleCnt="0"/>
      <dgm:spPr/>
    </dgm:pt>
    <dgm:pt modelId="{94E36CDB-C86F-4984-9F46-AF8256F33A11}" type="pres">
      <dgm:prSet presAssocID="{5DD7B018-B276-410E-8630-5B3B86AD25AA}" presName="sibTrans" presStyleLbl="sibTrans2D1" presStyleIdx="1" presStyleCnt="4"/>
      <dgm:spPr/>
      <dgm:t>
        <a:bodyPr/>
        <a:lstStyle/>
        <a:p>
          <a:endParaRPr lang="en-GB"/>
        </a:p>
      </dgm:t>
    </dgm:pt>
    <dgm:pt modelId="{1ACDE848-ED7F-4686-B2CC-2F12970D3B9A}" type="pres">
      <dgm:prSet presAssocID="{FCC1A0E7-6971-4B7A-8DD5-69C11C9B9A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AC25D6-AB88-41D9-83C1-AEEF2666F20A}" type="pres">
      <dgm:prSet presAssocID="{FCC1A0E7-6971-4B7A-8DD5-69C11C9B9AEE}" presName="dummy" presStyleCnt="0"/>
      <dgm:spPr/>
    </dgm:pt>
    <dgm:pt modelId="{1A395669-A3DC-4CD7-BAFC-59AB0593AA2E}" type="pres">
      <dgm:prSet presAssocID="{7A39E890-0859-4A3C-BD2F-28DAC44C9702}" presName="sibTrans" presStyleLbl="sibTrans2D1" presStyleIdx="2" presStyleCnt="4"/>
      <dgm:spPr/>
      <dgm:t>
        <a:bodyPr/>
        <a:lstStyle/>
        <a:p>
          <a:endParaRPr lang="en-GB"/>
        </a:p>
      </dgm:t>
    </dgm:pt>
    <dgm:pt modelId="{6E4104C6-15FD-4CCF-A1A1-EC394858C862}" type="pres">
      <dgm:prSet presAssocID="{BF330FD0-AA8E-4336-A078-0085EE2F6C7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4BE49D-153D-488B-91CB-EE290F8DD13F}" type="pres">
      <dgm:prSet presAssocID="{BF330FD0-AA8E-4336-A078-0085EE2F6C74}" presName="dummy" presStyleCnt="0"/>
      <dgm:spPr/>
    </dgm:pt>
    <dgm:pt modelId="{376B3068-02CD-4E5B-9A1D-5B21D08AE6F2}" type="pres">
      <dgm:prSet presAssocID="{BA83117D-8D8D-416E-A98E-F765BB55A10F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8B135F97-3E5B-464C-9E00-82A4649E928A}" type="presOf" srcId="{9C8A6ACD-7F90-4E45-B7C0-421CF07BC58E}" destId="{854E0EA0-B5C4-42CD-B4D4-9724177CA74A}" srcOrd="0" destOrd="0" presId="urn:microsoft.com/office/officeart/2005/8/layout/radial6"/>
    <dgm:cxn modelId="{F9595989-89F4-4C57-A60F-D67420028020}" srcId="{7039FC1B-D037-4629-BE04-BB5F2972706D}" destId="{C83D7992-B9D0-4EDE-861B-FEB9221490E4}" srcOrd="0" destOrd="0" parTransId="{32FB93AA-775B-4917-99CE-14164BE51EF6}" sibTransId="{92C505E0-63FB-42D5-B6FD-94CC8BE93232}"/>
    <dgm:cxn modelId="{B35A0A3C-1173-4B89-B4A9-A5390A6589BC}" type="presOf" srcId="{C83D7992-B9D0-4EDE-861B-FEB9221490E4}" destId="{313448F5-AEAB-4906-9363-A3483AD12B61}" srcOrd="0" destOrd="0" presId="urn:microsoft.com/office/officeart/2005/8/layout/radial6"/>
    <dgm:cxn modelId="{F1829119-01AB-4D47-8A52-58E2882960E4}" srcId="{C83D7992-B9D0-4EDE-861B-FEB9221490E4}" destId="{37A9D731-52E6-4E4C-9521-1F7F6E276B37}" srcOrd="0" destOrd="0" parTransId="{FB3AA36F-0657-40C2-A400-291331273A6F}" sibTransId="{62F753A0-3A75-49A6-A570-F2BB03D9FA15}"/>
    <dgm:cxn modelId="{EBFC314A-482A-4DB7-9C9E-9C21F3CE1C9A}" type="presOf" srcId="{BA83117D-8D8D-416E-A98E-F765BB55A10F}" destId="{376B3068-02CD-4E5B-9A1D-5B21D08AE6F2}" srcOrd="0" destOrd="0" presId="urn:microsoft.com/office/officeart/2005/8/layout/radial6"/>
    <dgm:cxn modelId="{08E00688-73D8-46EA-818C-19AF026D6C45}" srcId="{C83D7992-B9D0-4EDE-861B-FEB9221490E4}" destId="{FCC1A0E7-6971-4B7A-8DD5-69C11C9B9AEE}" srcOrd="2" destOrd="0" parTransId="{C85D5302-C392-4642-B481-E30047639152}" sibTransId="{7A39E890-0859-4A3C-BD2F-28DAC44C9702}"/>
    <dgm:cxn modelId="{B691831E-EE53-4591-AF19-B0C2DEA99410}" srcId="{C83D7992-B9D0-4EDE-861B-FEB9221490E4}" destId="{BF330FD0-AA8E-4336-A078-0085EE2F6C74}" srcOrd="3" destOrd="0" parTransId="{99BA4867-A318-4327-B129-915E54A03AE0}" sibTransId="{BA83117D-8D8D-416E-A98E-F765BB55A10F}"/>
    <dgm:cxn modelId="{8C83EE5F-D681-43F4-8AFE-6019982EF343}" srcId="{C83D7992-B9D0-4EDE-861B-FEB9221490E4}" destId="{9C8A6ACD-7F90-4E45-B7C0-421CF07BC58E}" srcOrd="1" destOrd="0" parTransId="{24030AE1-CCC8-4462-A665-DC51ADCD2995}" sibTransId="{5DD7B018-B276-410E-8630-5B3B86AD25AA}"/>
    <dgm:cxn modelId="{CD3EC1C9-7AD6-44D0-A858-3F6536D41C9E}" type="presOf" srcId="{7039FC1B-D037-4629-BE04-BB5F2972706D}" destId="{E4DA29F8-DAD6-4BBC-BA6E-FDE2E9472BC2}" srcOrd="0" destOrd="0" presId="urn:microsoft.com/office/officeart/2005/8/layout/radial6"/>
    <dgm:cxn modelId="{B24FD2AA-7FE0-46A2-B88D-21052CF6CA2F}" type="presOf" srcId="{7A39E890-0859-4A3C-BD2F-28DAC44C9702}" destId="{1A395669-A3DC-4CD7-BAFC-59AB0593AA2E}" srcOrd="0" destOrd="0" presId="urn:microsoft.com/office/officeart/2005/8/layout/radial6"/>
    <dgm:cxn modelId="{621E0E6E-9B45-4A2A-98DD-E90E982B1953}" type="presOf" srcId="{BF330FD0-AA8E-4336-A078-0085EE2F6C74}" destId="{6E4104C6-15FD-4CCF-A1A1-EC394858C862}" srcOrd="0" destOrd="0" presId="urn:microsoft.com/office/officeart/2005/8/layout/radial6"/>
    <dgm:cxn modelId="{C3666888-F015-43EB-92C0-3DCEDCD7BEB6}" type="presOf" srcId="{FCC1A0E7-6971-4B7A-8DD5-69C11C9B9AEE}" destId="{1ACDE848-ED7F-4686-B2CC-2F12970D3B9A}" srcOrd="0" destOrd="0" presId="urn:microsoft.com/office/officeart/2005/8/layout/radial6"/>
    <dgm:cxn modelId="{FAC5BF45-8C7F-4A60-A9C2-22107C514001}" type="presOf" srcId="{62F753A0-3A75-49A6-A570-F2BB03D9FA15}" destId="{5F0A41A2-6C82-44CC-B328-8847FF6F7EED}" srcOrd="0" destOrd="0" presId="urn:microsoft.com/office/officeart/2005/8/layout/radial6"/>
    <dgm:cxn modelId="{0442D22E-F8E2-4E2C-884E-F7E8B547D1EA}" type="presOf" srcId="{37A9D731-52E6-4E4C-9521-1F7F6E276B37}" destId="{A04D6505-1F41-45D0-83C5-BE47FD079752}" srcOrd="0" destOrd="0" presId="urn:microsoft.com/office/officeart/2005/8/layout/radial6"/>
    <dgm:cxn modelId="{A001591D-A741-417F-981F-67D40B8B7EF2}" type="presOf" srcId="{5DD7B018-B276-410E-8630-5B3B86AD25AA}" destId="{94E36CDB-C86F-4984-9F46-AF8256F33A11}" srcOrd="0" destOrd="0" presId="urn:microsoft.com/office/officeart/2005/8/layout/radial6"/>
    <dgm:cxn modelId="{8F7DE2FB-A0A6-453A-9B88-B1B2E574A572}" type="presParOf" srcId="{E4DA29F8-DAD6-4BBC-BA6E-FDE2E9472BC2}" destId="{313448F5-AEAB-4906-9363-A3483AD12B61}" srcOrd="0" destOrd="0" presId="urn:microsoft.com/office/officeart/2005/8/layout/radial6"/>
    <dgm:cxn modelId="{2015772C-9C58-42A4-A566-E0FF634930D6}" type="presParOf" srcId="{E4DA29F8-DAD6-4BBC-BA6E-FDE2E9472BC2}" destId="{A04D6505-1F41-45D0-83C5-BE47FD079752}" srcOrd="1" destOrd="0" presId="urn:microsoft.com/office/officeart/2005/8/layout/radial6"/>
    <dgm:cxn modelId="{D99EE100-85C0-4FB5-8C79-94EAD4A27653}" type="presParOf" srcId="{E4DA29F8-DAD6-4BBC-BA6E-FDE2E9472BC2}" destId="{A0AE44B4-138F-4922-BD7E-323BF5F30ABA}" srcOrd="2" destOrd="0" presId="urn:microsoft.com/office/officeart/2005/8/layout/radial6"/>
    <dgm:cxn modelId="{B082516E-8067-4B9B-B0F6-CE73655D57C4}" type="presParOf" srcId="{E4DA29F8-DAD6-4BBC-BA6E-FDE2E9472BC2}" destId="{5F0A41A2-6C82-44CC-B328-8847FF6F7EED}" srcOrd="3" destOrd="0" presId="urn:microsoft.com/office/officeart/2005/8/layout/radial6"/>
    <dgm:cxn modelId="{E406453B-114A-4376-847E-C2D9FAE53319}" type="presParOf" srcId="{E4DA29F8-DAD6-4BBC-BA6E-FDE2E9472BC2}" destId="{854E0EA0-B5C4-42CD-B4D4-9724177CA74A}" srcOrd="4" destOrd="0" presId="urn:microsoft.com/office/officeart/2005/8/layout/radial6"/>
    <dgm:cxn modelId="{BA892F60-37A7-4982-BA2F-4E4FF9856C7F}" type="presParOf" srcId="{E4DA29F8-DAD6-4BBC-BA6E-FDE2E9472BC2}" destId="{D1A395CF-149A-4A4B-9853-AF9D3B1C543C}" srcOrd="5" destOrd="0" presId="urn:microsoft.com/office/officeart/2005/8/layout/radial6"/>
    <dgm:cxn modelId="{78B95408-4672-4EE3-AC97-6D264BEEAF1E}" type="presParOf" srcId="{E4DA29F8-DAD6-4BBC-BA6E-FDE2E9472BC2}" destId="{94E36CDB-C86F-4984-9F46-AF8256F33A11}" srcOrd="6" destOrd="0" presId="urn:microsoft.com/office/officeart/2005/8/layout/radial6"/>
    <dgm:cxn modelId="{514A48C2-983E-4AF9-93CC-8E23B1C52D46}" type="presParOf" srcId="{E4DA29F8-DAD6-4BBC-BA6E-FDE2E9472BC2}" destId="{1ACDE848-ED7F-4686-B2CC-2F12970D3B9A}" srcOrd="7" destOrd="0" presId="urn:microsoft.com/office/officeart/2005/8/layout/radial6"/>
    <dgm:cxn modelId="{CE8603B3-63A9-434E-9792-4E7B1B4D1998}" type="presParOf" srcId="{E4DA29F8-DAD6-4BBC-BA6E-FDE2E9472BC2}" destId="{70AC25D6-AB88-41D9-83C1-AEEF2666F20A}" srcOrd="8" destOrd="0" presId="urn:microsoft.com/office/officeart/2005/8/layout/radial6"/>
    <dgm:cxn modelId="{1735BF31-09B6-44ED-8A84-6E99BE75C02D}" type="presParOf" srcId="{E4DA29F8-DAD6-4BBC-BA6E-FDE2E9472BC2}" destId="{1A395669-A3DC-4CD7-BAFC-59AB0593AA2E}" srcOrd="9" destOrd="0" presId="urn:microsoft.com/office/officeart/2005/8/layout/radial6"/>
    <dgm:cxn modelId="{AEE2015D-C61C-4665-BE3D-BE5DAA9249D4}" type="presParOf" srcId="{E4DA29F8-DAD6-4BBC-BA6E-FDE2E9472BC2}" destId="{6E4104C6-15FD-4CCF-A1A1-EC394858C862}" srcOrd="10" destOrd="0" presId="urn:microsoft.com/office/officeart/2005/8/layout/radial6"/>
    <dgm:cxn modelId="{C6BD329F-B101-447D-BB8A-8C8BBAE15D76}" type="presParOf" srcId="{E4DA29F8-DAD6-4BBC-BA6E-FDE2E9472BC2}" destId="{D04BE49D-153D-488B-91CB-EE290F8DD13F}" srcOrd="11" destOrd="0" presId="urn:microsoft.com/office/officeart/2005/8/layout/radial6"/>
    <dgm:cxn modelId="{55C1526E-45CF-40F8-8F64-652C2612DCF3}" type="presParOf" srcId="{E4DA29F8-DAD6-4BBC-BA6E-FDE2E9472BC2}" destId="{376B3068-02CD-4E5B-9A1D-5B21D08AE6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39FC1B-D037-4629-BE04-BB5F2972706D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83D7992-B9D0-4EDE-861B-FEB9221490E4}">
      <dgm:prSet phldrT="[Text]"/>
      <dgm:spPr/>
      <dgm:t>
        <a:bodyPr/>
        <a:lstStyle/>
        <a:p>
          <a:r>
            <a:rPr lang="en-GB" dirty="0" smtClean="0"/>
            <a:t>Formative Assessment</a:t>
          </a:r>
          <a:endParaRPr lang="en-GB" dirty="0"/>
        </a:p>
      </dgm:t>
    </dgm:pt>
    <dgm:pt modelId="{32FB93AA-775B-4917-99CE-14164BE51EF6}" type="parTrans" cxnId="{F9595989-89F4-4C57-A60F-D67420028020}">
      <dgm:prSet/>
      <dgm:spPr/>
      <dgm:t>
        <a:bodyPr/>
        <a:lstStyle/>
        <a:p>
          <a:endParaRPr lang="en-GB"/>
        </a:p>
      </dgm:t>
    </dgm:pt>
    <dgm:pt modelId="{92C505E0-63FB-42D5-B6FD-94CC8BE93232}" type="sibTrans" cxnId="{F9595989-89F4-4C57-A60F-D67420028020}">
      <dgm:prSet/>
      <dgm:spPr/>
      <dgm:t>
        <a:bodyPr/>
        <a:lstStyle/>
        <a:p>
          <a:endParaRPr lang="en-GB"/>
        </a:p>
      </dgm:t>
    </dgm:pt>
    <dgm:pt modelId="{37A9D731-52E6-4E4C-9521-1F7F6E276B3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2000" dirty="0" smtClean="0"/>
            <a:t>Effective </a:t>
          </a:r>
          <a:r>
            <a:rPr lang="en-GB" sz="2000" dirty="0" err="1" smtClean="0"/>
            <a:t>questio-ning</a:t>
          </a:r>
          <a:endParaRPr lang="en-GB" sz="2000" dirty="0"/>
        </a:p>
      </dgm:t>
    </dgm:pt>
    <dgm:pt modelId="{FB3AA36F-0657-40C2-A400-291331273A6F}" type="parTrans" cxnId="{F1829119-01AB-4D47-8A52-58E2882960E4}">
      <dgm:prSet/>
      <dgm:spPr/>
      <dgm:t>
        <a:bodyPr/>
        <a:lstStyle/>
        <a:p>
          <a:endParaRPr lang="en-GB"/>
        </a:p>
      </dgm:t>
    </dgm:pt>
    <dgm:pt modelId="{62F753A0-3A75-49A6-A570-F2BB03D9FA15}" type="sibTrans" cxnId="{F1829119-01AB-4D47-8A52-58E2882960E4}">
      <dgm:prSet/>
      <dgm:spPr/>
      <dgm:t>
        <a:bodyPr/>
        <a:lstStyle/>
        <a:p>
          <a:endParaRPr lang="en-GB"/>
        </a:p>
      </dgm:t>
    </dgm:pt>
    <dgm:pt modelId="{9C8A6ACD-7F90-4E45-B7C0-421CF07BC58E}">
      <dgm:prSet phldrT="[Text]" custT="1"/>
      <dgm:spPr/>
      <dgm:t>
        <a:bodyPr/>
        <a:lstStyle/>
        <a:p>
          <a:r>
            <a:rPr lang="en-GB" sz="2000" dirty="0" smtClean="0"/>
            <a:t>Self and peer assessment</a:t>
          </a:r>
          <a:endParaRPr lang="en-GB" sz="2000" dirty="0"/>
        </a:p>
      </dgm:t>
    </dgm:pt>
    <dgm:pt modelId="{24030AE1-CCC8-4462-A665-DC51ADCD2995}" type="parTrans" cxnId="{8C83EE5F-D681-43F4-8AFE-6019982EF343}">
      <dgm:prSet/>
      <dgm:spPr/>
      <dgm:t>
        <a:bodyPr/>
        <a:lstStyle/>
        <a:p>
          <a:endParaRPr lang="en-GB"/>
        </a:p>
      </dgm:t>
    </dgm:pt>
    <dgm:pt modelId="{5DD7B018-B276-410E-8630-5B3B86AD25AA}" type="sibTrans" cxnId="{8C83EE5F-D681-43F4-8AFE-6019982EF343}">
      <dgm:prSet/>
      <dgm:spPr/>
      <dgm:t>
        <a:bodyPr/>
        <a:lstStyle/>
        <a:p>
          <a:endParaRPr lang="en-GB"/>
        </a:p>
      </dgm:t>
    </dgm:pt>
    <dgm:pt modelId="{FCC1A0E7-6971-4B7A-8DD5-69C11C9B9AEE}">
      <dgm:prSet phldrT="[Text]" custT="1"/>
      <dgm:spPr/>
      <dgm:t>
        <a:bodyPr/>
        <a:lstStyle/>
        <a:p>
          <a:r>
            <a:rPr lang="en-GB" sz="2000" dirty="0" smtClean="0"/>
            <a:t>Effective feedback</a:t>
          </a:r>
          <a:endParaRPr lang="en-GB" sz="2000" dirty="0"/>
        </a:p>
      </dgm:t>
    </dgm:pt>
    <dgm:pt modelId="{C85D5302-C392-4642-B481-E30047639152}" type="parTrans" cxnId="{08E00688-73D8-46EA-818C-19AF026D6C45}">
      <dgm:prSet/>
      <dgm:spPr/>
      <dgm:t>
        <a:bodyPr/>
        <a:lstStyle/>
        <a:p>
          <a:endParaRPr lang="en-GB"/>
        </a:p>
      </dgm:t>
    </dgm:pt>
    <dgm:pt modelId="{7A39E890-0859-4A3C-BD2F-28DAC44C9702}" type="sibTrans" cxnId="{08E00688-73D8-46EA-818C-19AF026D6C45}">
      <dgm:prSet/>
      <dgm:spPr/>
      <dgm:t>
        <a:bodyPr/>
        <a:lstStyle/>
        <a:p>
          <a:endParaRPr lang="en-GB"/>
        </a:p>
      </dgm:t>
    </dgm:pt>
    <dgm:pt modelId="{4EFA6B6F-ECAC-449F-83F9-45C2A82A6F54}">
      <dgm:prSet phldrT="[Text]" custT="1"/>
      <dgm:spPr/>
      <dgm:t>
        <a:bodyPr/>
        <a:lstStyle/>
        <a:p>
          <a:r>
            <a:rPr lang="en-GB" sz="2400" dirty="0" smtClean="0"/>
            <a:t>Sharing learning goals</a:t>
          </a:r>
          <a:endParaRPr lang="en-GB" sz="2400" dirty="0"/>
        </a:p>
      </dgm:t>
    </dgm:pt>
    <dgm:pt modelId="{4D73FC3C-A47A-4F2F-B706-D55579EE0E79}" type="parTrans" cxnId="{B4B8BFCB-E07F-447D-87D0-8D86A78B7F8D}">
      <dgm:prSet/>
      <dgm:spPr/>
      <dgm:t>
        <a:bodyPr/>
        <a:lstStyle/>
        <a:p>
          <a:endParaRPr lang="en-GB"/>
        </a:p>
      </dgm:t>
    </dgm:pt>
    <dgm:pt modelId="{6B67AE00-0AFD-466F-8C57-05D684FD69BC}" type="sibTrans" cxnId="{B4B8BFCB-E07F-447D-87D0-8D86A78B7F8D}">
      <dgm:prSet/>
      <dgm:spPr/>
      <dgm:t>
        <a:bodyPr/>
        <a:lstStyle/>
        <a:p>
          <a:endParaRPr lang="en-GB"/>
        </a:p>
      </dgm:t>
    </dgm:pt>
    <dgm:pt modelId="{E4DA29F8-DAD6-4BBC-BA6E-FDE2E9472BC2}" type="pres">
      <dgm:prSet presAssocID="{7039FC1B-D037-4629-BE04-BB5F2972706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3448F5-AEAB-4906-9363-A3483AD12B61}" type="pres">
      <dgm:prSet presAssocID="{C83D7992-B9D0-4EDE-861B-FEB9221490E4}" presName="centerShape" presStyleLbl="node0" presStyleIdx="0" presStyleCnt="1"/>
      <dgm:spPr/>
      <dgm:t>
        <a:bodyPr/>
        <a:lstStyle/>
        <a:p>
          <a:endParaRPr lang="en-GB"/>
        </a:p>
      </dgm:t>
    </dgm:pt>
    <dgm:pt modelId="{A04D6505-1F41-45D0-83C5-BE47FD079752}" type="pres">
      <dgm:prSet presAssocID="{37A9D731-52E6-4E4C-9521-1F7F6E276B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AE44B4-138F-4922-BD7E-323BF5F30ABA}" type="pres">
      <dgm:prSet presAssocID="{37A9D731-52E6-4E4C-9521-1F7F6E276B37}" presName="dummy" presStyleCnt="0"/>
      <dgm:spPr/>
    </dgm:pt>
    <dgm:pt modelId="{5F0A41A2-6C82-44CC-B328-8847FF6F7EED}" type="pres">
      <dgm:prSet presAssocID="{62F753A0-3A75-49A6-A570-F2BB03D9FA1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854E0EA0-B5C4-42CD-B4D4-9724177CA74A}" type="pres">
      <dgm:prSet presAssocID="{9C8A6ACD-7F90-4E45-B7C0-421CF07BC58E}" presName="node" presStyleLbl="node1" presStyleIdx="1" presStyleCnt="4" custScaleX="103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A395CF-149A-4A4B-9853-AF9D3B1C543C}" type="pres">
      <dgm:prSet presAssocID="{9C8A6ACD-7F90-4E45-B7C0-421CF07BC58E}" presName="dummy" presStyleCnt="0"/>
      <dgm:spPr/>
    </dgm:pt>
    <dgm:pt modelId="{94E36CDB-C86F-4984-9F46-AF8256F33A11}" type="pres">
      <dgm:prSet presAssocID="{5DD7B018-B276-410E-8630-5B3B86AD25AA}" presName="sibTrans" presStyleLbl="sibTrans2D1" presStyleIdx="1" presStyleCnt="4"/>
      <dgm:spPr/>
      <dgm:t>
        <a:bodyPr/>
        <a:lstStyle/>
        <a:p>
          <a:endParaRPr lang="en-GB"/>
        </a:p>
      </dgm:t>
    </dgm:pt>
    <dgm:pt modelId="{1ACDE848-ED7F-4686-B2CC-2F12970D3B9A}" type="pres">
      <dgm:prSet presAssocID="{FCC1A0E7-6971-4B7A-8DD5-69C11C9B9A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AC25D6-AB88-41D9-83C1-AEEF2666F20A}" type="pres">
      <dgm:prSet presAssocID="{FCC1A0E7-6971-4B7A-8DD5-69C11C9B9AEE}" presName="dummy" presStyleCnt="0"/>
      <dgm:spPr/>
    </dgm:pt>
    <dgm:pt modelId="{1A395669-A3DC-4CD7-BAFC-59AB0593AA2E}" type="pres">
      <dgm:prSet presAssocID="{7A39E890-0859-4A3C-BD2F-28DAC44C9702}" presName="sibTrans" presStyleLbl="sibTrans2D1" presStyleIdx="2" presStyleCnt="4"/>
      <dgm:spPr/>
      <dgm:t>
        <a:bodyPr/>
        <a:lstStyle/>
        <a:p>
          <a:endParaRPr lang="en-GB"/>
        </a:p>
      </dgm:t>
    </dgm:pt>
    <dgm:pt modelId="{9168AE27-C807-4DD4-A0F7-56659A937998}" type="pres">
      <dgm:prSet presAssocID="{4EFA6B6F-ECAC-449F-83F9-45C2A82A6F5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DB8C27-5557-4FAD-93B3-71F12448CE31}" type="pres">
      <dgm:prSet presAssocID="{4EFA6B6F-ECAC-449F-83F9-45C2A82A6F54}" presName="dummy" presStyleCnt="0"/>
      <dgm:spPr/>
    </dgm:pt>
    <dgm:pt modelId="{EA809FD7-BE04-408C-8E44-7FE54C4FCD0D}" type="pres">
      <dgm:prSet presAssocID="{6B67AE00-0AFD-466F-8C57-05D684FD69BC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F9595989-89F4-4C57-A60F-D67420028020}" srcId="{7039FC1B-D037-4629-BE04-BB5F2972706D}" destId="{C83D7992-B9D0-4EDE-861B-FEB9221490E4}" srcOrd="0" destOrd="0" parTransId="{32FB93AA-775B-4917-99CE-14164BE51EF6}" sibTransId="{92C505E0-63FB-42D5-B6FD-94CC8BE93232}"/>
    <dgm:cxn modelId="{F1829119-01AB-4D47-8A52-58E2882960E4}" srcId="{C83D7992-B9D0-4EDE-861B-FEB9221490E4}" destId="{37A9D731-52E6-4E4C-9521-1F7F6E276B37}" srcOrd="0" destOrd="0" parTransId="{FB3AA36F-0657-40C2-A400-291331273A6F}" sibTransId="{62F753A0-3A75-49A6-A570-F2BB03D9FA15}"/>
    <dgm:cxn modelId="{9817D70E-A47E-4693-8791-37E9D5AD3A47}" type="presOf" srcId="{6B67AE00-0AFD-466F-8C57-05D684FD69BC}" destId="{EA809FD7-BE04-408C-8E44-7FE54C4FCD0D}" srcOrd="0" destOrd="0" presId="urn:microsoft.com/office/officeart/2005/8/layout/radial6"/>
    <dgm:cxn modelId="{C6B9B5B8-37F4-4224-A9EF-D65B6ECE0614}" type="presOf" srcId="{7A39E890-0859-4A3C-BD2F-28DAC44C9702}" destId="{1A395669-A3DC-4CD7-BAFC-59AB0593AA2E}" srcOrd="0" destOrd="0" presId="urn:microsoft.com/office/officeart/2005/8/layout/radial6"/>
    <dgm:cxn modelId="{08E00688-73D8-46EA-818C-19AF026D6C45}" srcId="{C83D7992-B9D0-4EDE-861B-FEB9221490E4}" destId="{FCC1A0E7-6971-4B7A-8DD5-69C11C9B9AEE}" srcOrd="2" destOrd="0" parTransId="{C85D5302-C392-4642-B481-E30047639152}" sibTransId="{7A39E890-0859-4A3C-BD2F-28DAC44C9702}"/>
    <dgm:cxn modelId="{620B016D-4FBF-4C6C-9594-7ADC89D65F69}" type="presOf" srcId="{62F753A0-3A75-49A6-A570-F2BB03D9FA15}" destId="{5F0A41A2-6C82-44CC-B328-8847FF6F7EED}" srcOrd="0" destOrd="0" presId="urn:microsoft.com/office/officeart/2005/8/layout/radial6"/>
    <dgm:cxn modelId="{8C83EE5F-D681-43F4-8AFE-6019982EF343}" srcId="{C83D7992-B9D0-4EDE-861B-FEB9221490E4}" destId="{9C8A6ACD-7F90-4E45-B7C0-421CF07BC58E}" srcOrd="1" destOrd="0" parTransId="{24030AE1-CCC8-4462-A665-DC51ADCD2995}" sibTransId="{5DD7B018-B276-410E-8630-5B3B86AD25AA}"/>
    <dgm:cxn modelId="{18DF4AC1-EBB5-4D99-9924-FC3F6B5D0BD1}" type="presOf" srcId="{4EFA6B6F-ECAC-449F-83F9-45C2A82A6F54}" destId="{9168AE27-C807-4DD4-A0F7-56659A937998}" srcOrd="0" destOrd="0" presId="urn:microsoft.com/office/officeart/2005/8/layout/radial6"/>
    <dgm:cxn modelId="{B4B8BFCB-E07F-447D-87D0-8D86A78B7F8D}" srcId="{C83D7992-B9D0-4EDE-861B-FEB9221490E4}" destId="{4EFA6B6F-ECAC-449F-83F9-45C2A82A6F54}" srcOrd="3" destOrd="0" parTransId="{4D73FC3C-A47A-4F2F-B706-D55579EE0E79}" sibTransId="{6B67AE00-0AFD-466F-8C57-05D684FD69BC}"/>
    <dgm:cxn modelId="{303CF5E3-2D76-4E20-841D-2C7641145A10}" type="presOf" srcId="{C83D7992-B9D0-4EDE-861B-FEB9221490E4}" destId="{313448F5-AEAB-4906-9363-A3483AD12B61}" srcOrd="0" destOrd="0" presId="urn:microsoft.com/office/officeart/2005/8/layout/radial6"/>
    <dgm:cxn modelId="{D4A7395D-CA6B-45CD-B0B5-68D2F5FB7A84}" type="presOf" srcId="{9C8A6ACD-7F90-4E45-B7C0-421CF07BC58E}" destId="{854E0EA0-B5C4-42CD-B4D4-9724177CA74A}" srcOrd="0" destOrd="0" presId="urn:microsoft.com/office/officeart/2005/8/layout/radial6"/>
    <dgm:cxn modelId="{02848758-CF2C-40E1-848E-4A05E1F6CFC9}" type="presOf" srcId="{5DD7B018-B276-410E-8630-5B3B86AD25AA}" destId="{94E36CDB-C86F-4984-9F46-AF8256F33A11}" srcOrd="0" destOrd="0" presId="urn:microsoft.com/office/officeart/2005/8/layout/radial6"/>
    <dgm:cxn modelId="{ED20B917-60C7-4BC9-B273-9CBFEE165633}" type="presOf" srcId="{7039FC1B-D037-4629-BE04-BB5F2972706D}" destId="{E4DA29F8-DAD6-4BBC-BA6E-FDE2E9472BC2}" srcOrd="0" destOrd="0" presId="urn:microsoft.com/office/officeart/2005/8/layout/radial6"/>
    <dgm:cxn modelId="{F828828E-A4B5-423A-A79C-D65350C4B776}" type="presOf" srcId="{FCC1A0E7-6971-4B7A-8DD5-69C11C9B9AEE}" destId="{1ACDE848-ED7F-4686-B2CC-2F12970D3B9A}" srcOrd="0" destOrd="0" presId="urn:microsoft.com/office/officeart/2005/8/layout/radial6"/>
    <dgm:cxn modelId="{E784778A-D339-49C6-A2AD-9A4F2C76C1B2}" type="presOf" srcId="{37A9D731-52E6-4E4C-9521-1F7F6E276B37}" destId="{A04D6505-1F41-45D0-83C5-BE47FD079752}" srcOrd="0" destOrd="0" presId="urn:microsoft.com/office/officeart/2005/8/layout/radial6"/>
    <dgm:cxn modelId="{12911ADB-B94A-4D99-B795-5003355B1351}" type="presParOf" srcId="{E4DA29F8-DAD6-4BBC-BA6E-FDE2E9472BC2}" destId="{313448F5-AEAB-4906-9363-A3483AD12B61}" srcOrd="0" destOrd="0" presId="urn:microsoft.com/office/officeart/2005/8/layout/radial6"/>
    <dgm:cxn modelId="{06A8CF2D-6DCB-4E95-BBB6-2028A1573FA4}" type="presParOf" srcId="{E4DA29F8-DAD6-4BBC-BA6E-FDE2E9472BC2}" destId="{A04D6505-1F41-45D0-83C5-BE47FD079752}" srcOrd="1" destOrd="0" presId="urn:microsoft.com/office/officeart/2005/8/layout/radial6"/>
    <dgm:cxn modelId="{B4B88628-CF2C-4AA9-B300-94A8A60DE3C3}" type="presParOf" srcId="{E4DA29F8-DAD6-4BBC-BA6E-FDE2E9472BC2}" destId="{A0AE44B4-138F-4922-BD7E-323BF5F30ABA}" srcOrd="2" destOrd="0" presId="urn:microsoft.com/office/officeart/2005/8/layout/radial6"/>
    <dgm:cxn modelId="{D6219F30-AA78-422E-B4C3-D6B66ECA3991}" type="presParOf" srcId="{E4DA29F8-DAD6-4BBC-BA6E-FDE2E9472BC2}" destId="{5F0A41A2-6C82-44CC-B328-8847FF6F7EED}" srcOrd="3" destOrd="0" presId="urn:microsoft.com/office/officeart/2005/8/layout/radial6"/>
    <dgm:cxn modelId="{88008864-12A4-43C4-A385-B5CE0493C9E1}" type="presParOf" srcId="{E4DA29F8-DAD6-4BBC-BA6E-FDE2E9472BC2}" destId="{854E0EA0-B5C4-42CD-B4D4-9724177CA74A}" srcOrd="4" destOrd="0" presId="urn:microsoft.com/office/officeart/2005/8/layout/radial6"/>
    <dgm:cxn modelId="{FE311EE4-74A0-4FD0-BD07-A2135CE96363}" type="presParOf" srcId="{E4DA29F8-DAD6-4BBC-BA6E-FDE2E9472BC2}" destId="{D1A395CF-149A-4A4B-9853-AF9D3B1C543C}" srcOrd="5" destOrd="0" presId="urn:microsoft.com/office/officeart/2005/8/layout/radial6"/>
    <dgm:cxn modelId="{906A3A85-374B-438F-93E0-92A04BA3861F}" type="presParOf" srcId="{E4DA29F8-DAD6-4BBC-BA6E-FDE2E9472BC2}" destId="{94E36CDB-C86F-4984-9F46-AF8256F33A11}" srcOrd="6" destOrd="0" presId="urn:microsoft.com/office/officeart/2005/8/layout/radial6"/>
    <dgm:cxn modelId="{5F82CD86-3942-46E5-9F3E-5BE29F4F6C79}" type="presParOf" srcId="{E4DA29F8-DAD6-4BBC-BA6E-FDE2E9472BC2}" destId="{1ACDE848-ED7F-4686-B2CC-2F12970D3B9A}" srcOrd="7" destOrd="0" presId="urn:microsoft.com/office/officeart/2005/8/layout/radial6"/>
    <dgm:cxn modelId="{29FEE71B-5F36-4E3E-A7F1-D51157A1EA5F}" type="presParOf" srcId="{E4DA29F8-DAD6-4BBC-BA6E-FDE2E9472BC2}" destId="{70AC25D6-AB88-41D9-83C1-AEEF2666F20A}" srcOrd="8" destOrd="0" presId="urn:microsoft.com/office/officeart/2005/8/layout/radial6"/>
    <dgm:cxn modelId="{C63F2752-443D-4D89-917B-833B8AC53150}" type="presParOf" srcId="{E4DA29F8-DAD6-4BBC-BA6E-FDE2E9472BC2}" destId="{1A395669-A3DC-4CD7-BAFC-59AB0593AA2E}" srcOrd="9" destOrd="0" presId="urn:microsoft.com/office/officeart/2005/8/layout/radial6"/>
    <dgm:cxn modelId="{2D42AECD-459D-4167-B41B-97CC653EFB41}" type="presParOf" srcId="{E4DA29F8-DAD6-4BBC-BA6E-FDE2E9472BC2}" destId="{9168AE27-C807-4DD4-A0F7-56659A937998}" srcOrd="10" destOrd="0" presId="urn:microsoft.com/office/officeart/2005/8/layout/radial6"/>
    <dgm:cxn modelId="{53B2C894-4ECD-4971-B78B-C53241462662}" type="presParOf" srcId="{E4DA29F8-DAD6-4BBC-BA6E-FDE2E9472BC2}" destId="{F5DB8C27-5557-4FAD-93B3-71F12448CE31}" srcOrd="11" destOrd="0" presId="urn:microsoft.com/office/officeart/2005/8/layout/radial6"/>
    <dgm:cxn modelId="{2FF166C1-21C0-4508-877E-B07C097AC1BE}" type="presParOf" srcId="{E4DA29F8-DAD6-4BBC-BA6E-FDE2E9472BC2}" destId="{EA809FD7-BE04-408C-8E44-7FE54C4FCD0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B3068-02CD-4E5B-9A1D-5B21D08AE6F2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95669-A3DC-4CD7-BAFC-59AB0593AA2E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E36CDB-C86F-4984-9F46-AF8256F33A11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A41A2-6C82-44CC-B328-8847FF6F7EED}">
      <dsp:nvSpPr>
        <dsp:cNvPr id="0" name=""/>
        <dsp:cNvSpPr/>
      </dsp:nvSpPr>
      <dsp:spPr>
        <a:xfrm>
          <a:off x="2865878" y="773770"/>
          <a:ext cx="5160085" cy="516008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3448F5-AEAB-4906-9363-A3483AD12B61}">
      <dsp:nvSpPr>
        <dsp:cNvPr id="0" name=""/>
        <dsp:cNvSpPr/>
      </dsp:nvSpPr>
      <dsp:spPr>
        <a:xfrm>
          <a:off x="4258405" y="2166298"/>
          <a:ext cx="2375030" cy="23750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Formative Assessment</a:t>
          </a:r>
          <a:endParaRPr lang="en-GB" sz="2600" kern="1200" dirty="0"/>
        </a:p>
      </dsp:txBody>
      <dsp:txXfrm>
        <a:off x="4606220" y="2514113"/>
        <a:ext cx="1679400" cy="1679400"/>
      </dsp:txXfrm>
    </dsp:sp>
    <dsp:sp modelId="{A04D6505-1F41-45D0-83C5-BE47FD079752}">
      <dsp:nvSpPr>
        <dsp:cNvPr id="0" name=""/>
        <dsp:cNvSpPr/>
      </dsp:nvSpPr>
      <dsp:spPr>
        <a:xfrm>
          <a:off x="4614660" y="2360"/>
          <a:ext cx="1662521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Effective </a:t>
          </a:r>
          <a:r>
            <a:rPr lang="en-GB" sz="2000" kern="1200" dirty="0" err="1" smtClean="0"/>
            <a:t>questio-ning</a:t>
          </a:r>
          <a:endParaRPr lang="en-GB" sz="2000" kern="1200" dirty="0"/>
        </a:p>
      </dsp:txBody>
      <dsp:txXfrm>
        <a:off x="4858131" y="245831"/>
        <a:ext cx="1175579" cy="1175579"/>
      </dsp:txXfrm>
    </dsp:sp>
    <dsp:sp modelId="{854E0EA0-B5C4-42CD-B4D4-9724177CA74A}">
      <dsp:nvSpPr>
        <dsp:cNvPr id="0" name=""/>
        <dsp:cNvSpPr/>
      </dsp:nvSpPr>
      <dsp:spPr>
        <a:xfrm>
          <a:off x="7108484" y="2522552"/>
          <a:ext cx="1715256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Self and peer assessment</a:t>
          </a:r>
          <a:endParaRPr lang="en-GB" sz="2000" kern="1200" dirty="0"/>
        </a:p>
      </dsp:txBody>
      <dsp:txXfrm>
        <a:off x="7359677" y="2766023"/>
        <a:ext cx="1212870" cy="1175579"/>
      </dsp:txXfrm>
    </dsp:sp>
    <dsp:sp modelId="{1ACDE848-ED7F-4686-B2CC-2F12970D3B9A}">
      <dsp:nvSpPr>
        <dsp:cNvPr id="0" name=""/>
        <dsp:cNvSpPr/>
      </dsp:nvSpPr>
      <dsp:spPr>
        <a:xfrm>
          <a:off x="4614660" y="5042744"/>
          <a:ext cx="1662521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Effective feedback</a:t>
          </a:r>
          <a:endParaRPr lang="en-GB" sz="2000" kern="1200" dirty="0"/>
        </a:p>
      </dsp:txBody>
      <dsp:txXfrm>
        <a:off x="4858131" y="5286215"/>
        <a:ext cx="1175579" cy="1175579"/>
      </dsp:txXfrm>
    </dsp:sp>
    <dsp:sp modelId="{6E4104C6-15FD-4CCF-A1A1-EC394858C862}">
      <dsp:nvSpPr>
        <dsp:cNvPr id="0" name=""/>
        <dsp:cNvSpPr/>
      </dsp:nvSpPr>
      <dsp:spPr>
        <a:xfrm>
          <a:off x="2094468" y="2522552"/>
          <a:ext cx="1662521" cy="16625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Sharing learning goals</a:t>
          </a:r>
          <a:endParaRPr lang="en-GB" sz="2400" kern="1200" dirty="0"/>
        </a:p>
      </dsp:txBody>
      <dsp:txXfrm>
        <a:off x="2337939" y="2766023"/>
        <a:ext cx="1175579" cy="1175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9C8D6-4AC7-437B-8C19-83EBB5A1729D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457B-5DB6-4D37-ABA5-40A826CE8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9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Formative</a:t>
            </a:r>
            <a:r>
              <a:rPr lang="en-GB" baseline="0" dirty="0" smtClean="0"/>
              <a:t> Assessment – all about using assessment to make adjustments to support pupils; literally to support learning, to see what needs to be retaught, to see what can be moved on from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06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https://www.shirleyclarke-education.org/video/maths-subtraction/ (just two answers)</a:t>
            </a:r>
          </a:p>
          <a:p>
            <a:endParaRPr lang="en-GB" dirty="0" smtClean="0"/>
          </a:p>
          <a:p>
            <a:r>
              <a:rPr lang="en-GB" dirty="0" smtClean="0"/>
              <a:t>https://www.shirleyclarke-education.org/video/literacy-debate-writing/ (three)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155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will we know we can do these?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- Be able to explain strategies to others; be able to use one tomorrow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14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Today’s focus; however,</a:t>
            </a:r>
            <a:r>
              <a:rPr lang="en-GB" baseline="0" dirty="0" smtClean="0"/>
              <a:t> will be making use of others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7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will we know we can do these?</a:t>
            </a:r>
            <a:r>
              <a:rPr lang="en-GB" baseline="0" dirty="0" smtClean="0"/>
              <a:t> </a:t>
            </a:r>
          </a:p>
          <a:p>
            <a:r>
              <a:rPr lang="en-GB" baseline="0" dirty="0" smtClean="0"/>
              <a:t>- Be able to explain strategies to others; be able to use one tomorrow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512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3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Possible</a:t>
            </a:r>
            <a:r>
              <a:rPr lang="en-GB" baseline="0" dirty="0" smtClean="0"/>
              <a:t> classroom visuals – helpful for staff and pupils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34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Possible</a:t>
            </a:r>
            <a:r>
              <a:rPr lang="en-GB" baseline="0" dirty="0" smtClean="0"/>
              <a:t> classroom visuals – helpful for staff and pupils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69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2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04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to reframe recall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questions to make them more engaging and challenging.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can be used for starter questions to access prior knowledge / last day’s learning, or as questions during a lesson…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457B-5DB6-4D37-ABA5-40A826CE80E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2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83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4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1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5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36690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304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712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87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8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776397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054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ASSESSMENT IS FOR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Prior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707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99" y="158873"/>
            <a:ext cx="8777225" cy="6562412"/>
          </a:xfrm>
        </p:spPr>
      </p:pic>
    </p:spTree>
    <p:extLst>
      <p:ext uri="{BB962C8B-B14F-4D97-AF65-F5344CB8AC3E}">
        <p14:creationId xmlns:p14="http://schemas.microsoft.com/office/powerpoint/2010/main" val="260590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4193" y="-3304415"/>
            <a:ext cx="2764627" cy="39987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8" y="190500"/>
            <a:ext cx="3745299" cy="264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01" y="190499"/>
            <a:ext cx="3815399" cy="26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559" y="190500"/>
            <a:ext cx="3745300" cy="264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" y="4056845"/>
            <a:ext cx="3633416" cy="256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87" y="4056845"/>
            <a:ext cx="3633415" cy="256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00" y="4056845"/>
            <a:ext cx="3863663" cy="272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28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Questioning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Aiming for more than recall questions</a:t>
            </a:r>
          </a:p>
          <a:p>
            <a:r>
              <a:rPr lang="en-GB" sz="2400" dirty="0" smtClean="0"/>
              <a:t>Accessing pupils’ prior knowledge</a:t>
            </a:r>
          </a:p>
          <a:p>
            <a:r>
              <a:rPr lang="en-GB" sz="2400" dirty="0" smtClean="0"/>
              <a:t>Re-framing questions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854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Remembering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</p:txBody>
      </p:sp>
      <p:sp>
        <p:nvSpPr>
          <p:cNvPr id="4" name="Oval Callout 3"/>
          <p:cNvSpPr/>
          <p:nvPr/>
        </p:nvSpPr>
        <p:spPr>
          <a:xfrm>
            <a:off x="1445342" y="1474840"/>
            <a:ext cx="3849329" cy="16518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Who can remember what happened in the last chapter?</a:t>
            </a:r>
            <a:endParaRPr lang="en-GB" sz="2400" dirty="0"/>
          </a:p>
        </p:txBody>
      </p:sp>
      <p:sp>
        <p:nvSpPr>
          <p:cNvPr id="5" name="Oval Callout 4"/>
          <p:cNvSpPr/>
          <p:nvPr/>
        </p:nvSpPr>
        <p:spPr>
          <a:xfrm>
            <a:off x="2630129" y="4204365"/>
            <a:ext cx="3849329" cy="16518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Who knows what a plant needs to grow?</a:t>
            </a:r>
            <a:endParaRPr lang="en-GB" sz="2400" dirty="0"/>
          </a:p>
        </p:txBody>
      </p:sp>
      <p:sp>
        <p:nvSpPr>
          <p:cNvPr id="6" name="Oval Callout 5"/>
          <p:cNvSpPr/>
          <p:nvPr/>
        </p:nvSpPr>
        <p:spPr>
          <a:xfrm>
            <a:off x="6340839" y="2775595"/>
            <a:ext cx="3849329" cy="165181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What’s the capital of Germany?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0408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Framing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Basic recall questions</a:t>
            </a:r>
          </a:p>
          <a:p>
            <a:r>
              <a:rPr lang="en-GB" sz="2800" dirty="0" smtClean="0"/>
              <a:t>Will often lead to same few hands, some pupils checking out and, “I don’t know.”</a:t>
            </a:r>
          </a:p>
          <a:p>
            <a:r>
              <a:rPr lang="en-GB" sz="2800" dirty="0" smtClean="0"/>
              <a:t>Instead, questions can be reframed so that they are more accessible and generate discussion: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65996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Giving range of answers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123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Giving range of answers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51678" y="1769807"/>
          <a:ext cx="1017905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579"/>
                <a:gridCol w="712347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 Reframed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is 5</a:t>
                      </a:r>
                      <a:r>
                        <a:rPr lang="en-GB" sz="2400" baseline="30000" dirty="0" smtClean="0"/>
                        <a:t>2</a:t>
                      </a:r>
                      <a:r>
                        <a:rPr lang="en-GB" sz="2400" baseline="0" dirty="0" smtClean="0"/>
                        <a:t>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is 5</a:t>
                      </a:r>
                      <a:r>
                        <a:rPr lang="en-GB" sz="2400" baseline="30000" dirty="0" smtClean="0"/>
                        <a:t>2</a:t>
                      </a:r>
                      <a:r>
                        <a:rPr lang="en-GB" sz="2400" baseline="0" dirty="0" smtClean="0"/>
                        <a:t>? Discuss each of the following answers and give reasons why they are right or wrong: </a:t>
                      </a:r>
                    </a:p>
                    <a:p>
                      <a:r>
                        <a:rPr lang="en-GB" sz="2400" baseline="0" dirty="0" smtClean="0"/>
                        <a:t>3        5          7        10          25         125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physical activities</a:t>
                      </a:r>
                      <a:r>
                        <a:rPr lang="en-GB" sz="2400" baseline="0" dirty="0" smtClean="0"/>
                        <a:t> improve the efficiency of the heart?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Which</a:t>
                      </a:r>
                      <a:r>
                        <a:rPr lang="en-GB" sz="2400" baseline="0" dirty="0" smtClean="0"/>
                        <a:t> of these</a:t>
                      </a:r>
                      <a:r>
                        <a:rPr lang="en-GB" sz="2400" dirty="0" smtClean="0"/>
                        <a:t> physical activities</a:t>
                      </a:r>
                      <a:r>
                        <a:rPr lang="en-GB" sz="2400" baseline="0" dirty="0" smtClean="0"/>
                        <a:t> improve the efficiency of the heart? Give a reason for your answer.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Cycling           Walking          Golf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Swimming      Skydiving         Darts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does a plant need to grow?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Which</a:t>
                      </a:r>
                      <a:r>
                        <a:rPr lang="en-GB" sz="2400" baseline="0" dirty="0" smtClean="0"/>
                        <a:t> of the following </a:t>
                      </a:r>
                      <a:r>
                        <a:rPr lang="en-GB" sz="2400" dirty="0" smtClean="0"/>
                        <a:t>does a plant need to grow? </a:t>
                      </a:r>
                    </a:p>
                    <a:p>
                      <a:r>
                        <a:rPr lang="en-GB" sz="2400" dirty="0" smtClean="0"/>
                        <a:t>air       water        lemonade</a:t>
                      </a:r>
                      <a:r>
                        <a:rPr lang="en-GB" sz="2400" baseline="0" dirty="0" smtClean="0"/>
                        <a:t>        light       </a:t>
                      </a:r>
                    </a:p>
                    <a:p>
                      <a:r>
                        <a:rPr lang="en-GB" sz="2400" baseline="0" dirty="0" smtClean="0"/>
                        <a:t>heat      sand          soil 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9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Aim to choose two right, two wrong and two debatable answers, which will generate the most discussion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42940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statements, rather than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27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 statements, rather than questions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51678" y="1964479"/>
          <a:ext cx="1017905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748"/>
                <a:gridCol w="618030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 Reframed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forms of exercise</a:t>
                      </a:r>
                      <a:r>
                        <a:rPr lang="en-GB" sz="2400" baseline="0" dirty="0" smtClean="0"/>
                        <a:t> improve the efficiency of the heart?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All forms</a:t>
                      </a:r>
                      <a:r>
                        <a:rPr lang="en-GB" sz="2400" baseline="0" dirty="0" smtClean="0"/>
                        <a:t> of exercise improve the efficiency of the heart. Do you agree or disagree? Have a reason for your answer.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Which drugs are bad for you?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All drugs are bad for you. </a:t>
                      </a:r>
                      <a:r>
                        <a:rPr lang="en-GB" sz="2400" baseline="0" dirty="0" smtClean="0"/>
                        <a:t>Do you agree or disagree? Have a reason for your answer.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 do we need prisons?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We need to</a:t>
                      </a:r>
                      <a:r>
                        <a:rPr lang="en-GB" sz="2400" baseline="0" dirty="0" smtClean="0"/>
                        <a:t> have prisons. Do you agree or disagree? Have a reason for your answer.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26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 rot="5400000">
            <a:off x="4114798" y="3238053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203510" y="3289109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878625"/>
              </p:ext>
            </p:extLst>
          </p:nvPr>
        </p:nvGraphicFramePr>
        <p:xfrm>
          <a:off x="511790" y="41190"/>
          <a:ext cx="10918210" cy="67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73497" y="3919094"/>
            <a:ext cx="24618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Underpinned by a belief that all learners can make progress; that achievement comes from effort not just ability.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493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Odd one 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Odd one out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50950" y="2286000"/>
          <a:ext cx="1017905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063"/>
                <a:gridCol w="69759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</a:t>
                      </a:r>
                      <a:r>
                        <a:rPr lang="en-GB" sz="2400" baseline="0" dirty="0" smtClean="0"/>
                        <a:t> reframed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is a metaphor?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dirty="0" smtClean="0"/>
                        <a:t>They</a:t>
                      </a:r>
                      <a:r>
                        <a:rPr lang="en-GB" sz="2400" baseline="0" dirty="0" smtClean="0"/>
                        <a:t> glided across the room like swans.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baseline="0" dirty="0" smtClean="0"/>
                        <a:t>Her look shot through him like a bullet.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dirty="0" smtClean="0"/>
                        <a:t>They were skating on thin ice and they knew it.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n-GB" sz="2400" dirty="0" smtClean="0"/>
                        <a:t>He</a:t>
                      </a:r>
                      <a:r>
                        <a:rPr lang="en-GB" sz="2400" baseline="0" dirty="0" smtClean="0"/>
                        <a:t> felt as fragile as glass when he finally got up.</a:t>
                      </a:r>
                    </a:p>
                    <a:p>
                      <a:endParaRPr lang="en-GB" sz="2400" baseline="0" dirty="0" smtClean="0"/>
                    </a:p>
                    <a:p>
                      <a:r>
                        <a:rPr lang="en-GB" sz="2400" dirty="0" smtClean="0"/>
                        <a:t>         - Which is the odd one out and why?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522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went wrong?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7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went wrong?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50950" y="2286000"/>
          <a:ext cx="10179050" cy="215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063"/>
                <a:gridCol w="69759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</a:t>
                      </a:r>
                      <a:r>
                        <a:rPr lang="en-GB" sz="2400" baseline="0" dirty="0" smtClean="0"/>
                        <a:t> reframed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 + 2</a:t>
                      </a:r>
                    </a:p>
                    <a:p>
                      <a:endParaRPr lang="en-GB" sz="2400" dirty="0" smtClean="0"/>
                    </a:p>
                    <a:p>
                      <a:r>
                        <a:rPr lang="en-GB" sz="2400" dirty="0" smtClean="0"/>
                        <a:t>10 – 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400" dirty="0" smtClean="0"/>
                        <a:t>10</a:t>
                      </a:r>
                      <a:r>
                        <a:rPr lang="en-GB" sz="2400" baseline="0" dirty="0" smtClean="0"/>
                        <a:t> – 2 = 12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2400" baseline="0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2400" baseline="0" dirty="0" smtClean="0"/>
                        <a:t>       - What went wrong?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70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in 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0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Put in order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50950" y="2286000"/>
          <a:ext cx="10179050" cy="384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063"/>
                <a:gridCol w="69759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</a:t>
                      </a:r>
                      <a:r>
                        <a:rPr lang="en-GB" sz="2400" baseline="0" dirty="0" smtClean="0"/>
                        <a:t> reframed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Which</a:t>
                      </a:r>
                      <a:r>
                        <a:rPr lang="en-GB" sz="2400" baseline="0" dirty="0" smtClean="0"/>
                        <a:t> character is the most cowardly and why?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400" dirty="0" smtClean="0"/>
                        <a:t>Put</a:t>
                      </a:r>
                      <a:r>
                        <a:rPr lang="en-GB" sz="2400" baseline="0" dirty="0" smtClean="0"/>
                        <a:t> the characters in order from bravest to most cowardly.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makes this a good final paragraph?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2400" dirty="0" smtClean="0"/>
                        <a:t>Put these final</a:t>
                      </a:r>
                      <a:r>
                        <a:rPr lang="en-GB" sz="2400" baseline="0" dirty="0" smtClean="0"/>
                        <a:t> paragraphs in order from most to least effective.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315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Showing differing 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199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Showing differing examples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50950" y="2286000"/>
          <a:ext cx="10179050" cy="2153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063"/>
                <a:gridCol w="69759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</a:t>
                      </a:r>
                      <a:r>
                        <a:rPr lang="en-GB" sz="2400" baseline="0" dirty="0" smtClean="0"/>
                        <a:t> reframed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 makes a healthy meal?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 is this a healthy</a:t>
                      </a:r>
                      <a:r>
                        <a:rPr lang="en-GB" sz="2400" baseline="0" dirty="0" smtClean="0"/>
                        <a:t> meal…</a:t>
                      </a:r>
                    </a:p>
                    <a:p>
                      <a:r>
                        <a:rPr lang="en-GB" sz="2400" baseline="0" dirty="0" smtClean="0"/>
                        <a:t>but this not?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81" y="1819533"/>
            <a:ext cx="3078519" cy="2053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78" y="3873345"/>
            <a:ext cx="3132984" cy="234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82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Showing differing examples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250950" y="2286000"/>
          <a:ext cx="1017905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063"/>
                <a:gridCol w="697598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</a:t>
                      </a:r>
                      <a:r>
                        <a:rPr lang="en-GB" sz="2400" baseline="0" dirty="0" smtClean="0"/>
                        <a:t> reframed</a:t>
                      </a:r>
                      <a:endParaRPr lang="en-GB" sz="2400" dirty="0"/>
                    </a:p>
                  </a:txBody>
                  <a:tcPr/>
                </a:tc>
              </a:tr>
              <a:tr h="1696065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Fix</a:t>
                      </a:r>
                      <a:r>
                        <a:rPr lang="en-GB" sz="2400" baseline="0" dirty="0" smtClean="0"/>
                        <a:t> this sentence.</a:t>
                      </a:r>
                    </a:p>
                    <a:p>
                      <a:endParaRPr lang="en-GB" sz="24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She was stunned, no-one had ever been so rude to her, she didn’t understand.</a:t>
                      </a:r>
                      <a:endParaRPr lang="en-GB" sz="2400" dirty="0" smtClean="0"/>
                    </a:p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 is </a:t>
                      </a:r>
                      <a:r>
                        <a:rPr lang="en-GB" sz="2400" baseline="0" dirty="0" smtClean="0"/>
                        <a:t>Sentence A correct, but Sentence B is not?</a:t>
                      </a:r>
                    </a:p>
                    <a:p>
                      <a:endParaRPr lang="en-GB" sz="2400" baseline="0" dirty="0" smtClean="0"/>
                    </a:p>
                    <a:p>
                      <a:r>
                        <a:rPr lang="en-GB" sz="2400" baseline="0" dirty="0" smtClean="0"/>
                        <a:t>A </a:t>
                      </a:r>
                    </a:p>
                    <a:p>
                      <a:r>
                        <a:rPr lang="en-GB" sz="2400" baseline="0" dirty="0" smtClean="0"/>
                        <a:t>She was stunned – no-one had ever been so rude to her. She didn’t understand.</a:t>
                      </a:r>
                    </a:p>
                    <a:p>
                      <a:endParaRPr lang="en-GB" sz="2400" baseline="0" dirty="0" smtClean="0"/>
                    </a:p>
                    <a:p>
                      <a:r>
                        <a:rPr lang="en-GB" sz="2400" baseline="0" dirty="0" smtClean="0"/>
                        <a:t>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She was stunned, no-one had ever been so rude to her, she didn’t understand.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1128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Opposing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6936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 rot="5400000">
            <a:off x="4114798" y="3238053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203510" y="3289109"/>
            <a:ext cx="3725839" cy="313899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103708"/>
              </p:ext>
            </p:extLst>
          </p:nvPr>
        </p:nvGraphicFramePr>
        <p:xfrm>
          <a:off x="511790" y="41190"/>
          <a:ext cx="10918210" cy="670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6000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Opposing </a:t>
            </a:r>
            <a:r>
              <a:rPr lang="en-GB" dirty="0" smtClean="0"/>
              <a:t>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251678" y="1964479"/>
          <a:ext cx="1017905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748"/>
                <a:gridCol w="618030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 Reframed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</a:t>
                      </a:r>
                      <a:r>
                        <a:rPr lang="en-GB" sz="2400" baseline="0" dirty="0" smtClean="0"/>
                        <a:t> is it wrong to steal?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would a mother whose children were starving think about shoplifting?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 was it cruel to employ Victorian</a:t>
                      </a:r>
                      <a:r>
                        <a:rPr lang="en-GB" sz="2400" baseline="0" dirty="0" smtClean="0"/>
                        <a:t> children to clean chimneys?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How would</a:t>
                      </a:r>
                      <a:r>
                        <a:rPr lang="en-GB" sz="2400" baseline="0" dirty="0" smtClean="0"/>
                        <a:t> Victorian industrialists justify their employment of children?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275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Opposing </a:t>
            </a:r>
            <a:r>
              <a:rPr lang="en-GB" dirty="0" smtClean="0"/>
              <a:t>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251678" y="1964479"/>
          <a:ext cx="1017905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748"/>
                <a:gridCol w="618030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 Reframed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</a:t>
                      </a:r>
                      <a:r>
                        <a:rPr lang="en-GB" sz="2400" baseline="0" dirty="0" smtClean="0"/>
                        <a:t> is it wrong to steal?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would a mother whose children were starving think about shoplifting?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Why was it cruel to employ Victorian</a:t>
                      </a:r>
                      <a:r>
                        <a:rPr lang="en-GB" sz="2400" baseline="0" dirty="0" smtClean="0"/>
                        <a:t> children to clean chimneys?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How would</a:t>
                      </a:r>
                      <a:r>
                        <a:rPr lang="en-GB" sz="2400" baseline="0" dirty="0" smtClean="0"/>
                        <a:t> Victorian industrialists justify their employment of children?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66969" y="4660490"/>
            <a:ext cx="6032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All good questions.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Reframed ones offer differentiation, challenge and application.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86858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or false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8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True or false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1251678" y="1964479"/>
          <a:ext cx="1017905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8748"/>
                <a:gridCol w="618030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Original Question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Question Reframed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is a prime number?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Prime numbers</a:t>
                      </a:r>
                      <a:r>
                        <a:rPr lang="en-GB" sz="2400" baseline="0" dirty="0" smtClean="0"/>
                        <a:t> are divisible by 2. True or false?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does “setting” refer to?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Setting means</a:t>
                      </a:r>
                      <a:r>
                        <a:rPr lang="en-GB" sz="2400" baseline="0" dirty="0" smtClean="0"/>
                        <a:t> where a story takes place. True or false?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When did World War 2 end?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World War 2 ended on August 14</a:t>
                      </a:r>
                      <a:r>
                        <a:rPr lang="en-GB" sz="2400" baseline="30000" dirty="0" smtClean="0"/>
                        <a:t>th</a:t>
                      </a:r>
                      <a:r>
                        <a:rPr lang="en-GB" sz="2400" dirty="0" smtClean="0"/>
                        <a:t> 1945. True</a:t>
                      </a:r>
                      <a:r>
                        <a:rPr lang="en-GB" sz="2400" baseline="0" dirty="0" smtClean="0"/>
                        <a:t> or false?</a:t>
                      </a:r>
                      <a:endParaRPr lang="en-GB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What</a:t>
                      </a:r>
                      <a:r>
                        <a:rPr lang="en-GB" sz="2400" baseline="0" dirty="0" smtClean="0"/>
                        <a:t> is the biggest country in the world?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/>
                        <a:t>Russia</a:t>
                      </a:r>
                      <a:r>
                        <a:rPr lang="en-GB" sz="2400" baseline="0" dirty="0" smtClean="0"/>
                        <a:t> is the biggest country in the world. True or false?</a:t>
                      </a:r>
                      <a:endParaRPr lang="en-GB" sz="2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604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Starter ideas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Exemplars</a:t>
            </a:r>
          </a:p>
          <a:p>
            <a:r>
              <a:rPr lang="en-GB" sz="2400" dirty="0" smtClean="0"/>
              <a:t>A quick question on a whiteboard</a:t>
            </a:r>
          </a:p>
          <a:p>
            <a:r>
              <a:rPr lang="en-GB" sz="2400" smtClean="0"/>
              <a:t>A bingo game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6729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Responding to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Give pupils time to discuss these questions together while eavesdropping</a:t>
            </a:r>
          </a:p>
          <a:p>
            <a:r>
              <a:rPr lang="en-GB" sz="2400" dirty="0" smtClean="0"/>
              <a:t>Take answers – and reasons – from the class</a:t>
            </a:r>
          </a:p>
          <a:p>
            <a:r>
              <a:rPr lang="en-GB" sz="2400" dirty="0" smtClean="0"/>
              <a:t>Use the responses to inform the rest of the lesson – does something need to be revisited? Can an element of the planned lesson be skipped? Can some or all of the class move on? </a:t>
            </a:r>
          </a:p>
          <a:p>
            <a:r>
              <a:rPr lang="en-GB" sz="2400" dirty="0" smtClean="0"/>
              <a:t>Where appropriate, develop pupil responses, either:</a:t>
            </a:r>
          </a:p>
          <a:p>
            <a:pPr lvl="1"/>
            <a:r>
              <a:rPr lang="en-GB" sz="2200" dirty="0" smtClean="0"/>
              <a:t>By yourself – repeating their ideas for emphasis, clarifying or paraphrasing a muddled point they made</a:t>
            </a:r>
          </a:p>
          <a:p>
            <a:pPr lvl="1"/>
            <a:r>
              <a:rPr lang="en-GB" sz="2200" dirty="0" smtClean="0"/>
              <a:t>By asking more questions to tease out more details</a:t>
            </a:r>
          </a:p>
          <a:p>
            <a:pPr lvl="1"/>
            <a:r>
              <a:rPr lang="en-GB" sz="2200" dirty="0" smtClean="0"/>
              <a:t>By taking more answers from the class – ask for similar points, opposing points, for someone else to clarify…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62719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18854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On your handout is a potted version of each of these strategies.</a:t>
            </a:r>
          </a:p>
          <a:p>
            <a:r>
              <a:rPr lang="en-GB" sz="2400" dirty="0" smtClean="0"/>
              <a:t>Traffic light them on the following basis:</a:t>
            </a:r>
          </a:p>
          <a:p>
            <a:pPr lvl="1"/>
            <a:r>
              <a:rPr lang="en-GB" sz="2400" b="1" dirty="0" smtClean="0">
                <a:solidFill>
                  <a:srgbClr val="00B050"/>
                </a:solidFill>
              </a:rPr>
              <a:t>Green</a:t>
            </a:r>
            <a:r>
              <a:rPr lang="en-GB" sz="2400" dirty="0" smtClean="0"/>
              <a:t> = I have used this successfully</a:t>
            </a:r>
          </a:p>
          <a:p>
            <a:pPr lvl="1"/>
            <a:r>
              <a:rPr lang="en-GB" sz="2400" b="1" dirty="0" smtClean="0">
                <a:solidFill>
                  <a:srgbClr val="FFC000"/>
                </a:solidFill>
              </a:rPr>
              <a:t>Amber</a:t>
            </a:r>
            <a:r>
              <a:rPr lang="en-GB" sz="2400" dirty="0" smtClean="0"/>
              <a:t> = I haven’t used this before but think I could</a:t>
            </a:r>
          </a:p>
          <a:p>
            <a:pPr lvl="1"/>
            <a:r>
              <a:rPr lang="en-GB" sz="2400" b="1" dirty="0" smtClean="0">
                <a:solidFill>
                  <a:srgbClr val="FF0000"/>
                </a:solidFill>
              </a:rPr>
              <a:t>Red</a:t>
            </a:r>
            <a:r>
              <a:rPr lang="en-GB" sz="2400" dirty="0" smtClean="0"/>
              <a:t> = I don’t think this would work in my class / subject / stage</a:t>
            </a:r>
            <a:endParaRPr lang="en-GB" sz="2400" dirty="0"/>
          </a:p>
          <a:p>
            <a:pPr lvl="1"/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162503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Then share your thoughts with your partner, explaining:</a:t>
            </a:r>
          </a:p>
          <a:p>
            <a:pPr lvl="1"/>
            <a:r>
              <a:rPr lang="en-GB" sz="2400" b="1" dirty="0">
                <a:solidFill>
                  <a:srgbClr val="00B050"/>
                </a:solidFill>
              </a:rPr>
              <a:t>Green</a:t>
            </a:r>
            <a:r>
              <a:rPr lang="en-GB" sz="2400" dirty="0"/>
              <a:t> = What you used it for and why you feel it worked</a:t>
            </a:r>
          </a:p>
          <a:p>
            <a:pPr lvl="1"/>
            <a:r>
              <a:rPr lang="en-GB" sz="2400" b="1" dirty="0">
                <a:solidFill>
                  <a:srgbClr val="FFC000"/>
                </a:solidFill>
              </a:rPr>
              <a:t>Amber</a:t>
            </a:r>
            <a:r>
              <a:rPr lang="en-GB" sz="2400" dirty="0"/>
              <a:t> = What you think you could use this for</a:t>
            </a:r>
          </a:p>
          <a:p>
            <a:pPr lvl="1"/>
            <a:r>
              <a:rPr lang="en-GB" sz="2400" b="1" dirty="0">
                <a:solidFill>
                  <a:srgbClr val="FF0000"/>
                </a:solidFill>
              </a:rPr>
              <a:t>Red</a:t>
            </a:r>
            <a:r>
              <a:rPr lang="en-GB" sz="2400" dirty="0"/>
              <a:t> = Why you think it won’t work – perhaps your partner will have a suggestion to help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0926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We </a:t>
            </a:r>
            <a:r>
              <a:rPr lang="en-GB" sz="2400" dirty="0"/>
              <a:t>will know strategies to ask effective </a:t>
            </a:r>
            <a:r>
              <a:rPr lang="en-GB" sz="2400" dirty="0" smtClean="0"/>
              <a:t>questions to access pupils’ prior learning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56270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232786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Pair up with another teacher and plan prior knowledge questions for your next three lessons</a:t>
            </a:r>
          </a:p>
          <a:p>
            <a:endParaRPr lang="en-GB" sz="2400" dirty="0"/>
          </a:p>
          <a:p>
            <a:r>
              <a:rPr lang="en-GB" sz="2400" dirty="0" smtClean="0"/>
              <a:t>Aim to use each prior learning question over the next few weeks, to find out </a:t>
            </a:r>
            <a:r>
              <a:rPr lang="en-GB" sz="2400" smtClean="0"/>
              <a:t>which questions </a:t>
            </a:r>
            <a:r>
              <a:rPr lang="en-GB" sz="2400" dirty="0" smtClean="0"/>
              <a:t>work best for your subject</a:t>
            </a:r>
          </a:p>
        </p:txBody>
      </p:sp>
    </p:spTree>
    <p:extLst>
      <p:ext uri="{BB962C8B-B14F-4D97-AF65-F5344CB8AC3E}">
        <p14:creationId xmlns:p14="http://schemas.microsoft.com/office/powerpoint/2010/main" val="857024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Intentions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We will know planning strategies to build on prior knowledge</a:t>
            </a:r>
            <a:endParaRPr lang="en-GB" sz="2400" dirty="0"/>
          </a:p>
          <a:p>
            <a:r>
              <a:rPr lang="en-GB" sz="2400" dirty="0" smtClean="0"/>
              <a:t>We will know strategies to ask effective questions to access pupils’ prior learning</a:t>
            </a:r>
          </a:p>
        </p:txBody>
      </p:sp>
    </p:spTree>
    <p:extLst>
      <p:ext uri="{BB962C8B-B14F-4D97-AF65-F5344CB8AC3E}">
        <p14:creationId xmlns:p14="http://schemas.microsoft.com/office/powerpoint/2010/main" val="3482120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T-p-s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How can we plan in a way to take advantage of pupils’ prior learning?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00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Collegiate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66754"/>
            <a:ext cx="10178322" cy="4791919"/>
          </a:xfrm>
        </p:spPr>
        <p:txBody>
          <a:bodyPr>
            <a:normAutofit fontScale="92500" lnSpcReduction="20000"/>
          </a:bodyPr>
          <a:lstStyle/>
          <a:p>
            <a:r>
              <a:rPr lang="en-GB" sz="2300" dirty="0" smtClean="0"/>
              <a:t>In </a:t>
            </a:r>
            <a:r>
              <a:rPr lang="en-GB" sz="2300" dirty="0"/>
              <a:t>primary schools, this could mean </a:t>
            </a:r>
            <a:r>
              <a:rPr lang="en-GB" sz="2300" dirty="0" smtClean="0"/>
              <a:t>stages/whole schools </a:t>
            </a:r>
            <a:r>
              <a:rPr lang="en-GB" sz="2300" dirty="0"/>
              <a:t>plan </a:t>
            </a:r>
            <a:r>
              <a:rPr lang="en-GB" sz="2300" dirty="0" smtClean="0"/>
              <a:t>together</a:t>
            </a:r>
          </a:p>
          <a:p>
            <a:pPr lvl="1"/>
            <a:r>
              <a:rPr lang="en-GB" sz="2300" dirty="0" smtClean="0"/>
              <a:t>Benefits</a:t>
            </a:r>
          </a:p>
          <a:p>
            <a:pPr lvl="2"/>
            <a:r>
              <a:rPr lang="en-GB" sz="2300" dirty="0"/>
              <a:t>N</a:t>
            </a:r>
            <a:r>
              <a:rPr lang="en-GB" sz="2300" dirty="0" smtClean="0"/>
              <a:t>o </a:t>
            </a:r>
            <a:r>
              <a:rPr lang="en-GB" sz="2300" dirty="0"/>
              <a:t>topics are repeated </a:t>
            </a:r>
            <a:endParaRPr lang="en-GB" sz="2300" dirty="0" smtClean="0"/>
          </a:p>
          <a:p>
            <a:pPr lvl="2"/>
            <a:r>
              <a:rPr lang="en-GB" sz="2300" dirty="0"/>
              <a:t>S</a:t>
            </a:r>
            <a:r>
              <a:rPr lang="en-GB" sz="2300" dirty="0" smtClean="0"/>
              <a:t>kills </a:t>
            </a:r>
            <a:r>
              <a:rPr lang="en-GB" sz="2300" dirty="0"/>
              <a:t>are built </a:t>
            </a:r>
            <a:r>
              <a:rPr lang="en-GB" sz="2300" dirty="0" smtClean="0"/>
              <a:t>on</a:t>
            </a:r>
          </a:p>
          <a:p>
            <a:pPr lvl="2"/>
            <a:r>
              <a:rPr lang="en-GB" sz="2300" dirty="0" smtClean="0"/>
              <a:t>Knowledge and experience is shared</a:t>
            </a:r>
          </a:p>
          <a:p>
            <a:r>
              <a:rPr lang="en-GB" sz="2300" dirty="0"/>
              <a:t>I</a:t>
            </a:r>
            <a:r>
              <a:rPr lang="en-GB" sz="2300" dirty="0" smtClean="0"/>
              <a:t>n </a:t>
            </a:r>
            <a:r>
              <a:rPr lang="en-GB" sz="2300" dirty="0"/>
              <a:t>secondary schools, it could mean departments plan their course outlines together, then share these with other departments </a:t>
            </a:r>
            <a:endParaRPr lang="en-GB" sz="2300" dirty="0" smtClean="0"/>
          </a:p>
          <a:p>
            <a:pPr lvl="1"/>
            <a:r>
              <a:rPr lang="en-GB" sz="2300" dirty="0" smtClean="0"/>
              <a:t>Benefits</a:t>
            </a:r>
          </a:p>
          <a:p>
            <a:pPr lvl="2"/>
            <a:r>
              <a:rPr lang="en-GB" sz="2300" dirty="0" smtClean="0"/>
              <a:t>All pupils having consistent experience across department</a:t>
            </a:r>
          </a:p>
          <a:p>
            <a:pPr lvl="2"/>
            <a:r>
              <a:rPr lang="en-GB" sz="2300" dirty="0" smtClean="0"/>
              <a:t>Knowledge and experience is shared </a:t>
            </a:r>
          </a:p>
          <a:p>
            <a:pPr lvl="2"/>
            <a:r>
              <a:rPr lang="en-GB" sz="2300" dirty="0" smtClean="0"/>
              <a:t>See </a:t>
            </a:r>
            <a:r>
              <a:rPr lang="en-GB" sz="2300" dirty="0"/>
              <a:t>where effective links could be made for </a:t>
            </a:r>
            <a:r>
              <a:rPr lang="en-GB" sz="2300" dirty="0" smtClean="0"/>
              <a:t>pupils, informally or in IDL – </a:t>
            </a:r>
            <a:r>
              <a:rPr lang="en-GB" sz="2300" dirty="0"/>
              <a:t>for example, if History are expecting pupils to write persuasively, they may wish to plan to do this </a:t>
            </a:r>
            <a:r>
              <a:rPr lang="en-GB" sz="2300" b="1" dirty="0"/>
              <a:t>after</a:t>
            </a:r>
            <a:r>
              <a:rPr lang="en-GB" sz="2300" dirty="0"/>
              <a:t> English have taught persuasive writing skills.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827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with pupils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Involve pupils in planning</a:t>
            </a:r>
          </a:p>
          <a:p>
            <a:r>
              <a:rPr lang="en-GB" sz="2400" dirty="0" smtClean="0"/>
              <a:t>Give </a:t>
            </a:r>
            <a:r>
              <a:rPr lang="en-GB" sz="2400" dirty="0"/>
              <a:t>upcoming Learning Intentions to pupils so </a:t>
            </a:r>
            <a:r>
              <a:rPr lang="en-GB" sz="2400" dirty="0" smtClean="0"/>
              <a:t>they </a:t>
            </a:r>
            <a:r>
              <a:rPr lang="en-GB" sz="2400" dirty="0"/>
              <a:t>know what is coming </a:t>
            </a:r>
            <a:r>
              <a:rPr lang="en-GB" sz="2400" dirty="0" smtClean="0"/>
              <a:t>up</a:t>
            </a:r>
          </a:p>
          <a:p>
            <a:r>
              <a:rPr lang="en-GB" sz="2400" dirty="0" smtClean="0"/>
              <a:t>Based </a:t>
            </a:r>
            <a:r>
              <a:rPr lang="en-GB" sz="2400" dirty="0"/>
              <a:t>on those LI, ask pupils to share everything they know, then use responses to fill in gaps. </a:t>
            </a:r>
            <a:endParaRPr lang="en-GB" sz="2400" dirty="0" smtClean="0"/>
          </a:p>
          <a:p>
            <a:r>
              <a:rPr lang="en-GB" sz="2400" dirty="0" smtClean="0"/>
              <a:t>Particularly </a:t>
            </a:r>
            <a:r>
              <a:rPr lang="en-GB" sz="2400" dirty="0"/>
              <a:t>helpful in subjects where life experience often gives pupils background information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80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T-p-s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What effective questioning strategies do we use already</a:t>
            </a:r>
            <a:r>
              <a:rPr lang="en-GB" sz="2800" dirty="0" smtClean="0"/>
              <a:t>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2529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Effective Questioning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Aiming for more than recall questions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085566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549</TotalTime>
  <Words>1491</Words>
  <Application>Microsoft Office PowerPoint</Application>
  <PresentationFormat>Widescreen</PresentationFormat>
  <Paragraphs>208</Paragraphs>
  <Slides>39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Gill Sans MT</vt:lpstr>
      <vt:lpstr>Impact</vt:lpstr>
      <vt:lpstr>Badge</vt:lpstr>
      <vt:lpstr>ASSESSMENT IS FOR Learning</vt:lpstr>
      <vt:lpstr>PowerPoint Presentation</vt:lpstr>
      <vt:lpstr>PowerPoint Presentation</vt:lpstr>
      <vt:lpstr>Learning Intentions</vt:lpstr>
      <vt:lpstr>T-p-s</vt:lpstr>
      <vt:lpstr>Collegiate Planning</vt:lpstr>
      <vt:lpstr>Planning with pupils</vt:lpstr>
      <vt:lpstr>T-p-s</vt:lpstr>
      <vt:lpstr>Effective Questioning</vt:lpstr>
      <vt:lpstr>PowerPoint Presentation</vt:lpstr>
      <vt:lpstr>PowerPoint Presentation</vt:lpstr>
      <vt:lpstr>Effective Questioning</vt:lpstr>
      <vt:lpstr>Remembering questions</vt:lpstr>
      <vt:lpstr>Framing Questions</vt:lpstr>
      <vt:lpstr>Giving range of answers</vt:lpstr>
      <vt:lpstr>Giving range of answers</vt:lpstr>
      <vt:lpstr>PowerPoint Presentation</vt:lpstr>
      <vt:lpstr>Discussion statements, rather than questions</vt:lpstr>
      <vt:lpstr>Discussion statements, rather than questions</vt:lpstr>
      <vt:lpstr>Odd one out</vt:lpstr>
      <vt:lpstr>Odd one out</vt:lpstr>
      <vt:lpstr>What went wrong?</vt:lpstr>
      <vt:lpstr>What went wrong?</vt:lpstr>
      <vt:lpstr>Put in order</vt:lpstr>
      <vt:lpstr>Put in order</vt:lpstr>
      <vt:lpstr>Showing differing examples</vt:lpstr>
      <vt:lpstr>Showing differing examples</vt:lpstr>
      <vt:lpstr>Showing differing examples</vt:lpstr>
      <vt:lpstr>Opposing statement</vt:lpstr>
      <vt:lpstr>Opposing statement</vt:lpstr>
      <vt:lpstr>Opposing statement</vt:lpstr>
      <vt:lpstr>True or false</vt:lpstr>
      <vt:lpstr>True or false</vt:lpstr>
      <vt:lpstr>Other Starter ideas</vt:lpstr>
      <vt:lpstr>Responding to Answers</vt:lpstr>
      <vt:lpstr>Task</vt:lpstr>
      <vt:lpstr>Task</vt:lpstr>
      <vt:lpstr>Learning Intentions</vt:lpstr>
      <vt:lpstr>Going Forward</vt:lpstr>
    </vt:vector>
  </TitlesOfParts>
  <Company>Argyll &amp; Bute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IS FOR Learning: A Refresher</dc:title>
  <dc:creator>Cathro, Gillian</dc:creator>
  <cp:lastModifiedBy>Cathro, Gillian</cp:lastModifiedBy>
  <cp:revision>61</cp:revision>
  <dcterms:created xsi:type="dcterms:W3CDTF">2018-09-12T14:09:54Z</dcterms:created>
  <dcterms:modified xsi:type="dcterms:W3CDTF">2019-02-27T16:32:30Z</dcterms:modified>
</cp:coreProperties>
</file>