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1"/>
  </p:notesMasterIdLst>
  <p:sldIdLst>
    <p:sldId id="256" r:id="rId2"/>
    <p:sldId id="262" r:id="rId3"/>
    <p:sldId id="273" r:id="rId4"/>
    <p:sldId id="257" r:id="rId5"/>
    <p:sldId id="295" r:id="rId6"/>
    <p:sldId id="269" r:id="rId7"/>
    <p:sldId id="258" r:id="rId8"/>
    <p:sldId id="270" r:id="rId9"/>
    <p:sldId id="299" r:id="rId10"/>
    <p:sldId id="300" r:id="rId11"/>
    <p:sldId id="301" r:id="rId12"/>
    <p:sldId id="302" r:id="rId13"/>
    <p:sldId id="296" r:id="rId14"/>
    <p:sldId id="298" r:id="rId15"/>
    <p:sldId id="297" r:id="rId16"/>
    <p:sldId id="312" r:id="rId17"/>
    <p:sldId id="267" r:id="rId18"/>
    <p:sldId id="274" r:id="rId19"/>
    <p:sldId id="284" r:id="rId20"/>
    <p:sldId id="275" r:id="rId21"/>
    <p:sldId id="290" r:id="rId22"/>
    <p:sldId id="291" r:id="rId23"/>
    <p:sldId id="277" r:id="rId24"/>
    <p:sldId id="303" r:id="rId25"/>
    <p:sldId id="304" r:id="rId26"/>
    <p:sldId id="314" r:id="rId27"/>
    <p:sldId id="282" r:id="rId28"/>
    <p:sldId id="289" r:id="rId29"/>
    <p:sldId id="279" r:id="rId30"/>
    <p:sldId id="281" r:id="rId31"/>
    <p:sldId id="305" r:id="rId32"/>
    <p:sldId id="307" r:id="rId33"/>
    <p:sldId id="308" r:id="rId34"/>
    <p:sldId id="315" r:id="rId35"/>
    <p:sldId id="309" r:id="rId36"/>
    <p:sldId id="316" r:id="rId37"/>
    <p:sldId id="310" r:id="rId38"/>
    <p:sldId id="317" r:id="rId39"/>
    <p:sldId id="311" r:id="rId40"/>
    <p:sldId id="318" r:id="rId41"/>
    <p:sldId id="278" r:id="rId42"/>
    <p:sldId id="271" r:id="rId43"/>
    <p:sldId id="288" r:id="rId44"/>
    <p:sldId id="306" r:id="rId45"/>
    <p:sldId id="283" r:id="rId46"/>
    <p:sldId id="272" r:id="rId47"/>
    <p:sldId id="293" r:id="rId48"/>
    <p:sldId id="285" r:id="rId49"/>
    <p:sldId id="286" r:id="rId5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16" autoAdjust="0"/>
    <p:restoredTop sz="87253" autoAdjust="0"/>
  </p:normalViewPr>
  <p:slideViewPr>
    <p:cSldViewPr snapToGrid="0">
      <p:cViewPr varScale="1">
        <p:scale>
          <a:sx n="65" d="100"/>
          <a:sy n="65" d="100"/>
        </p:scale>
        <p:origin x="10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39FC1B-D037-4629-BE04-BB5F2972706D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83D7992-B9D0-4EDE-861B-FEB9221490E4}">
      <dgm:prSet phldrT="[Text]"/>
      <dgm:spPr/>
      <dgm:t>
        <a:bodyPr/>
        <a:lstStyle/>
        <a:p>
          <a:r>
            <a:rPr lang="en-GB" dirty="0" smtClean="0"/>
            <a:t>Formative Assessment</a:t>
          </a:r>
          <a:endParaRPr lang="en-GB" dirty="0"/>
        </a:p>
      </dgm:t>
    </dgm:pt>
    <dgm:pt modelId="{32FB93AA-775B-4917-99CE-14164BE51EF6}" type="parTrans" cxnId="{F9595989-89F4-4C57-A60F-D67420028020}">
      <dgm:prSet/>
      <dgm:spPr/>
      <dgm:t>
        <a:bodyPr/>
        <a:lstStyle/>
        <a:p>
          <a:endParaRPr lang="en-GB"/>
        </a:p>
      </dgm:t>
    </dgm:pt>
    <dgm:pt modelId="{92C505E0-63FB-42D5-B6FD-94CC8BE93232}" type="sibTrans" cxnId="{F9595989-89F4-4C57-A60F-D67420028020}">
      <dgm:prSet/>
      <dgm:spPr/>
      <dgm:t>
        <a:bodyPr/>
        <a:lstStyle/>
        <a:p>
          <a:endParaRPr lang="en-GB"/>
        </a:p>
      </dgm:t>
    </dgm:pt>
    <dgm:pt modelId="{37A9D731-52E6-4E4C-9521-1F7F6E276B37}">
      <dgm:prSet phldrT="[Text]" custT="1"/>
      <dgm:spPr/>
      <dgm:t>
        <a:bodyPr/>
        <a:lstStyle/>
        <a:p>
          <a:r>
            <a:rPr lang="en-GB" sz="2000" dirty="0" smtClean="0"/>
            <a:t>Effective </a:t>
          </a:r>
          <a:r>
            <a:rPr lang="en-GB" sz="2000" dirty="0" err="1" smtClean="0"/>
            <a:t>questio-ning</a:t>
          </a:r>
          <a:endParaRPr lang="en-GB" sz="2000" dirty="0"/>
        </a:p>
      </dgm:t>
    </dgm:pt>
    <dgm:pt modelId="{FB3AA36F-0657-40C2-A400-291331273A6F}" type="parTrans" cxnId="{F1829119-01AB-4D47-8A52-58E2882960E4}">
      <dgm:prSet/>
      <dgm:spPr/>
      <dgm:t>
        <a:bodyPr/>
        <a:lstStyle/>
        <a:p>
          <a:endParaRPr lang="en-GB"/>
        </a:p>
      </dgm:t>
    </dgm:pt>
    <dgm:pt modelId="{62F753A0-3A75-49A6-A570-F2BB03D9FA15}" type="sibTrans" cxnId="{F1829119-01AB-4D47-8A52-58E2882960E4}">
      <dgm:prSet/>
      <dgm:spPr/>
      <dgm:t>
        <a:bodyPr/>
        <a:lstStyle/>
        <a:p>
          <a:endParaRPr lang="en-GB"/>
        </a:p>
      </dgm:t>
    </dgm:pt>
    <dgm:pt modelId="{9C8A6ACD-7F90-4E45-B7C0-421CF07BC58E}">
      <dgm:prSet phldrT="[Text]" custT="1"/>
      <dgm:spPr/>
      <dgm:t>
        <a:bodyPr/>
        <a:lstStyle/>
        <a:p>
          <a:r>
            <a:rPr lang="en-GB" sz="2000" dirty="0" smtClean="0"/>
            <a:t>Self and peer assessment</a:t>
          </a:r>
          <a:endParaRPr lang="en-GB" sz="2000" dirty="0"/>
        </a:p>
      </dgm:t>
    </dgm:pt>
    <dgm:pt modelId="{24030AE1-CCC8-4462-A665-DC51ADCD2995}" type="parTrans" cxnId="{8C83EE5F-D681-43F4-8AFE-6019982EF343}">
      <dgm:prSet/>
      <dgm:spPr/>
      <dgm:t>
        <a:bodyPr/>
        <a:lstStyle/>
        <a:p>
          <a:endParaRPr lang="en-GB"/>
        </a:p>
      </dgm:t>
    </dgm:pt>
    <dgm:pt modelId="{5DD7B018-B276-410E-8630-5B3B86AD25AA}" type="sibTrans" cxnId="{8C83EE5F-D681-43F4-8AFE-6019982EF343}">
      <dgm:prSet/>
      <dgm:spPr/>
      <dgm:t>
        <a:bodyPr/>
        <a:lstStyle/>
        <a:p>
          <a:endParaRPr lang="en-GB"/>
        </a:p>
      </dgm:t>
    </dgm:pt>
    <dgm:pt modelId="{FCC1A0E7-6971-4B7A-8DD5-69C11C9B9AEE}">
      <dgm:prSet phldrT="[Text]" custT="1"/>
      <dgm:spPr/>
      <dgm:t>
        <a:bodyPr/>
        <a:lstStyle/>
        <a:p>
          <a:r>
            <a:rPr lang="en-GB" sz="2000" dirty="0" smtClean="0"/>
            <a:t>Effective feedback</a:t>
          </a:r>
          <a:endParaRPr lang="en-GB" sz="2000" dirty="0"/>
        </a:p>
      </dgm:t>
    </dgm:pt>
    <dgm:pt modelId="{C85D5302-C392-4642-B481-E30047639152}" type="parTrans" cxnId="{08E00688-73D8-46EA-818C-19AF026D6C45}">
      <dgm:prSet/>
      <dgm:spPr/>
      <dgm:t>
        <a:bodyPr/>
        <a:lstStyle/>
        <a:p>
          <a:endParaRPr lang="en-GB"/>
        </a:p>
      </dgm:t>
    </dgm:pt>
    <dgm:pt modelId="{7A39E890-0859-4A3C-BD2F-28DAC44C9702}" type="sibTrans" cxnId="{08E00688-73D8-46EA-818C-19AF026D6C45}">
      <dgm:prSet/>
      <dgm:spPr/>
      <dgm:t>
        <a:bodyPr/>
        <a:lstStyle/>
        <a:p>
          <a:endParaRPr lang="en-GB"/>
        </a:p>
      </dgm:t>
    </dgm:pt>
    <dgm:pt modelId="{BF330FD0-AA8E-4336-A078-0085EE2F6C74}">
      <dgm:prSet phldrT="[Text]" custT="1"/>
      <dgm:spPr/>
      <dgm:t>
        <a:bodyPr/>
        <a:lstStyle/>
        <a:p>
          <a:r>
            <a:rPr lang="en-GB" sz="2000" dirty="0" smtClean="0"/>
            <a:t>Sharing learning goals</a:t>
          </a:r>
          <a:endParaRPr lang="en-GB" sz="2000" dirty="0"/>
        </a:p>
      </dgm:t>
    </dgm:pt>
    <dgm:pt modelId="{99BA4867-A318-4327-B129-915E54A03AE0}" type="parTrans" cxnId="{B691831E-EE53-4591-AF19-B0C2DEA99410}">
      <dgm:prSet/>
      <dgm:spPr/>
      <dgm:t>
        <a:bodyPr/>
        <a:lstStyle/>
        <a:p>
          <a:endParaRPr lang="en-GB"/>
        </a:p>
      </dgm:t>
    </dgm:pt>
    <dgm:pt modelId="{BA83117D-8D8D-416E-A98E-F765BB55A10F}" type="sibTrans" cxnId="{B691831E-EE53-4591-AF19-B0C2DEA99410}">
      <dgm:prSet/>
      <dgm:spPr/>
      <dgm:t>
        <a:bodyPr/>
        <a:lstStyle/>
        <a:p>
          <a:endParaRPr lang="en-GB"/>
        </a:p>
      </dgm:t>
    </dgm:pt>
    <dgm:pt modelId="{E4DA29F8-DAD6-4BBC-BA6E-FDE2E9472BC2}" type="pres">
      <dgm:prSet presAssocID="{7039FC1B-D037-4629-BE04-BB5F2972706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13448F5-AEAB-4906-9363-A3483AD12B61}" type="pres">
      <dgm:prSet presAssocID="{C83D7992-B9D0-4EDE-861B-FEB9221490E4}" presName="centerShape" presStyleLbl="node0" presStyleIdx="0" presStyleCnt="1"/>
      <dgm:spPr/>
      <dgm:t>
        <a:bodyPr/>
        <a:lstStyle/>
        <a:p>
          <a:endParaRPr lang="en-GB"/>
        </a:p>
      </dgm:t>
    </dgm:pt>
    <dgm:pt modelId="{A04D6505-1F41-45D0-83C5-BE47FD079752}" type="pres">
      <dgm:prSet presAssocID="{37A9D731-52E6-4E4C-9521-1F7F6E276B3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0AE44B4-138F-4922-BD7E-323BF5F30ABA}" type="pres">
      <dgm:prSet presAssocID="{37A9D731-52E6-4E4C-9521-1F7F6E276B37}" presName="dummy" presStyleCnt="0"/>
      <dgm:spPr/>
    </dgm:pt>
    <dgm:pt modelId="{5F0A41A2-6C82-44CC-B328-8847FF6F7EED}" type="pres">
      <dgm:prSet presAssocID="{62F753A0-3A75-49A6-A570-F2BB03D9FA15}" presName="sibTrans" presStyleLbl="sibTrans2D1" presStyleIdx="0" presStyleCnt="4"/>
      <dgm:spPr/>
      <dgm:t>
        <a:bodyPr/>
        <a:lstStyle/>
        <a:p>
          <a:endParaRPr lang="en-GB"/>
        </a:p>
      </dgm:t>
    </dgm:pt>
    <dgm:pt modelId="{854E0EA0-B5C4-42CD-B4D4-9724177CA74A}" type="pres">
      <dgm:prSet presAssocID="{9C8A6ACD-7F90-4E45-B7C0-421CF07BC58E}" presName="node" presStyleLbl="node1" presStyleIdx="1" presStyleCnt="4" custScaleX="10317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A395CF-149A-4A4B-9853-AF9D3B1C543C}" type="pres">
      <dgm:prSet presAssocID="{9C8A6ACD-7F90-4E45-B7C0-421CF07BC58E}" presName="dummy" presStyleCnt="0"/>
      <dgm:spPr/>
    </dgm:pt>
    <dgm:pt modelId="{94E36CDB-C86F-4984-9F46-AF8256F33A11}" type="pres">
      <dgm:prSet presAssocID="{5DD7B018-B276-410E-8630-5B3B86AD25AA}" presName="sibTrans" presStyleLbl="sibTrans2D1" presStyleIdx="1" presStyleCnt="4"/>
      <dgm:spPr/>
      <dgm:t>
        <a:bodyPr/>
        <a:lstStyle/>
        <a:p>
          <a:endParaRPr lang="en-GB"/>
        </a:p>
      </dgm:t>
    </dgm:pt>
    <dgm:pt modelId="{1ACDE848-ED7F-4686-B2CC-2F12970D3B9A}" type="pres">
      <dgm:prSet presAssocID="{FCC1A0E7-6971-4B7A-8DD5-69C11C9B9AE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0AC25D6-AB88-41D9-83C1-AEEF2666F20A}" type="pres">
      <dgm:prSet presAssocID="{FCC1A0E7-6971-4B7A-8DD5-69C11C9B9AEE}" presName="dummy" presStyleCnt="0"/>
      <dgm:spPr/>
    </dgm:pt>
    <dgm:pt modelId="{1A395669-A3DC-4CD7-BAFC-59AB0593AA2E}" type="pres">
      <dgm:prSet presAssocID="{7A39E890-0859-4A3C-BD2F-28DAC44C9702}" presName="sibTrans" presStyleLbl="sibTrans2D1" presStyleIdx="2" presStyleCnt="4"/>
      <dgm:spPr/>
      <dgm:t>
        <a:bodyPr/>
        <a:lstStyle/>
        <a:p>
          <a:endParaRPr lang="en-GB"/>
        </a:p>
      </dgm:t>
    </dgm:pt>
    <dgm:pt modelId="{6E4104C6-15FD-4CCF-A1A1-EC394858C862}" type="pres">
      <dgm:prSet presAssocID="{BF330FD0-AA8E-4336-A078-0085EE2F6C7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4BE49D-153D-488B-91CB-EE290F8DD13F}" type="pres">
      <dgm:prSet presAssocID="{BF330FD0-AA8E-4336-A078-0085EE2F6C74}" presName="dummy" presStyleCnt="0"/>
      <dgm:spPr/>
    </dgm:pt>
    <dgm:pt modelId="{376B3068-02CD-4E5B-9A1D-5B21D08AE6F2}" type="pres">
      <dgm:prSet presAssocID="{BA83117D-8D8D-416E-A98E-F765BB55A10F}" presName="sibTrans" presStyleLbl="sibTrans2D1" presStyleIdx="3" presStyleCnt="4"/>
      <dgm:spPr/>
      <dgm:t>
        <a:bodyPr/>
        <a:lstStyle/>
        <a:p>
          <a:endParaRPr lang="en-GB"/>
        </a:p>
      </dgm:t>
    </dgm:pt>
  </dgm:ptLst>
  <dgm:cxnLst>
    <dgm:cxn modelId="{8B135F97-3E5B-464C-9E00-82A4649E928A}" type="presOf" srcId="{9C8A6ACD-7F90-4E45-B7C0-421CF07BC58E}" destId="{854E0EA0-B5C4-42CD-B4D4-9724177CA74A}" srcOrd="0" destOrd="0" presId="urn:microsoft.com/office/officeart/2005/8/layout/radial6"/>
    <dgm:cxn modelId="{F9595989-89F4-4C57-A60F-D67420028020}" srcId="{7039FC1B-D037-4629-BE04-BB5F2972706D}" destId="{C83D7992-B9D0-4EDE-861B-FEB9221490E4}" srcOrd="0" destOrd="0" parTransId="{32FB93AA-775B-4917-99CE-14164BE51EF6}" sibTransId="{92C505E0-63FB-42D5-B6FD-94CC8BE93232}"/>
    <dgm:cxn modelId="{B35A0A3C-1173-4B89-B4A9-A5390A6589BC}" type="presOf" srcId="{C83D7992-B9D0-4EDE-861B-FEB9221490E4}" destId="{313448F5-AEAB-4906-9363-A3483AD12B61}" srcOrd="0" destOrd="0" presId="urn:microsoft.com/office/officeart/2005/8/layout/radial6"/>
    <dgm:cxn modelId="{F1829119-01AB-4D47-8A52-58E2882960E4}" srcId="{C83D7992-B9D0-4EDE-861B-FEB9221490E4}" destId="{37A9D731-52E6-4E4C-9521-1F7F6E276B37}" srcOrd="0" destOrd="0" parTransId="{FB3AA36F-0657-40C2-A400-291331273A6F}" sibTransId="{62F753A0-3A75-49A6-A570-F2BB03D9FA15}"/>
    <dgm:cxn modelId="{EBFC314A-482A-4DB7-9C9E-9C21F3CE1C9A}" type="presOf" srcId="{BA83117D-8D8D-416E-A98E-F765BB55A10F}" destId="{376B3068-02CD-4E5B-9A1D-5B21D08AE6F2}" srcOrd="0" destOrd="0" presId="urn:microsoft.com/office/officeart/2005/8/layout/radial6"/>
    <dgm:cxn modelId="{08E00688-73D8-46EA-818C-19AF026D6C45}" srcId="{C83D7992-B9D0-4EDE-861B-FEB9221490E4}" destId="{FCC1A0E7-6971-4B7A-8DD5-69C11C9B9AEE}" srcOrd="2" destOrd="0" parTransId="{C85D5302-C392-4642-B481-E30047639152}" sibTransId="{7A39E890-0859-4A3C-BD2F-28DAC44C9702}"/>
    <dgm:cxn modelId="{B691831E-EE53-4591-AF19-B0C2DEA99410}" srcId="{C83D7992-B9D0-4EDE-861B-FEB9221490E4}" destId="{BF330FD0-AA8E-4336-A078-0085EE2F6C74}" srcOrd="3" destOrd="0" parTransId="{99BA4867-A318-4327-B129-915E54A03AE0}" sibTransId="{BA83117D-8D8D-416E-A98E-F765BB55A10F}"/>
    <dgm:cxn modelId="{8C83EE5F-D681-43F4-8AFE-6019982EF343}" srcId="{C83D7992-B9D0-4EDE-861B-FEB9221490E4}" destId="{9C8A6ACD-7F90-4E45-B7C0-421CF07BC58E}" srcOrd="1" destOrd="0" parTransId="{24030AE1-CCC8-4462-A665-DC51ADCD2995}" sibTransId="{5DD7B018-B276-410E-8630-5B3B86AD25AA}"/>
    <dgm:cxn modelId="{CD3EC1C9-7AD6-44D0-A858-3F6536D41C9E}" type="presOf" srcId="{7039FC1B-D037-4629-BE04-BB5F2972706D}" destId="{E4DA29F8-DAD6-4BBC-BA6E-FDE2E9472BC2}" srcOrd="0" destOrd="0" presId="urn:microsoft.com/office/officeart/2005/8/layout/radial6"/>
    <dgm:cxn modelId="{B24FD2AA-7FE0-46A2-B88D-21052CF6CA2F}" type="presOf" srcId="{7A39E890-0859-4A3C-BD2F-28DAC44C9702}" destId="{1A395669-A3DC-4CD7-BAFC-59AB0593AA2E}" srcOrd="0" destOrd="0" presId="urn:microsoft.com/office/officeart/2005/8/layout/radial6"/>
    <dgm:cxn modelId="{621E0E6E-9B45-4A2A-98DD-E90E982B1953}" type="presOf" srcId="{BF330FD0-AA8E-4336-A078-0085EE2F6C74}" destId="{6E4104C6-15FD-4CCF-A1A1-EC394858C862}" srcOrd="0" destOrd="0" presId="urn:microsoft.com/office/officeart/2005/8/layout/radial6"/>
    <dgm:cxn modelId="{C3666888-F015-43EB-92C0-3DCEDCD7BEB6}" type="presOf" srcId="{FCC1A0E7-6971-4B7A-8DD5-69C11C9B9AEE}" destId="{1ACDE848-ED7F-4686-B2CC-2F12970D3B9A}" srcOrd="0" destOrd="0" presId="urn:microsoft.com/office/officeart/2005/8/layout/radial6"/>
    <dgm:cxn modelId="{FAC5BF45-8C7F-4A60-A9C2-22107C514001}" type="presOf" srcId="{62F753A0-3A75-49A6-A570-F2BB03D9FA15}" destId="{5F0A41A2-6C82-44CC-B328-8847FF6F7EED}" srcOrd="0" destOrd="0" presId="urn:microsoft.com/office/officeart/2005/8/layout/radial6"/>
    <dgm:cxn modelId="{0442D22E-F8E2-4E2C-884E-F7E8B547D1EA}" type="presOf" srcId="{37A9D731-52E6-4E4C-9521-1F7F6E276B37}" destId="{A04D6505-1F41-45D0-83C5-BE47FD079752}" srcOrd="0" destOrd="0" presId="urn:microsoft.com/office/officeart/2005/8/layout/radial6"/>
    <dgm:cxn modelId="{A001591D-A741-417F-981F-67D40B8B7EF2}" type="presOf" srcId="{5DD7B018-B276-410E-8630-5B3B86AD25AA}" destId="{94E36CDB-C86F-4984-9F46-AF8256F33A11}" srcOrd="0" destOrd="0" presId="urn:microsoft.com/office/officeart/2005/8/layout/radial6"/>
    <dgm:cxn modelId="{8F7DE2FB-A0A6-453A-9B88-B1B2E574A572}" type="presParOf" srcId="{E4DA29F8-DAD6-4BBC-BA6E-FDE2E9472BC2}" destId="{313448F5-AEAB-4906-9363-A3483AD12B61}" srcOrd="0" destOrd="0" presId="urn:microsoft.com/office/officeart/2005/8/layout/radial6"/>
    <dgm:cxn modelId="{2015772C-9C58-42A4-A566-E0FF634930D6}" type="presParOf" srcId="{E4DA29F8-DAD6-4BBC-BA6E-FDE2E9472BC2}" destId="{A04D6505-1F41-45D0-83C5-BE47FD079752}" srcOrd="1" destOrd="0" presId="urn:microsoft.com/office/officeart/2005/8/layout/radial6"/>
    <dgm:cxn modelId="{D99EE100-85C0-4FB5-8C79-94EAD4A27653}" type="presParOf" srcId="{E4DA29F8-DAD6-4BBC-BA6E-FDE2E9472BC2}" destId="{A0AE44B4-138F-4922-BD7E-323BF5F30ABA}" srcOrd="2" destOrd="0" presId="urn:microsoft.com/office/officeart/2005/8/layout/radial6"/>
    <dgm:cxn modelId="{B082516E-8067-4B9B-B0F6-CE73655D57C4}" type="presParOf" srcId="{E4DA29F8-DAD6-4BBC-BA6E-FDE2E9472BC2}" destId="{5F0A41A2-6C82-44CC-B328-8847FF6F7EED}" srcOrd="3" destOrd="0" presId="urn:microsoft.com/office/officeart/2005/8/layout/radial6"/>
    <dgm:cxn modelId="{E406453B-114A-4376-847E-C2D9FAE53319}" type="presParOf" srcId="{E4DA29F8-DAD6-4BBC-BA6E-FDE2E9472BC2}" destId="{854E0EA0-B5C4-42CD-B4D4-9724177CA74A}" srcOrd="4" destOrd="0" presId="urn:microsoft.com/office/officeart/2005/8/layout/radial6"/>
    <dgm:cxn modelId="{BA892F60-37A7-4982-BA2F-4E4FF9856C7F}" type="presParOf" srcId="{E4DA29F8-DAD6-4BBC-BA6E-FDE2E9472BC2}" destId="{D1A395CF-149A-4A4B-9853-AF9D3B1C543C}" srcOrd="5" destOrd="0" presId="urn:microsoft.com/office/officeart/2005/8/layout/radial6"/>
    <dgm:cxn modelId="{78B95408-4672-4EE3-AC97-6D264BEEAF1E}" type="presParOf" srcId="{E4DA29F8-DAD6-4BBC-BA6E-FDE2E9472BC2}" destId="{94E36CDB-C86F-4984-9F46-AF8256F33A11}" srcOrd="6" destOrd="0" presId="urn:microsoft.com/office/officeart/2005/8/layout/radial6"/>
    <dgm:cxn modelId="{514A48C2-983E-4AF9-93CC-8E23B1C52D46}" type="presParOf" srcId="{E4DA29F8-DAD6-4BBC-BA6E-FDE2E9472BC2}" destId="{1ACDE848-ED7F-4686-B2CC-2F12970D3B9A}" srcOrd="7" destOrd="0" presId="urn:microsoft.com/office/officeart/2005/8/layout/radial6"/>
    <dgm:cxn modelId="{CE8603B3-63A9-434E-9792-4E7B1B4D1998}" type="presParOf" srcId="{E4DA29F8-DAD6-4BBC-BA6E-FDE2E9472BC2}" destId="{70AC25D6-AB88-41D9-83C1-AEEF2666F20A}" srcOrd="8" destOrd="0" presId="urn:microsoft.com/office/officeart/2005/8/layout/radial6"/>
    <dgm:cxn modelId="{1735BF31-09B6-44ED-8A84-6E99BE75C02D}" type="presParOf" srcId="{E4DA29F8-DAD6-4BBC-BA6E-FDE2E9472BC2}" destId="{1A395669-A3DC-4CD7-BAFC-59AB0593AA2E}" srcOrd="9" destOrd="0" presId="urn:microsoft.com/office/officeart/2005/8/layout/radial6"/>
    <dgm:cxn modelId="{AEE2015D-C61C-4665-BE3D-BE5DAA9249D4}" type="presParOf" srcId="{E4DA29F8-DAD6-4BBC-BA6E-FDE2E9472BC2}" destId="{6E4104C6-15FD-4CCF-A1A1-EC394858C862}" srcOrd="10" destOrd="0" presId="urn:microsoft.com/office/officeart/2005/8/layout/radial6"/>
    <dgm:cxn modelId="{C6BD329F-B101-447D-BB8A-8C8BBAE15D76}" type="presParOf" srcId="{E4DA29F8-DAD6-4BBC-BA6E-FDE2E9472BC2}" destId="{D04BE49D-153D-488B-91CB-EE290F8DD13F}" srcOrd="11" destOrd="0" presId="urn:microsoft.com/office/officeart/2005/8/layout/radial6"/>
    <dgm:cxn modelId="{55C1526E-45CF-40F8-8F64-652C2612DCF3}" type="presParOf" srcId="{E4DA29F8-DAD6-4BBC-BA6E-FDE2E9472BC2}" destId="{376B3068-02CD-4E5B-9A1D-5B21D08AE6F2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39FC1B-D037-4629-BE04-BB5F2972706D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83D7992-B9D0-4EDE-861B-FEB9221490E4}">
      <dgm:prSet phldrT="[Text]"/>
      <dgm:spPr/>
      <dgm:t>
        <a:bodyPr/>
        <a:lstStyle/>
        <a:p>
          <a:r>
            <a:rPr lang="en-GB" dirty="0" smtClean="0"/>
            <a:t>Formative Assessment</a:t>
          </a:r>
          <a:endParaRPr lang="en-GB" dirty="0"/>
        </a:p>
      </dgm:t>
    </dgm:pt>
    <dgm:pt modelId="{32FB93AA-775B-4917-99CE-14164BE51EF6}" type="parTrans" cxnId="{F9595989-89F4-4C57-A60F-D67420028020}">
      <dgm:prSet/>
      <dgm:spPr/>
      <dgm:t>
        <a:bodyPr/>
        <a:lstStyle/>
        <a:p>
          <a:endParaRPr lang="en-GB"/>
        </a:p>
      </dgm:t>
    </dgm:pt>
    <dgm:pt modelId="{92C505E0-63FB-42D5-B6FD-94CC8BE93232}" type="sibTrans" cxnId="{F9595989-89F4-4C57-A60F-D67420028020}">
      <dgm:prSet/>
      <dgm:spPr/>
      <dgm:t>
        <a:bodyPr/>
        <a:lstStyle/>
        <a:p>
          <a:endParaRPr lang="en-GB"/>
        </a:p>
      </dgm:t>
    </dgm:pt>
    <dgm:pt modelId="{37A9D731-52E6-4E4C-9521-1F7F6E276B37}">
      <dgm:prSet phldrT="[Text]" custT="1"/>
      <dgm:spPr/>
      <dgm:t>
        <a:bodyPr/>
        <a:lstStyle/>
        <a:p>
          <a:r>
            <a:rPr lang="en-GB" sz="2000" dirty="0" smtClean="0"/>
            <a:t>Effective </a:t>
          </a:r>
          <a:r>
            <a:rPr lang="en-GB" sz="2000" dirty="0" err="1" smtClean="0"/>
            <a:t>questio-ning</a:t>
          </a:r>
          <a:endParaRPr lang="en-GB" sz="2000" dirty="0"/>
        </a:p>
      </dgm:t>
    </dgm:pt>
    <dgm:pt modelId="{FB3AA36F-0657-40C2-A400-291331273A6F}" type="parTrans" cxnId="{F1829119-01AB-4D47-8A52-58E2882960E4}">
      <dgm:prSet/>
      <dgm:spPr/>
      <dgm:t>
        <a:bodyPr/>
        <a:lstStyle/>
        <a:p>
          <a:endParaRPr lang="en-GB"/>
        </a:p>
      </dgm:t>
    </dgm:pt>
    <dgm:pt modelId="{62F753A0-3A75-49A6-A570-F2BB03D9FA15}" type="sibTrans" cxnId="{F1829119-01AB-4D47-8A52-58E2882960E4}">
      <dgm:prSet/>
      <dgm:spPr/>
      <dgm:t>
        <a:bodyPr/>
        <a:lstStyle/>
        <a:p>
          <a:endParaRPr lang="en-GB"/>
        </a:p>
      </dgm:t>
    </dgm:pt>
    <dgm:pt modelId="{9C8A6ACD-7F90-4E45-B7C0-421CF07BC58E}">
      <dgm:prSet phldrT="[Text]" custT="1"/>
      <dgm:spPr/>
      <dgm:t>
        <a:bodyPr/>
        <a:lstStyle/>
        <a:p>
          <a:r>
            <a:rPr lang="en-GB" sz="2000" dirty="0" smtClean="0"/>
            <a:t>Self and peer assessment</a:t>
          </a:r>
          <a:endParaRPr lang="en-GB" sz="2000" dirty="0"/>
        </a:p>
      </dgm:t>
    </dgm:pt>
    <dgm:pt modelId="{24030AE1-CCC8-4462-A665-DC51ADCD2995}" type="parTrans" cxnId="{8C83EE5F-D681-43F4-8AFE-6019982EF343}">
      <dgm:prSet/>
      <dgm:spPr/>
      <dgm:t>
        <a:bodyPr/>
        <a:lstStyle/>
        <a:p>
          <a:endParaRPr lang="en-GB"/>
        </a:p>
      </dgm:t>
    </dgm:pt>
    <dgm:pt modelId="{5DD7B018-B276-410E-8630-5B3B86AD25AA}" type="sibTrans" cxnId="{8C83EE5F-D681-43F4-8AFE-6019982EF343}">
      <dgm:prSet/>
      <dgm:spPr/>
      <dgm:t>
        <a:bodyPr/>
        <a:lstStyle/>
        <a:p>
          <a:endParaRPr lang="en-GB"/>
        </a:p>
      </dgm:t>
    </dgm:pt>
    <dgm:pt modelId="{FCC1A0E7-6971-4B7A-8DD5-69C11C9B9AEE}">
      <dgm:prSet phldrT="[Text]" custT="1"/>
      <dgm:spPr/>
      <dgm:t>
        <a:bodyPr/>
        <a:lstStyle/>
        <a:p>
          <a:r>
            <a:rPr lang="en-GB" sz="2000" dirty="0" smtClean="0"/>
            <a:t>Effective feedback</a:t>
          </a:r>
          <a:endParaRPr lang="en-GB" sz="2000" dirty="0"/>
        </a:p>
      </dgm:t>
    </dgm:pt>
    <dgm:pt modelId="{C85D5302-C392-4642-B481-E30047639152}" type="parTrans" cxnId="{08E00688-73D8-46EA-818C-19AF026D6C45}">
      <dgm:prSet/>
      <dgm:spPr/>
      <dgm:t>
        <a:bodyPr/>
        <a:lstStyle/>
        <a:p>
          <a:endParaRPr lang="en-GB"/>
        </a:p>
      </dgm:t>
    </dgm:pt>
    <dgm:pt modelId="{7A39E890-0859-4A3C-BD2F-28DAC44C9702}" type="sibTrans" cxnId="{08E00688-73D8-46EA-818C-19AF026D6C45}">
      <dgm:prSet/>
      <dgm:spPr/>
      <dgm:t>
        <a:bodyPr/>
        <a:lstStyle/>
        <a:p>
          <a:endParaRPr lang="en-GB"/>
        </a:p>
      </dgm:t>
    </dgm:pt>
    <dgm:pt modelId="{BF330FD0-AA8E-4336-A078-0085EE2F6C74}">
      <dgm:prSet phldrT="[Text]" custT="1"/>
      <dgm:spPr>
        <a:solidFill>
          <a:srgbClr val="FF0000"/>
        </a:solidFill>
      </dgm:spPr>
      <dgm:t>
        <a:bodyPr/>
        <a:lstStyle/>
        <a:p>
          <a:r>
            <a:rPr lang="en-GB" sz="2000" dirty="0" smtClean="0"/>
            <a:t>Sharing learning goals</a:t>
          </a:r>
          <a:endParaRPr lang="en-GB" sz="2000" dirty="0"/>
        </a:p>
      </dgm:t>
    </dgm:pt>
    <dgm:pt modelId="{99BA4867-A318-4327-B129-915E54A03AE0}" type="parTrans" cxnId="{B691831E-EE53-4591-AF19-B0C2DEA99410}">
      <dgm:prSet/>
      <dgm:spPr/>
      <dgm:t>
        <a:bodyPr/>
        <a:lstStyle/>
        <a:p>
          <a:endParaRPr lang="en-GB"/>
        </a:p>
      </dgm:t>
    </dgm:pt>
    <dgm:pt modelId="{BA83117D-8D8D-416E-A98E-F765BB55A10F}" type="sibTrans" cxnId="{B691831E-EE53-4591-AF19-B0C2DEA99410}">
      <dgm:prSet/>
      <dgm:spPr/>
      <dgm:t>
        <a:bodyPr/>
        <a:lstStyle/>
        <a:p>
          <a:endParaRPr lang="en-GB"/>
        </a:p>
      </dgm:t>
    </dgm:pt>
    <dgm:pt modelId="{E4DA29F8-DAD6-4BBC-BA6E-FDE2E9472BC2}" type="pres">
      <dgm:prSet presAssocID="{7039FC1B-D037-4629-BE04-BB5F2972706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13448F5-AEAB-4906-9363-A3483AD12B61}" type="pres">
      <dgm:prSet presAssocID="{C83D7992-B9D0-4EDE-861B-FEB9221490E4}" presName="centerShape" presStyleLbl="node0" presStyleIdx="0" presStyleCnt="1"/>
      <dgm:spPr/>
      <dgm:t>
        <a:bodyPr/>
        <a:lstStyle/>
        <a:p>
          <a:endParaRPr lang="en-GB"/>
        </a:p>
      </dgm:t>
    </dgm:pt>
    <dgm:pt modelId="{A04D6505-1F41-45D0-83C5-BE47FD079752}" type="pres">
      <dgm:prSet presAssocID="{37A9D731-52E6-4E4C-9521-1F7F6E276B3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0AE44B4-138F-4922-BD7E-323BF5F30ABA}" type="pres">
      <dgm:prSet presAssocID="{37A9D731-52E6-4E4C-9521-1F7F6E276B37}" presName="dummy" presStyleCnt="0"/>
      <dgm:spPr/>
    </dgm:pt>
    <dgm:pt modelId="{5F0A41A2-6C82-44CC-B328-8847FF6F7EED}" type="pres">
      <dgm:prSet presAssocID="{62F753A0-3A75-49A6-A570-F2BB03D9FA15}" presName="sibTrans" presStyleLbl="sibTrans2D1" presStyleIdx="0" presStyleCnt="4"/>
      <dgm:spPr/>
      <dgm:t>
        <a:bodyPr/>
        <a:lstStyle/>
        <a:p>
          <a:endParaRPr lang="en-GB"/>
        </a:p>
      </dgm:t>
    </dgm:pt>
    <dgm:pt modelId="{854E0EA0-B5C4-42CD-B4D4-9724177CA74A}" type="pres">
      <dgm:prSet presAssocID="{9C8A6ACD-7F90-4E45-B7C0-421CF07BC58E}" presName="node" presStyleLbl="node1" presStyleIdx="1" presStyleCnt="4" custScaleX="10317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A395CF-149A-4A4B-9853-AF9D3B1C543C}" type="pres">
      <dgm:prSet presAssocID="{9C8A6ACD-7F90-4E45-B7C0-421CF07BC58E}" presName="dummy" presStyleCnt="0"/>
      <dgm:spPr/>
    </dgm:pt>
    <dgm:pt modelId="{94E36CDB-C86F-4984-9F46-AF8256F33A11}" type="pres">
      <dgm:prSet presAssocID="{5DD7B018-B276-410E-8630-5B3B86AD25AA}" presName="sibTrans" presStyleLbl="sibTrans2D1" presStyleIdx="1" presStyleCnt="4"/>
      <dgm:spPr/>
      <dgm:t>
        <a:bodyPr/>
        <a:lstStyle/>
        <a:p>
          <a:endParaRPr lang="en-GB"/>
        </a:p>
      </dgm:t>
    </dgm:pt>
    <dgm:pt modelId="{1ACDE848-ED7F-4686-B2CC-2F12970D3B9A}" type="pres">
      <dgm:prSet presAssocID="{FCC1A0E7-6971-4B7A-8DD5-69C11C9B9AE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0AC25D6-AB88-41D9-83C1-AEEF2666F20A}" type="pres">
      <dgm:prSet presAssocID="{FCC1A0E7-6971-4B7A-8DD5-69C11C9B9AEE}" presName="dummy" presStyleCnt="0"/>
      <dgm:spPr/>
    </dgm:pt>
    <dgm:pt modelId="{1A395669-A3DC-4CD7-BAFC-59AB0593AA2E}" type="pres">
      <dgm:prSet presAssocID="{7A39E890-0859-4A3C-BD2F-28DAC44C9702}" presName="sibTrans" presStyleLbl="sibTrans2D1" presStyleIdx="2" presStyleCnt="4"/>
      <dgm:spPr/>
      <dgm:t>
        <a:bodyPr/>
        <a:lstStyle/>
        <a:p>
          <a:endParaRPr lang="en-GB"/>
        </a:p>
      </dgm:t>
    </dgm:pt>
    <dgm:pt modelId="{6E4104C6-15FD-4CCF-A1A1-EC394858C862}" type="pres">
      <dgm:prSet presAssocID="{BF330FD0-AA8E-4336-A078-0085EE2F6C7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4BE49D-153D-488B-91CB-EE290F8DD13F}" type="pres">
      <dgm:prSet presAssocID="{BF330FD0-AA8E-4336-A078-0085EE2F6C74}" presName="dummy" presStyleCnt="0"/>
      <dgm:spPr/>
    </dgm:pt>
    <dgm:pt modelId="{376B3068-02CD-4E5B-9A1D-5B21D08AE6F2}" type="pres">
      <dgm:prSet presAssocID="{BA83117D-8D8D-416E-A98E-F765BB55A10F}" presName="sibTrans" presStyleLbl="sibTrans2D1" presStyleIdx="3" presStyleCnt="4"/>
      <dgm:spPr/>
      <dgm:t>
        <a:bodyPr/>
        <a:lstStyle/>
        <a:p>
          <a:endParaRPr lang="en-GB"/>
        </a:p>
      </dgm:t>
    </dgm:pt>
  </dgm:ptLst>
  <dgm:cxnLst>
    <dgm:cxn modelId="{F9595989-89F4-4C57-A60F-D67420028020}" srcId="{7039FC1B-D037-4629-BE04-BB5F2972706D}" destId="{C83D7992-B9D0-4EDE-861B-FEB9221490E4}" srcOrd="0" destOrd="0" parTransId="{32FB93AA-775B-4917-99CE-14164BE51EF6}" sibTransId="{92C505E0-63FB-42D5-B6FD-94CC8BE93232}"/>
    <dgm:cxn modelId="{F1829119-01AB-4D47-8A52-58E2882960E4}" srcId="{C83D7992-B9D0-4EDE-861B-FEB9221490E4}" destId="{37A9D731-52E6-4E4C-9521-1F7F6E276B37}" srcOrd="0" destOrd="0" parTransId="{FB3AA36F-0657-40C2-A400-291331273A6F}" sibTransId="{62F753A0-3A75-49A6-A570-F2BB03D9FA15}"/>
    <dgm:cxn modelId="{C6B9B5B8-37F4-4224-A9EF-D65B6ECE0614}" type="presOf" srcId="{7A39E890-0859-4A3C-BD2F-28DAC44C9702}" destId="{1A395669-A3DC-4CD7-BAFC-59AB0593AA2E}" srcOrd="0" destOrd="0" presId="urn:microsoft.com/office/officeart/2005/8/layout/radial6"/>
    <dgm:cxn modelId="{B691831E-EE53-4591-AF19-B0C2DEA99410}" srcId="{C83D7992-B9D0-4EDE-861B-FEB9221490E4}" destId="{BF330FD0-AA8E-4336-A078-0085EE2F6C74}" srcOrd="3" destOrd="0" parTransId="{99BA4867-A318-4327-B129-915E54A03AE0}" sibTransId="{BA83117D-8D8D-416E-A98E-F765BB55A10F}"/>
    <dgm:cxn modelId="{08E00688-73D8-46EA-818C-19AF026D6C45}" srcId="{C83D7992-B9D0-4EDE-861B-FEB9221490E4}" destId="{FCC1A0E7-6971-4B7A-8DD5-69C11C9B9AEE}" srcOrd="2" destOrd="0" parTransId="{C85D5302-C392-4642-B481-E30047639152}" sibTransId="{7A39E890-0859-4A3C-BD2F-28DAC44C9702}"/>
    <dgm:cxn modelId="{620B016D-4FBF-4C6C-9594-7ADC89D65F69}" type="presOf" srcId="{62F753A0-3A75-49A6-A570-F2BB03D9FA15}" destId="{5F0A41A2-6C82-44CC-B328-8847FF6F7EED}" srcOrd="0" destOrd="0" presId="urn:microsoft.com/office/officeart/2005/8/layout/radial6"/>
    <dgm:cxn modelId="{8C83EE5F-D681-43F4-8AFE-6019982EF343}" srcId="{C83D7992-B9D0-4EDE-861B-FEB9221490E4}" destId="{9C8A6ACD-7F90-4E45-B7C0-421CF07BC58E}" srcOrd="1" destOrd="0" parTransId="{24030AE1-CCC8-4462-A665-DC51ADCD2995}" sibTransId="{5DD7B018-B276-410E-8630-5B3B86AD25AA}"/>
    <dgm:cxn modelId="{CD15C1C7-62DD-401A-B643-3B427AD21604}" type="presOf" srcId="{BA83117D-8D8D-416E-A98E-F765BB55A10F}" destId="{376B3068-02CD-4E5B-9A1D-5B21D08AE6F2}" srcOrd="0" destOrd="0" presId="urn:microsoft.com/office/officeart/2005/8/layout/radial6"/>
    <dgm:cxn modelId="{303CF5E3-2D76-4E20-841D-2C7641145A10}" type="presOf" srcId="{C83D7992-B9D0-4EDE-861B-FEB9221490E4}" destId="{313448F5-AEAB-4906-9363-A3483AD12B61}" srcOrd="0" destOrd="0" presId="urn:microsoft.com/office/officeart/2005/8/layout/radial6"/>
    <dgm:cxn modelId="{D4A7395D-CA6B-45CD-B0B5-68D2F5FB7A84}" type="presOf" srcId="{9C8A6ACD-7F90-4E45-B7C0-421CF07BC58E}" destId="{854E0EA0-B5C4-42CD-B4D4-9724177CA74A}" srcOrd="0" destOrd="0" presId="urn:microsoft.com/office/officeart/2005/8/layout/radial6"/>
    <dgm:cxn modelId="{4225FE64-5EAF-4C5E-AFA2-E953346C8240}" type="presOf" srcId="{BF330FD0-AA8E-4336-A078-0085EE2F6C74}" destId="{6E4104C6-15FD-4CCF-A1A1-EC394858C862}" srcOrd="0" destOrd="0" presId="urn:microsoft.com/office/officeart/2005/8/layout/radial6"/>
    <dgm:cxn modelId="{02848758-CF2C-40E1-848E-4A05E1F6CFC9}" type="presOf" srcId="{5DD7B018-B276-410E-8630-5B3B86AD25AA}" destId="{94E36CDB-C86F-4984-9F46-AF8256F33A11}" srcOrd="0" destOrd="0" presId="urn:microsoft.com/office/officeart/2005/8/layout/radial6"/>
    <dgm:cxn modelId="{ED20B917-60C7-4BC9-B273-9CBFEE165633}" type="presOf" srcId="{7039FC1B-D037-4629-BE04-BB5F2972706D}" destId="{E4DA29F8-DAD6-4BBC-BA6E-FDE2E9472BC2}" srcOrd="0" destOrd="0" presId="urn:microsoft.com/office/officeart/2005/8/layout/radial6"/>
    <dgm:cxn modelId="{F828828E-A4B5-423A-A79C-D65350C4B776}" type="presOf" srcId="{FCC1A0E7-6971-4B7A-8DD5-69C11C9B9AEE}" destId="{1ACDE848-ED7F-4686-B2CC-2F12970D3B9A}" srcOrd="0" destOrd="0" presId="urn:microsoft.com/office/officeart/2005/8/layout/radial6"/>
    <dgm:cxn modelId="{E784778A-D339-49C6-A2AD-9A4F2C76C1B2}" type="presOf" srcId="{37A9D731-52E6-4E4C-9521-1F7F6E276B37}" destId="{A04D6505-1F41-45D0-83C5-BE47FD079752}" srcOrd="0" destOrd="0" presId="urn:microsoft.com/office/officeart/2005/8/layout/radial6"/>
    <dgm:cxn modelId="{12911ADB-B94A-4D99-B795-5003355B1351}" type="presParOf" srcId="{E4DA29F8-DAD6-4BBC-BA6E-FDE2E9472BC2}" destId="{313448F5-AEAB-4906-9363-A3483AD12B61}" srcOrd="0" destOrd="0" presId="urn:microsoft.com/office/officeart/2005/8/layout/radial6"/>
    <dgm:cxn modelId="{06A8CF2D-6DCB-4E95-BBB6-2028A1573FA4}" type="presParOf" srcId="{E4DA29F8-DAD6-4BBC-BA6E-FDE2E9472BC2}" destId="{A04D6505-1F41-45D0-83C5-BE47FD079752}" srcOrd="1" destOrd="0" presId="urn:microsoft.com/office/officeart/2005/8/layout/radial6"/>
    <dgm:cxn modelId="{B4B88628-CF2C-4AA9-B300-94A8A60DE3C3}" type="presParOf" srcId="{E4DA29F8-DAD6-4BBC-BA6E-FDE2E9472BC2}" destId="{A0AE44B4-138F-4922-BD7E-323BF5F30ABA}" srcOrd="2" destOrd="0" presId="urn:microsoft.com/office/officeart/2005/8/layout/radial6"/>
    <dgm:cxn modelId="{D6219F30-AA78-422E-B4C3-D6B66ECA3991}" type="presParOf" srcId="{E4DA29F8-DAD6-4BBC-BA6E-FDE2E9472BC2}" destId="{5F0A41A2-6C82-44CC-B328-8847FF6F7EED}" srcOrd="3" destOrd="0" presId="urn:microsoft.com/office/officeart/2005/8/layout/radial6"/>
    <dgm:cxn modelId="{88008864-12A4-43C4-A385-B5CE0493C9E1}" type="presParOf" srcId="{E4DA29F8-DAD6-4BBC-BA6E-FDE2E9472BC2}" destId="{854E0EA0-B5C4-42CD-B4D4-9724177CA74A}" srcOrd="4" destOrd="0" presId="urn:microsoft.com/office/officeart/2005/8/layout/radial6"/>
    <dgm:cxn modelId="{FE311EE4-74A0-4FD0-BD07-A2135CE96363}" type="presParOf" srcId="{E4DA29F8-DAD6-4BBC-BA6E-FDE2E9472BC2}" destId="{D1A395CF-149A-4A4B-9853-AF9D3B1C543C}" srcOrd="5" destOrd="0" presId="urn:microsoft.com/office/officeart/2005/8/layout/radial6"/>
    <dgm:cxn modelId="{906A3A85-374B-438F-93E0-92A04BA3861F}" type="presParOf" srcId="{E4DA29F8-DAD6-4BBC-BA6E-FDE2E9472BC2}" destId="{94E36CDB-C86F-4984-9F46-AF8256F33A11}" srcOrd="6" destOrd="0" presId="urn:microsoft.com/office/officeart/2005/8/layout/radial6"/>
    <dgm:cxn modelId="{5F82CD86-3942-46E5-9F3E-5BE29F4F6C79}" type="presParOf" srcId="{E4DA29F8-DAD6-4BBC-BA6E-FDE2E9472BC2}" destId="{1ACDE848-ED7F-4686-B2CC-2F12970D3B9A}" srcOrd="7" destOrd="0" presId="urn:microsoft.com/office/officeart/2005/8/layout/radial6"/>
    <dgm:cxn modelId="{29FEE71B-5F36-4E3E-A7F1-D51157A1EA5F}" type="presParOf" srcId="{E4DA29F8-DAD6-4BBC-BA6E-FDE2E9472BC2}" destId="{70AC25D6-AB88-41D9-83C1-AEEF2666F20A}" srcOrd="8" destOrd="0" presId="urn:microsoft.com/office/officeart/2005/8/layout/radial6"/>
    <dgm:cxn modelId="{C63F2752-443D-4D89-917B-833B8AC53150}" type="presParOf" srcId="{E4DA29F8-DAD6-4BBC-BA6E-FDE2E9472BC2}" destId="{1A395669-A3DC-4CD7-BAFC-59AB0593AA2E}" srcOrd="9" destOrd="0" presId="urn:microsoft.com/office/officeart/2005/8/layout/radial6"/>
    <dgm:cxn modelId="{B952DBF4-622F-4219-98A5-C8516E32A786}" type="presParOf" srcId="{E4DA29F8-DAD6-4BBC-BA6E-FDE2E9472BC2}" destId="{6E4104C6-15FD-4CCF-A1A1-EC394858C862}" srcOrd="10" destOrd="0" presId="urn:microsoft.com/office/officeart/2005/8/layout/radial6"/>
    <dgm:cxn modelId="{59ED5033-11BD-4FA5-9418-E66796AD2B8F}" type="presParOf" srcId="{E4DA29F8-DAD6-4BBC-BA6E-FDE2E9472BC2}" destId="{D04BE49D-153D-488B-91CB-EE290F8DD13F}" srcOrd="11" destOrd="0" presId="urn:microsoft.com/office/officeart/2005/8/layout/radial6"/>
    <dgm:cxn modelId="{85437E5F-2D93-4166-99FA-21A29098E6F8}" type="presParOf" srcId="{E4DA29F8-DAD6-4BBC-BA6E-FDE2E9472BC2}" destId="{376B3068-02CD-4E5B-9A1D-5B21D08AE6F2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6B3068-02CD-4E5B-9A1D-5B21D08AE6F2}">
      <dsp:nvSpPr>
        <dsp:cNvPr id="0" name=""/>
        <dsp:cNvSpPr/>
      </dsp:nvSpPr>
      <dsp:spPr>
        <a:xfrm>
          <a:off x="2865878" y="773770"/>
          <a:ext cx="5160085" cy="5160085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395669-A3DC-4CD7-BAFC-59AB0593AA2E}">
      <dsp:nvSpPr>
        <dsp:cNvPr id="0" name=""/>
        <dsp:cNvSpPr/>
      </dsp:nvSpPr>
      <dsp:spPr>
        <a:xfrm>
          <a:off x="2865878" y="773770"/>
          <a:ext cx="5160085" cy="5160085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E36CDB-C86F-4984-9F46-AF8256F33A11}">
      <dsp:nvSpPr>
        <dsp:cNvPr id="0" name=""/>
        <dsp:cNvSpPr/>
      </dsp:nvSpPr>
      <dsp:spPr>
        <a:xfrm>
          <a:off x="2865878" y="773770"/>
          <a:ext cx="5160085" cy="5160085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0A41A2-6C82-44CC-B328-8847FF6F7EED}">
      <dsp:nvSpPr>
        <dsp:cNvPr id="0" name=""/>
        <dsp:cNvSpPr/>
      </dsp:nvSpPr>
      <dsp:spPr>
        <a:xfrm>
          <a:off x="2865878" y="773770"/>
          <a:ext cx="5160085" cy="5160085"/>
        </a:xfrm>
        <a:prstGeom prst="blockArc">
          <a:avLst>
            <a:gd name="adj1" fmla="val 16200000"/>
            <a:gd name="adj2" fmla="val 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3448F5-AEAB-4906-9363-A3483AD12B61}">
      <dsp:nvSpPr>
        <dsp:cNvPr id="0" name=""/>
        <dsp:cNvSpPr/>
      </dsp:nvSpPr>
      <dsp:spPr>
        <a:xfrm>
          <a:off x="4258405" y="2166298"/>
          <a:ext cx="2375030" cy="23750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Formative Assessment</a:t>
          </a:r>
          <a:endParaRPr lang="en-GB" sz="2600" kern="1200" dirty="0"/>
        </a:p>
      </dsp:txBody>
      <dsp:txXfrm>
        <a:off x="4606220" y="2514113"/>
        <a:ext cx="1679400" cy="1679400"/>
      </dsp:txXfrm>
    </dsp:sp>
    <dsp:sp modelId="{A04D6505-1F41-45D0-83C5-BE47FD079752}">
      <dsp:nvSpPr>
        <dsp:cNvPr id="0" name=""/>
        <dsp:cNvSpPr/>
      </dsp:nvSpPr>
      <dsp:spPr>
        <a:xfrm>
          <a:off x="4614660" y="2360"/>
          <a:ext cx="1662521" cy="16625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Effective </a:t>
          </a:r>
          <a:r>
            <a:rPr lang="en-GB" sz="2000" kern="1200" dirty="0" err="1" smtClean="0"/>
            <a:t>questio-ning</a:t>
          </a:r>
          <a:endParaRPr lang="en-GB" sz="2000" kern="1200" dirty="0"/>
        </a:p>
      </dsp:txBody>
      <dsp:txXfrm>
        <a:off x="4858131" y="245831"/>
        <a:ext cx="1175579" cy="1175579"/>
      </dsp:txXfrm>
    </dsp:sp>
    <dsp:sp modelId="{854E0EA0-B5C4-42CD-B4D4-9724177CA74A}">
      <dsp:nvSpPr>
        <dsp:cNvPr id="0" name=""/>
        <dsp:cNvSpPr/>
      </dsp:nvSpPr>
      <dsp:spPr>
        <a:xfrm>
          <a:off x="7108484" y="2522552"/>
          <a:ext cx="1715256" cy="16625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Self and peer assessment</a:t>
          </a:r>
          <a:endParaRPr lang="en-GB" sz="2000" kern="1200" dirty="0"/>
        </a:p>
      </dsp:txBody>
      <dsp:txXfrm>
        <a:off x="7359677" y="2766023"/>
        <a:ext cx="1212870" cy="1175579"/>
      </dsp:txXfrm>
    </dsp:sp>
    <dsp:sp modelId="{1ACDE848-ED7F-4686-B2CC-2F12970D3B9A}">
      <dsp:nvSpPr>
        <dsp:cNvPr id="0" name=""/>
        <dsp:cNvSpPr/>
      </dsp:nvSpPr>
      <dsp:spPr>
        <a:xfrm>
          <a:off x="4614660" y="5042744"/>
          <a:ext cx="1662521" cy="16625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Effective feedback</a:t>
          </a:r>
          <a:endParaRPr lang="en-GB" sz="2000" kern="1200" dirty="0"/>
        </a:p>
      </dsp:txBody>
      <dsp:txXfrm>
        <a:off x="4858131" y="5286215"/>
        <a:ext cx="1175579" cy="1175579"/>
      </dsp:txXfrm>
    </dsp:sp>
    <dsp:sp modelId="{6E4104C6-15FD-4CCF-A1A1-EC394858C862}">
      <dsp:nvSpPr>
        <dsp:cNvPr id="0" name=""/>
        <dsp:cNvSpPr/>
      </dsp:nvSpPr>
      <dsp:spPr>
        <a:xfrm>
          <a:off x="2094468" y="2522552"/>
          <a:ext cx="1662521" cy="16625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Sharing learning goals</a:t>
          </a:r>
          <a:endParaRPr lang="en-GB" sz="2000" kern="1200" dirty="0"/>
        </a:p>
      </dsp:txBody>
      <dsp:txXfrm>
        <a:off x="2337939" y="2766023"/>
        <a:ext cx="1175579" cy="11755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6B3068-02CD-4E5B-9A1D-5B21D08AE6F2}">
      <dsp:nvSpPr>
        <dsp:cNvPr id="0" name=""/>
        <dsp:cNvSpPr/>
      </dsp:nvSpPr>
      <dsp:spPr>
        <a:xfrm>
          <a:off x="2865878" y="773770"/>
          <a:ext cx="5160085" cy="5160085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395669-A3DC-4CD7-BAFC-59AB0593AA2E}">
      <dsp:nvSpPr>
        <dsp:cNvPr id="0" name=""/>
        <dsp:cNvSpPr/>
      </dsp:nvSpPr>
      <dsp:spPr>
        <a:xfrm>
          <a:off x="2865878" y="773770"/>
          <a:ext cx="5160085" cy="5160085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E36CDB-C86F-4984-9F46-AF8256F33A11}">
      <dsp:nvSpPr>
        <dsp:cNvPr id="0" name=""/>
        <dsp:cNvSpPr/>
      </dsp:nvSpPr>
      <dsp:spPr>
        <a:xfrm>
          <a:off x="2865878" y="773770"/>
          <a:ext cx="5160085" cy="5160085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0A41A2-6C82-44CC-B328-8847FF6F7EED}">
      <dsp:nvSpPr>
        <dsp:cNvPr id="0" name=""/>
        <dsp:cNvSpPr/>
      </dsp:nvSpPr>
      <dsp:spPr>
        <a:xfrm>
          <a:off x="2865878" y="773770"/>
          <a:ext cx="5160085" cy="5160085"/>
        </a:xfrm>
        <a:prstGeom prst="blockArc">
          <a:avLst>
            <a:gd name="adj1" fmla="val 16200000"/>
            <a:gd name="adj2" fmla="val 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3448F5-AEAB-4906-9363-A3483AD12B61}">
      <dsp:nvSpPr>
        <dsp:cNvPr id="0" name=""/>
        <dsp:cNvSpPr/>
      </dsp:nvSpPr>
      <dsp:spPr>
        <a:xfrm>
          <a:off x="4258405" y="2166298"/>
          <a:ext cx="2375030" cy="23750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Formative Assessment</a:t>
          </a:r>
          <a:endParaRPr lang="en-GB" sz="2600" kern="1200" dirty="0"/>
        </a:p>
      </dsp:txBody>
      <dsp:txXfrm>
        <a:off x="4606220" y="2514113"/>
        <a:ext cx="1679400" cy="1679400"/>
      </dsp:txXfrm>
    </dsp:sp>
    <dsp:sp modelId="{A04D6505-1F41-45D0-83C5-BE47FD079752}">
      <dsp:nvSpPr>
        <dsp:cNvPr id="0" name=""/>
        <dsp:cNvSpPr/>
      </dsp:nvSpPr>
      <dsp:spPr>
        <a:xfrm>
          <a:off x="4614660" y="2360"/>
          <a:ext cx="1662521" cy="16625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Effective </a:t>
          </a:r>
          <a:r>
            <a:rPr lang="en-GB" sz="2000" kern="1200" dirty="0" err="1" smtClean="0"/>
            <a:t>questio-ning</a:t>
          </a:r>
          <a:endParaRPr lang="en-GB" sz="2000" kern="1200" dirty="0"/>
        </a:p>
      </dsp:txBody>
      <dsp:txXfrm>
        <a:off x="4858131" y="245831"/>
        <a:ext cx="1175579" cy="1175579"/>
      </dsp:txXfrm>
    </dsp:sp>
    <dsp:sp modelId="{854E0EA0-B5C4-42CD-B4D4-9724177CA74A}">
      <dsp:nvSpPr>
        <dsp:cNvPr id="0" name=""/>
        <dsp:cNvSpPr/>
      </dsp:nvSpPr>
      <dsp:spPr>
        <a:xfrm>
          <a:off x="7108484" y="2522552"/>
          <a:ext cx="1715256" cy="16625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Self and peer assessment</a:t>
          </a:r>
          <a:endParaRPr lang="en-GB" sz="2000" kern="1200" dirty="0"/>
        </a:p>
      </dsp:txBody>
      <dsp:txXfrm>
        <a:off x="7359677" y="2766023"/>
        <a:ext cx="1212870" cy="1175579"/>
      </dsp:txXfrm>
    </dsp:sp>
    <dsp:sp modelId="{1ACDE848-ED7F-4686-B2CC-2F12970D3B9A}">
      <dsp:nvSpPr>
        <dsp:cNvPr id="0" name=""/>
        <dsp:cNvSpPr/>
      </dsp:nvSpPr>
      <dsp:spPr>
        <a:xfrm>
          <a:off x="4614660" y="5042744"/>
          <a:ext cx="1662521" cy="16625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Effective feedback</a:t>
          </a:r>
          <a:endParaRPr lang="en-GB" sz="2000" kern="1200" dirty="0"/>
        </a:p>
      </dsp:txBody>
      <dsp:txXfrm>
        <a:off x="4858131" y="5286215"/>
        <a:ext cx="1175579" cy="1175579"/>
      </dsp:txXfrm>
    </dsp:sp>
    <dsp:sp modelId="{6E4104C6-15FD-4CCF-A1A1-EC394858C862}">
      <dsp:nvSpPr>
        <dsp:cNvPr id="0" name=""/>
        <dsp:cNvSpPr/>
      </dsp:nvSpPr>
      <dsp:spPr>
        <a:xfrm>
          <a:off x="2094468" y="2522552"/>
          <a:ext cx="1662521" cy="1662521"/>
        </a:xfrm>
        <a:prstGeom prst="ellipse">
          <a:avLst/>
        </a:prstGeom>
        <a:solidFill>
          <a:srgbClr val="FF0000"/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Sharing learning goals</a:t>
          </a:r>
          <a:endParaRPr lang="en-GB" sz="2000" kern="1200" dirty="0"/>
        </a:p>
      </dsp:txBody>
      <dsp:txXfrm>
        <a:off x="2337939" y="2766023"/>
        <a:ext cx="1175579" cy="11755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49C8D6-4AC7-437B-8C19-83EBB5A1729D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F5457B-5DB6-4D37-ABA5-40A826CE8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399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Formative</a:t>
            </a:r>
            <a:r>
              <a:rPr lang="en-GB" baseline="0" dirty="0" smtClean="0"/>
              <a:t> Assessment – all about using assessment to make adjustments to support pupils; literally to support learning, to see what needs to be retaught, to see what can be moved on from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457B-5DB6-4D37-ABA5-40A826CE80E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0061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As a Prior Knowledge tool – give upcoming</a:t>
            </a:r>
            <a:r>
              <a:rPr lang="en-GB" baseline="0" dirty="0" smtClean="0"/>
              <a:t> LI, ask pupils to share everything they know, then use this to fill in gaps</a:t>
            </a:r>
          </a:p>
          <a:p>
            <a:r>
              <a:rPr lang="en-GB" baseline="0" dirty="0" smtClean="0"/>
              <a:t>As plenary tool</a:t>
            </a:r>
          </a:p>
          <a:p>
            <a:r>
              <a:rPr lang="en-GB" baseline="0" dirty="0" smtClean="0"/>
              <a:t>Part of wall displays to reinforce and remind later</a:t>
            </a:r>
          </a:p>
          <a:p>
            <a:r>
              <a:rPr lang="en-GB" baseline="0" dirty="0" smtClean="0"/>
              <a:t>Long and short term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457B-5DB6-4D37-ABA5-40A826CE80EE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911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Briefly</a:t>
            </a:r>
            <a:r>
              <a:rPr lang="en-GB" baseline="0" dirty="0" smtClean="0"/>
              <a:t> sum up LI</a:t>
            </a:r>
          </a:p>
          <a:p>
            <a:r>
              <a:rPr lang="en-GB" baseline="0" dirty="0" smtClean="0"/>
              <a:t>3 – long term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457B-5DB6-4D37-ABA5-40A826CE80EE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3307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Both good</a:t>
            </a:r>
            <a:r>
              <a:rPr lang="en-GB" baseline="0" dirty="0" smtClean="0"/>
              <a:t> to know and product perhaps is what we are used to saying aloud to pupils; but actual steps is obviously what is more helpful – flat tyre analogy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457B-5DB6-4D37-ABA5-40A826CE80EE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8407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Both good</a:t>
            </a:r>
            <a:r>
              <a:rPr lang="en-GB" baseline="0" dirty="0" smtClean="0"/>
              <a:t> to know and product perhaps is what we are used to saying aloud to pupils; but actual steps is obviously what is more helpful – flat tyre analogy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457B-5DB6-4D37-ABA5-40A826CE80EE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2164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NB – not all of these steps would need</a:t>
            </a:r>
            <a:r>
              <a:rPr lang="en-GB" baseline="0" dirty="0" smtClean="0"/>
              <a:t> to be taken; a core number could be selected via class discussion as being required and highlighted by teacher in certain colour; less able pupils can focus on these while more able or adventurous pupils include all SC</a:t>
            </a:r>
          </a:p>
          <a:p>
            <a:r>
              <a:rPr lang="en-GB" baseline="0" dirty="0" smtClean="0"/>
              <a:t>Quality will vary, even if all pupils have used all SC. Feedback and exemplification can help. </a:t>
            </a:r>
          </a:p>
          <a:p>
            <a:r>
              <a:rPr lang="en-GB" baseline="0" dirty="0" smtClean="0"/>
              <a:t>FYI – May have different terminology than SC – “method”, “instruction”, “ingredients” per subject and topic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457B-5DB6-4D37-ABA5-40A826CE80EE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2561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NB – all</a:t>
            </a:r>
            <a:r>
              <a:rPr lang="en-GB" baseline="0" dirty="0" smtClean="0"/>
              <a:t> of these steps to be taken, like a pre-flight check; when “checking your working” using the SC to help, pupil will hopefully notice if they, for example, didn’t divide by 2 or didn’t put the unit squared</a:t>
            </a:r>
          </a:p>
          <a:p>
            <a:r>
              <a:rPr lang="en-GB" baseline="0" dirty="0" smtClean="0"/>
              <a:t>Area of triangle is either right or wrong obviously and pupil may still get it wrong; however, if they have the steps to do it that’s a start and improvement can come with practice and support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457B-5DB6-4D37-ABA5-40A826CE80EE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7040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me, this is reassuring;</a:t>
            </a:r>
            <a:r>
              <a:rPr lang="en-GB" baseline="0" dirty="0" smtClean="0"/>
              <a:t> SC allow pupils to access task and understand what they’re supposed to do; pupils are going to respond in different ways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457B-5DB6-4D37-ABA5-40A826CE80EE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9606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Gives them ownership; helps them understand; indicates their learning in itself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457B-5DB6-4D37-ABA5-40A826CE80EE}" type="slidenum">
              <a:rPr lang="en-GB" smtClean="0"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2496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https://www.shirleyclarke-education.org/video/literacy-suspense-2/ - good and not so bad example; </a:t>
            </a:r>
            <a:r>
              <a:rPr lang="en-GB" dirty="0" smtClean="0">
                <a:effectLst/>
              </a:rPr>
              <a:t>By comparing excellent and good examples children co-construct the success criteria.</a:t>
            </a:r>
          </a:p>
          <a:p>
            <a:r>
              <a:rPr lang="en-GB" dirty="0" smtClean="0">
                <a:effectLst/>
              </a:rPr>
              <a:t>Notice the close analysis of the phrases and the focus on impact on the reader – the whole point of writing. Will adds an ‘Impact’ column to the success criteria, helping children to focus on this aspect and understand the purpose of writing tools.</a:t>
            </a:r>
          </a:p>
          <a:p>
            <a:r>
              <a:rPr lang="en-GB" dirty="0" smtClean="0">
                <a:effectLst/>
              </a:rPr>
              <a:t>Try adding the ‘impact ‘column to your writing success criteria, and maybe ‘reason’ to mathematics criteria.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https://www.shirleyclarke-education.org/video/maths-counting/#discussion –</a:t>
            </a:r>
            <a:r>
              <a:rPr lang="en-GB" baseline="0" dirty="0" smtClean="0"/>
              <a:t> Incorrect Dem; </a:t>
            </a:r>
            <a:r>
              <a:rPr lang="en-GB" dirty="0" smtClean="0">
                <a:effectLst/>
              </a:rPr>
              <a:t>Doing it wrong under the visualizer is a popular strategy for </a:t>
            </a:r>
            <a:r>
              <a:rPr lang="en-GB" dirty="0" err="1" smtClean="0">
                <a:effectLst/>
              </a:rPr>
              <a:t>coconstructing</a:t>
            </a:r>
            <a:r>
              <a:rPr lang="en-GB" dirty="0" smtClean="0">
                <a:effectLst/>
              </a:rPr>
              <a:t> success criteria.</a:t>
            </a:r>
            <a:r>
              <a:rPr lang="en-GB" baseline="0" dirty="0" smtClean="0">
                <a:effectLst/>
              </a:rPr>
              <a:t> </a:t>
            </a:r>
            <a:r>
              <a:rPr lang="en-GB" dirty="0" smtClean="0">
                <a:effectLst/>
              </a:rPr>
              <a:t>Children who would not have spoken out become very vocal when obvious mistakes are made by the teacher.</a:t>
            </a:r>
          </a:p>
          <a:p>
            <a:r>
              <a:rPr lang="en-GB" dirty="0" smtClean="0">
                <a:effectLst/>
              </a:rPr>
              <a:t>Think of lessons for which this technique would be most effective.</a:t>
            </a:r>
          </a:p>
          <a:p>
            <a:r>
              <a:rPr lang="en-GB" dirty="0" smtClean="0">
                <a:effectLst/>
              </a:rPr>
              <a:t>Notice the use of the Teaching Assistant to write criteria for any age.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457B-5DB6-4D37-ABA5-40A826CE80EE}" type="slidenum">
              <a:rPr lang="en-GB" smtClean="0"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3816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3</a:t>
            </a:r>
            <a:r>
              <a:rPr lang="en-GB" baseline="0" dirty="0" smtClean="0"/>
              <a:t> – can refocus whole class; can work with a group; can pair up or group together pupils who have </a:t>
            </a:r>
            <a:r>
              <a:rPr lang="en-GB" baseline="0" dirty="0" err="1" smtClean="0"/>
              <a:t>ambered</a:t>
            </a:r>
            <a:r>
              <a:rPr lang="en-GB" baseline="0" dirty="0" smtClean="0"/>
              <a:t> certain SC with green pupils; teacher can work with the reds; self identified greens can be checked and used as live exemplification for others (</a:t>
            </a:r>
            <a:r>
              <a:rPr lang="en-GB" baseline="0" dirty="0" err="1" smtClean="0"/>
              <a:t>visualiser</a:t>
            </a:r>
            <a:r>
              <a:rPr lang="en-GB" baseline="0" dirty="0" smtClean="0"/>
              <a:t>?)</a:t>
            </a:r>
          </a:p>
          <a:p>
            <a:r>
              <a:rPr lang="en-GB" baseline="0" dirty="0" smtClean="0"/>
              <a:t>SC won’t make work necessarily amazing; pupils can do everything to fulfil SC and meet LI but it still be weak, </a:t>
            </a:r>
            <a:r>
              <a:rPr lang="en-GB" baseline="0" dirty="0" err="1" smtClean="0"/>
              <a:t>esp</a:t>
            </a:r>
            <a:r>
              <a:rPr lang="en-GB" baseline="0" dirty="0" smtClean="0"/>
              <a:t> in writing; quality comes from feedback and reinforcement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457B-5DB6-4D37-ABA5-40A826CE80EE}" type="slidenum">
              <a:rPr lang="en-GB" smtClean="0"/>
              <a:t>46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69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457B-5DB6-4D37-ABA5-40A826CE80E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5720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don’t just repeat criteria when giving feedback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457B-5DB6-4D37-ABA5-40A826CE80EE}" type="slidenum">
              <a:rPr lang="en-GB" smtClean="0"/>
              <a:t>47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7454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How will we know we can do these?</a:t>
            </a:r>
            <a:r>
              <a:rPr lang="en-GB" baseline="0" dirty="0" smtClean="0"/>
              <a:t> </a:t>
            </a:r>
          </a:p>
          <a:p>
            <a:r>
              <a:rPr lang="en-GB" baseline="0" dirty="0" smtClean="0"/>
              <a:t>LI – can tell colleagues what makes one; understand the purpose; recognise good one; know what words to use; be able to write own</a:t>
            </a:r>
          </a:p>
          <a:p>
            <a:r>
              <a:rPr lang="en-GB" baseline="0" dirty="0" smtClean="0"/>
              <a:t>SC – will know what purpose is; can explain to colleagues; will be able to make own</a:t>
            </a:r>
          </a:p>
          <a:p>
            <a:r>
              <a:rPr lang="en-GB" baseline="0" dirty="0" smtClean="0"/>
              <a:t>These are fundamental to </a:t>
            </a:r>
            <a:r>
              <a:rPr lang="en-GB" baseline="0" dirty="0" err="1" smtClean="0"/>
              <a:t>AifL</a:t>
            </a:r>
            <a:r>
              <a:rPr lang="en-GB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457B-5DB6-4D37-ABA5-40A826CE80EE}" type="slidenum">
              <a:rPr lang="en-GB" smtClean="0"/>
              <a:t>48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859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How will we know we can do these?</a:t>
            </a:r>
            <a:r>
              <a:rPr lang="en-GB" baseline="0" dirty="0" smtClean="0"/>
              <a:t> </a:t>
            </a:r>
          </a:p>
          <a:p>
            <a:r>
              <a:rPr lang="en-GB" baseline="0" dirty="0" smtClean="0"/>
              <a:t>LI – can tell colleagues what makes one; understand the purpose; recognise good one; know what words to use; be able to write own (ALL PRODUCT)</a:t>
            </a:r>
          </a:p>
          <a:p>
            <a:r>
              <a:rPr lang="en-GB" baseline="0" dirty="0" smtClean="0"/>
              <a:t>SC – will know what purpose is; can explain to colleagues; will be able to make own; SC will help pupils (ALL PRODUCT)</a:t>
            </a:r>
          </a:p>
          <a:p>
            <a:r>
              <a:rPr lang="en-GB" baseline="0" dirty="0" smtClean="0"/>
              <a:t>These are fundamental to </a:t>
            </a:r>
            <a:r>
              <a:rPr lang="en-GB" baseline="0" dirty="0" err="1" smtClean="0"/>
              <a:t>AifL</a:t>
            </a:r>
            <a:r>
              <a:rPr lang="en-GB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457B-5DB6-4D37-ABA5-40A826CE80E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5123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Don’t</a:t>
            </a:r>
            <a:r>
              <a:rPr lang="en-GB" baseline="0" dirty="0" smtClean="0"/>
              <a:t> share as group? Write them down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457B-5DB6-4D37-ABA5-40A826CE80E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563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Skip? Or discuss as group,</a:t>
            </a:r>
            <a:r>
              <a:rPr lang="en-GB" baseline="0" dirty="0" smtClean="0"/>
              <a:t> then get them to eventually look at own LI?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457B-5DB6-4D37-ABA5-40A826CE80E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832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457B-5DB6-4D37-ABA5-40A826CE80E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324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/>
              <a:t>– exists only in that lesson.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457B-5DB6-4D37-ABA5-40A826CE80E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2742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smtClean="0"/>
              <a:t>– exists only in that lesson.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457B-5DB6-4D37-ABA5-40A826CE80E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962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457B-5DB6-4D37-ABA5-40A826CE80EE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823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ASSESSMENT IS FOR Learning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Learning intentions and success Criteria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1707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Context-Free Learning Intentions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We will understand what makes a </a:t>
            </a:r>
            <a:r>
              <a:rPr lang="en-GB" sz="2800" dirty="0" smtClean="0"/>
              <a:t>good </a:t>
            </a:r>
            <a:r>
              <a:rPr lang="en-GB" sz="2800" strike="sngStrike" dirty="0" smtClean="0"/>
              <a:t>English</a:t>
            </a:r>
            <a:r>
              <a:rPr lang="en-GB" sz="2800" dirty="0" smtClean="0"/>
              <a:t> </a:t>
            </a:r>
            <a:r>
              <a:rPr lang="en-GB" sz="2800" dirty="0"/>
              <a:t>Learning </a:t>
            </a:r>
            <a:r>
              <a:rPr lang="en-GB" sz="2800" dirty="0" smtClean="0"/>
              <a:t>Intention.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73280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Context-Free Learning Intentions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We </a:t>
            </a:r>
            <a:r>
              <a:rPr lang="en-GB" sz="2800" dirty="0"/>
              <a:t>will understand how the writer develops Katniss’ </a:t>
            </a:r>
            <a:r>
              <a:rPr lang="en-GB" sz="2800" dirty="0" smtClean="0"/>
              <a:t>character.</a:t>
            </a:r>
          </a:p>
          <a:p>
            <a:r>
              <a:rPr lang="en-GB" sz="2800" dirty="0" smtClean="0"/>
              <a:t>We </a:t>
            </a:r>
            <a:r>
              <a:rPr lang="en-GB" sz="2800" dirty="0"/>
              <a:t>will be able to conduct a safe experiment using light </a:t>
            </a:r>
            <a:r>
              <a:rPr lang="en-GB" sz="2800" dirty="0" smtClean="0"/>
              <a:t>bulbs.</a:t>
            </a:r>
          </a:p>
          <a:p>
            <a:r>
              <a:rPr lang="en-GB" sz="2800" dirty="0" smtClean="0"/>
              <a:t>We </a:t>
            </a:r>
            <a:r>
              <a:rPr lang="en-GB" sz="2800" dirty="0"/>
              <a:t>will know how to create a bar graph to show people’s lunch habits</a:t>
            </a:r>
            <a:r>
              <a:rPr lang="en-GB" sz="2800" dirty="0" smtClean="0"/>
              <a:t>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160136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Context-Free Learning Intentions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We </a:t>
            </a:r>
            <a:r>
              <a:rPr lang="en-GB" sz="2800" dirty="0"/>
              <a:t>will understand how </a:t>
            </a:r>
            <a:r>
              <a:rPr lang="en-GB" sz="2800" dirty="0" smtClean="0"/>
              <a:t>writers develop character. </a:t>
            </a:r>
            <a:r>
              <a:rPr lang="en-GB" sz="2800" i="1" dirty="0" smtClean="0"/>
              <a:t>(context: Katniss in “The Hunger Games”)</a:t>
            </a:r>
          </a:p>
          <a:p>
            <a:r>
              <a:rPr lang="en-GB" sz="2800" dirty="0" smtClean="0"/>
              <a:t>We </a:t>
            </a:r>
            <a:r>
              <a:rPr lang="en-GB" sz="2800" dirty="0"/>
              <a:t>will be able to conduct a safe </a:t>
            </a:r>
            <a:r>
              <a:rPr lang="en-GB" sz="2800" dirty="0" smtClean="0"/>
              <a:t>experiment. (</a:t>
            </a:r>
            <a:r>
              <a:rPr lang="en-GB" sz="2800" i="1" dirty="0" smtClean="0"/>
              <a:t>context: light bulbs)</a:t>
            </a:r>
          </a:p>
          <a:p>
            <a:r>
              <a:rPr lang="en-GB" sz="2800" dirty="0" smtClean="0"/>
              <a:t>We </a:t>
            </a:r>
            <a:r>
              <a:rPr lang="en-GB" sz="2800" dirty="0"/>
              <a:t>will know how to create a bar graph to </a:t>
            </a:r>
            <a:r>
              <a:rPr lang="en-GB" sz="2800" dirty="0" smtClean="0"/>
              <a:t>present data. (</a:t>
            </a:r>
            <a:r>
              <a:rPr lang="en-GB" sz="2800" i="1" dirty="0" smtClean="0"/>
              <a:t>context: vote about lunch habits)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54927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based language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/>
              <a:t>It may help to use one of the following phrases to base your Learning Intentions around:</a:t>
            </a:r>
          </a:p>
          <a:p>
            <a:pPr lvl="0"/>
            <a:r>
              <a:rPr lang="en-GB" sz="2400" b="1" dirty="0"/>
              <a:t>To know</a:t>
            </a:r>
          </a:p>
          <a:p>
            <a:pPr lvl="1"/>
            <a:r>
              <a:rPr lang="en-GB" sz="2400" dirty="0"/>
              <a:t>if the learning centres around the pupils’ knowledge </a:t>
            </a:r>
            <a:r>
              <a:rPr lang="en-GB" sz="2400" i="1" dirty="0"/>
              <a:t>about </a:t>
            </a:r>
            <a:r>
              <a:rPr lang="en-GB" sz="2400" dirty="0"/>
              <a:t>a particular topic, or their knowledge of </a:t>
            </a:r>
            <a:r>
              <a:rPr lang="en-GB" sz="2400" i="1" dirty="0"/>
              <a:t>how </a:t>
            </a:r>
            <a:r>
              <a:rPr lang="en-GB" sz="2400" dirty="0"/>
              <a:t>to do something, or knowledge of </a:t>
            </a:r>
            <a:r>
              <a:rPr lang="en-GB" sz="2400" i="1" dirty="0"/>
              <a:t>why </a:t>
            </a:r>
            <a:r>
              <a:rPr lang="en-GB" sz="2400" dirty="0"/>
              <a:t>something happens; for example:</a:t>
            </a:r>
          </a:p>
          <a:p>
            <a:pPr lvl="2"/>
            <a:r>
              <a:rPr lang="en-GB" sz="2400" dirty="0"/>
              <a:t>“We will know how to construct a pie chart.”</a:t>
            </a:r>
          </a:p>
          <a:p>
            <a:pPr lvl="2"/>
            <a:r>
              <a:rPr lang="en-GB" sz="2400" dirty="0"/>
              <a:t>“I will know what characterisation means.”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995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400" b="1" dirty="0"/>
              <a:t>To be able to</a:t>
            </a:r>
          </a:p>
          <a:p>
            <a:pPr lvl="1"/>
            <a:r>
              <a:rPr lang="en-GB" sz="2400" dirty="0"/>
              <a:t>if the learning is skills based; for example;</a:t>
            </a:r>
          </a:p>
          <a:p>
            <a:pPr lvl="2"/>
            <a:r>
              <a:rPr lang="en-GB" sz="2400" dirty="0"/>
              <a:t>“We will be able to write persuasively.”</a:t>
            </a:r>
          </a:p>
          <a:p>
            <a:pPr lvl="2"/>
            <a:r>
              <a:rPr lang="en-GB" sz="2400" dirty="0"/>
              <a:t>“I will be able to take part in an effective group discussion.”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1313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400" b="1" dirty="0"/>
              <a:t>To understand</a:t>
            </a:r>
          </a:p>
          <a:p>
            <a:pPr lvl="1"/>
            <a:r>
              <a:rPr lang="en-GB" sz="2400" dirty="0"/>
              <a:t>if the learning builds on the pupils’ knowledge and requires them to analyse or interpret something; for example:</a:t>
            </a:r>
          </a:p>
          <a:p>
            <a:pPr lvl="2"/>
            <a:r>
              <a:rPr lang="en-GB" sz="2400" dirty="0"/>
              <a:t>“We will understand the effects of diet on health.”</a:t>
            </a:r>
          </a:p>
          <a:p>
            <a:pPr lvl="2"/>
            <a:r>
              <a:rPr lang="en-GB" sz="2400" dirty="0"/>
              <a:t>“I will understand the importance of using full stops.”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10457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Improved Learning Intentions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8185611"/>
              </p:ext>
            </p:extLst>
          </p:nvPr>
        </p:nvGraphicFramePr>
        <p:xfrm>
          <a:off x="1251678" y="2068150"/>
          <a:ext cx="10178322" cy="428840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26235"/>
                <a:gridCol w="2892870"/>
                <a:gridCol w="4559217"/>
              </a:tblGrid>
              <a:tr h="3456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Unclear LI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Improved LI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Improvement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353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present an argument for and against euthanasia 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be able to present a reasoned argument including “for” and “against” positions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Using learning based language (“to be able to”); context (“euthanasia”) free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088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know what the local minister does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know the duties of a religious leader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Removing context (“the local minister”)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985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 will write a letter of complaint to the council about the lack of bins in the park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 are learning to use the correct features of a formal letter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Focussing on knowledge (“We are learning to use”) rather than product; based on a genre of writing outlined by E&amp;Os (“formal letter”); and context free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3619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In a pair or a trio, read the Learning Intentions on </a:t>
            </a:r>
            <a:r>
              <a:rPr lang="en-GB" sz="2400" dirty="0" smtClean="0"/>
              <a:t>the next slide and </a:t>
            </a:r>
            <a:r>
              <a:rPr lang="en-GB" sz="2400" dirty="0" smtClean="0"/>
              <a:t>traffic light them based on how effective they seem to you.</a:t>
            </a:r>
          </a:p>
          <a:p>
            <a:r>
              <a:rPr lang="en-GB" sz="2400" dirty="0" smtClean="0"/>
              <a:t>For any you think are amber or red, discuss how they could be improved.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996207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GB" sz="2400" dirty="0"/>
              <a:t>I will be able to produce and analyse a questionnaire about movie-going </a:t>
            </a:r>
            <a:r>
              <a:rPr lang="en-GB" sz="2400" dirty="0" smtClean="0"/>
              <a:t>habits.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 smtClean="0"/>
              <a:t>We </a:t>
            </a:r>
            <a:r>
              <a:rPr lang="en-GB" sz="2400" dirty="0"/>
              <a:t>will understand the effect of certain suffixes.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 smtClean="0"/>
              <a:t>We </a:t>
            </a:r>
            <a:r>
              <a:rPr lang="en-GB" sz="2400" dirty="0"/>
              <a:t>are setting personal goals.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/>
              <a:t>We will know ways that floods in Bangladesh could be controlled.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/>
              <a:t>I will write a complete story.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/>
              <a:t>We are doing negative numbers.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/>
              <a:t>I will understand the effect of exercise on the heart (long term learning intention).</a:t>
            </a:r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  I </a:t>
            </a:r>
            <a:r>
              <a:rPr lang="en-GB" sz="2400" dirty="0"/>
              <a:t>will be able to plan and conduct a fair test (short term learning intention).</a:t>
            </a:r>
          </a:p>
          <a:p>
            <a:pPr marL="457200" lvl="0" indent="-457200">
              <a:buFont typeface="+mj-lt"/>
              <a:buAutoNum type="arabicPeriod" startAt="8"/>
            </a:pPr>
            <a:r>
              <a:rPr lang="en-GB" sz="2400" dirty="0"/>
              <a:t>We are learning to describe the differences between plant and animal cells.</a:t>
            </a:r>
          </a:p>
          <a:p>
            <a:pPr marL="0" lvl="0" indent="0">
              <a:buNone/>
            </a:pPr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201533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011560"/>
          </a:xfrm>
        </p:spPr>
        <p:txBody>
          <a:bodyPr>
            <a:normAutofit fontScale="92500" lnSpcReduction="2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GB" sz="2400" dirty="0"/>
              <a:t>I will be able to produce and analyse a questionnaire about </a:t>
            </a:r>
            <a:r>
              <a:rPr lang="en-GB" sz="2400" strike="sngStrike" dirty="0"/>
              <a:t>movie-going habits</a:t>
            </a:r>
            <a:r>
              <a:rPr lang="en-GB" sz="2400" dirty="0" smtClean="0"/>
              <a:t>. </a:t>
            </a:r>
            <a:r>
              <a:rPr lang="en-GB" sz="2400" dirty="0" smtClean="0">
                <a:sym typeface="Wingdings" panose="05000000000000000000" pitchFamily="2" charset="2"/>
              </a:rPr>
              <a:t> I will </a:t>
            </a:r>
            <a:r>
              <a:rPr lang="en-GB" sz="2400" dirty="0"/>
              <a:t>be able to construct and analyse </a:t>
            </a:r>
            <a:r>
              <a:rPr lang="en-GB" sz="2400" dirty="0" smtClean="0"/>
              <a:t>data</a:t>
            </a:r>
            <a:endParaRPr lang="en-GB" sz="2400" dirty="0"/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We will </a:t>
            </a:r>
            <a:r>
              <a:rPr lang="en-GB" sz="2400" u="sng" dirty="0"/>
              <a:t>understand</a:t>
            </a:r>
            <a:r>
              <a:rPr lang="en-GB" sz="2400" dirty="0"/>
              <a:t> the effect of </a:t>
            </a:r>
            <a:r>
              <a:rPr lang="en-GB" sz="2400" u="sng" strike="sngStrike" dirty="0"/>
              <a:t>certain</a:t>
            </a:r>
            <a:r>
              <a:rPr lang="en-GB" sz="2400" u="sng" dirty="0"/>
              <a:t> suffixes</a:t>
            </a:r>
            <a:r>
              <a:rPr lang="en-GB" sz="2400" dirty="0"/>
              <a:t>. </a:t>
            </a:r>
            <a:r>
              <a:rPr lang="en-GB" sz="2400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We are setting personal goals</a:t>
            </a:r>
            <a:r>
              <a:rPr lang="en-GB" sz="2400" dirty="0" smtClean="0"/>
              <a:t>. </a:t>
            </a:r>
            <a:r>
              <a:rPr lang="en-GB" sz="2400" dirty="0" smtClean="0">
                <a:sym typeface="Wingdings" panose="05000000000000000000" pitchFamily="2" charset="2"/>
              </a:rPr>
              <a:t> We will be able to set personal goals.</a:t>
            </a:r>
            <a:endParaRPr lang="en-GB" sz="24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GB" sz="2400" dirty="0" smtClean="0"/>
              <a:t>We </a:t>
            </a:r>
            <a:r>
              <a:rPr lang="en-GB" sz="2400" dirty="0"/>
              <a:t>will know ways that floods </a:t>
            </a:r>
            <a:r>
              <a:rPr lang="en-GB" sz="2400" strike="sngStrike" dirty="0"/>
              <a:t>in Bangladesh </a:t>
            </a:r>
            <a:r>
              <a:rPr lang="en-GB" sz="2400" dirty="0"/>
              <a:t>could be </a:t>
            </a:r>
            <a:r>
              <a:rPr lang="en-GB" sz="2400" dirty="0" smtClean="0"/>
              <a:t>controlled</a:t>
            </a:r>
            <a:r>
              <a:rPr lang="en-GB" sz="2400" dirty="0"/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/>
              <a:t>I will write a complete story</a:t>
            </a:r>
            <a:r>
              <a:rPr lang="en-GB" sz="2400" dirty="0" smtClean="0"/>
              <a:t>. </a:t>
            </a:r>
            <a:r>
              <a:rPr lang="en-GB" sz="2400" dirty="0" smtClean="0">
                <a:sym typeface="Wingdings" panose="05000000000000000000" pitchFamily="2" charset="2"/>
              </a:rPr>
              <a:t> I will be able to write creatively.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We are </a:t>
            </a:r>
            <a:r>
              <a:rPr lang="en-GB" sz="2400" strike="sngStrike" dirty="0"/>
              <a:t>doing</a:t>
            </a:r>
            <a:r>
              <a:rPr lang="en-GB" sz="2400" dirty="0"/>
              <a:t> </a:t>
            </a:r>
            <a:r>
              <a:rPr lang="en-GB" sz="2400" dirty="0" smtClean="0"/>
              <a:t>negative numbers. </a:t>
            </a:r>
            <a:r>
              <a:rPr lang="en-GB" sz="2400" dirty="0" smtClean="0">
                <a:sym typeface="Wingdings" panose="05000000000000000000" pitchFamily="2" charset="2"/>
              </a:rPr>
              <a:t> We will be able to subtract negative numbers.</a:t>
            </a:r>
            <a:endParaRPr lang="en-GB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I will understand the effect of exercise on the heart (long term learning </a:t>
            </a:r>
            <a:r>
              <a:rPr lang="en-GB" sz="2400" dirty="0" smtClean="0"/>
              <a:t>intention)</a:t>
            </a:r>
          </a:p>
          <a:p>
            <a:pPr marL="0" indent="0">
              <a:buNone/>
            </a:pPr>
            <a:r>
              <a:rPr lang="en-GB" sz="2400" dirty="0" smtClean="0"/>
              <a:t>I </a:t>
            </a:r>
            <a:r>
              <a:rPr lang="en-GB" sz="2400" dirty="0"/>
              <a:t>will be able to plan and conduct a fair test (short term learning </a:t>
            </a:r>
            <a:r>
              <a:rPr lang="en-GB" sz="2400" dirty="0" smtClean="0"/>
              <a:t>intention)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en-GB" sz="2400" dirty="0" smtClean="0"/>
              <a:t>We are </a:t>
            </a:r>
            <a:r>
              <a:rPr lang="en-GB" sz="2400" u="sng" dirty="0" smtClean="0"/>
              <a:t>learning to describe </a:t>
            </a:r>
            <a:r>
              <a:rPr lang="en-GB" sz="2400" dirty="0" smtClean="0"/>
              <a:t>the differences between plant and animal cells. </a:t>
            </a:r>
            <a:endParaRPr lang="en-GB" sz="2400" dirty="0"/>
          </a:p>
          <a:p>
            <a:pPr marL="0" indent="0">
              <a:buNone/>
            </a:pP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 startAt="8"/>
            </a:pPr>
            <a:endParaRPr lang="en-GB" sz="2400" dirty="0" smtClean="0"/>
          </a:p>
          <a:p>
            <a:pPr marL="457200" lvl="0" indent="-457200">
              <a:buFont typeface="+mj-lt"/>
              <a:buAutoNum type="arabicPeriod" startAt="8"/>
            </a:pPr>
            <a:endParaRPr lang="en-GB" sz="2400" dirty="0"/>
          </a:p>
          <a:p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219954" y="2884446"/>
            <a:ext cx="70792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92D050"/>
                </a:solidFill>
                <a:latin typeface="Wingdings 2" panose="05020102010507070707" pitchFamily="18" charset="2"/>
              </a:rPr>
              <a:t>P</a:t>
            </a:r>
            <a:endParaRPr lang="en-GB" sz="2800" b="1" dirty="0">
              <a:solidFill>
                <a:srgbClr val="92D050"/>
              </a:solidFill>
            </a:endParaRP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1039071" y="5188330"/>
            <a:ext cx="70792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92D050"/>
                </a:solidFill>
                <a:latin typeface="Wingdings 2" panose="05020102010507070707" pitchFamily="18" charset="2"/>
              </a:rPr>
              <a:t>P</a:t>
            </a:r>
            <a:endParaRPr lang="en-GB" sz="2800" b="1" dirty="0">
              <a:solidFill>
                <a:srgbClr val="92D050"/>
              </a:solidFill>
            </a:endParaRPr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0264222" y="5588440"/>
            <a:ext cx="70792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92D050"/>
                </a:solidFill>
                <a:latin typeface="Wingdings 2" panose="05020102010507070707" pitchFamily="18" charset="2"/>
              </a:rPr>
              <a:t>P</a:t>
            </a:r>
            <a:endParaRPr lang="en-GB" sz="2800" b="1" dirty="0">
              <a:solidFill>
                <a:srgbClr val="92D05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1581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 rot="5400000">
            <a:off x="4114798" y="3238053"/>
            <a:ext cx="3725839" cy="313899"/>
          </a:xfrm>
          <a:prstGeom prst="round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4203510" y="3289109"/>
            <a:ext cx="3725839" cy="313899"/>
          </a:xfrm>
          <a:prstGeom prst="round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1611957"/>
              </p:ext>
            </p:extLst>
          </p:nvPr>
        </p:nvGraphicFramePr>
        <p:xfrm>
          <a:off x="511790" y="41190"/>
          <a:ext cx="10918210" cy="67076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73497" y="3919094"/>
            <a:ext cx="246187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Underpinned by a belief that all learners can make progress; that achievement comes from effort not just ability.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749352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Look at your own Learning Intention from the start</a:t>
            </a:r>
          </a:p>
          <a:p>
            <a:r>
              <a:rPr lang="en-GB" sz="2400" dirty="0" smtClean="0"/>
              <a:t>Does it fulfil our criteria? If not, rewrite it so that does. You may need to:</a:t>
            </a:r>
          </a:p>
          <a:p>
            <a:pPr lvl="1"/>
            <a:r>
              <a:rPr lang="en-GB" sz="2200" dirty="0" smtClean="0"/>
              <a:t>Remove context</a:t>
            </a:r>
          </a:p>
          <a:p>
            <a:pPr lvl="1"/>
            <a:r>
              <a:rPr lang="en-GB" sz="2200" dirty="0" smtClean="0"/>
              <a:t>Focus the language on learning (“We will be able to…”, “I will know…”, “I will understand…”)</a:t>
            </a:r>
          </a:p>
          <a:p>
            <a:pPr lvl="1"/>
            <a:r>
              <a:rPr lang="en-GB" sz="2200" dirty="0"/>
              <a:t>F</a:t>
            </a:r>
            <a:r>
              <a:rPr lang="en-GB" sz="2200" dirty="0" smtClean="0"/>
              <a:t>ocus on what the pupil will learn rather than do</a:t>
            </a:r>
          </a:p>
          <a:p>
            <a:pPr lvl="1"/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4243581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T-P-S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As well as outlining what learning will take place in a particular lesson, are there any other effective uses of Learning Intentions?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09373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As a Prior </a:t>
            </a:r>
            <a:r>
              <a:rPr lang="en-GB" sz="2400" dirty="0" smtClean="0"/>
              <a:t>Knowledge/Planning tool </a:t>
            </a:r>
          </a:p>
          <a:p>
            <a:r>
              <a:rPr lang="en-GB" sz="2400" dirty="0" smtClean="0"/>
              <a:t>As a Plenary tool</a:t>
            </a:r>
          </a:p>
          <a:p>
            <a:r>
              <a:rPr lang="en-GB" sz="2400" dirty="0"/>
              <a:t>Part of wall displays to reinforce and remind later </a:t>
            </a:r>
          </a:p>
          <a:p>
            <a:r>
              <a:rPr lang="en-GB" sz="2400" dirty="0"/>
              <a:t>Long and short term Learning </a:t>
            </a:r>
            <a:r>
              <a:rPr lang="en-GB" sz="2400" dirty="0" smtClean="0"/>
              <a:t>Intentions</a:t>
            </a:r>
          </a:p>
          <a:p>
            <a:r>
              <a:rPr lang="en-GB" sz="2400" dirty="0"/>
              <a:t>As a starter discussion task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0136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Intentions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We will understand what makes a good Learning </a:t>
            </a:r>
            <a:r>
              <a:rPr lang="en-GB" sz="2400" dirty="0" smtClean="0"/>
              <a:t>Intention </a:t>
            </a:r>
            <a:endParaRPr lang="en-GB" sz="2400" dirty="0"/>
          </a:p>
          <a:p>
            <a:r>
              <a:rPr lang="en-GB" sz="2400" dirty="0"/>
              <a:t>We will know how to create effective Success Criteria</a:t>
            </a:r>
          </a:p>
          <a:p>
            <a:r>
              <a:rPr lang="en-GB" sz="2400" dirty="0"/>
              <a:t>We will be able to use Learning Intentions and Success Criteria confidently in our own classes</a:t>
            </a:r>
          </a:p>
        </p:txBody>
      </p:sp>
    </p:spTree>
    <p:extLst>
      <p:ext uri="{BB962C8B-B14F-4D97-AF65-F5344CB8AC3E}">
        <p14:creationId xmlns:p14="http://schemas.microsoft.com/office/powerpoint/2010/main" val="40082456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Success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Success Criteria are the measures used to determine whether and how well a learner has met the Learning Intention. The pupils’ learning should be assessed against the Success Criteria</a:t>
            </a:r>
            <a:r>
              <a:rPr lang="en-GB" sz="2800" dirty="0" smtClean="0"/>
              <a:t>.</a:t>
            </a:r>
          </a:p>
          <a:p>
            <a:r>
              <a:rPr lang="en-GB" sz="2800" dirty="0" smtClean="0"/>
              <a:t>One Learning Intention = At least one Success Criteria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6688294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Effective Success </a:t>
            </a:r>
            <a:r>
              <a:rPr lang="en-AU" b="1" dirty="0" smtClean="0"/>
              <a:t>Criteria…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AU" sz="2300" dirty="0" smtClean="0"/>
              <a:t>Are </a:t>
            </a:r>
            <a:r>
              <a:rPr lang="en-AU" sz="2300" b="1" dirty="0"/>
              <a:t>linked</a:t>
            </a:r>
            <a:r>
              <a:rPr lang="en-AU" sz="2300" dirty="0"/>
              <a:t> to the learning </a:t>
            </a:r>
            <a:r>
              <a:rPr lang="en-AU" sz="2300" dirty="0" smtClean="0"/>
              <a:t>intention</a:t>
            </a:r>
          </a:p>
          <a:p>
            <a:pPr lvl="0"/>
            <a:r>
              <a:rPr lang="en-AU" sz="2300" dirty="0" smtClean="0"/>
              <a:t>Are co-created with pupils</a:t>
            </a:r>
            <a:endParaRPr lang="en-GB" sz="2300" dirty="0"/>
          </a:p>
          <a:p>
            <a:pPr lvl="0"/>
            <a:r>
              <a:rPr lang="en-AU" sz="2300" dirty="0"/>
              <a:t>Are written in language that learners understand</a:t>
            </a:r>
            <a:endParaRPr lang="en-GB" sz="2300" dirty="0"/>
          </a:p>
          <a:p>
            <a:pPr lvl="0"/>
            <a:r>
              <a:rPr lang="en-AU" sz="2300" dirty="0" smtClean="0"/>
              <a:t>Provide a </a:t>
            </a:r>
            <a:r>
              <a:rPr lang="en-AU" sz="2300" b="1" dirty="0" smtClean="0"/>
              <a:t>scaffold </a:t>
            </a:r>
            <a:r>
              <a:rPr lang="en-AU" sz="2300" dirty="0" smtClean="0"/>
              <a:t>and focus for learners while engaged in the activity.</a:t>
            </a:r>
            <a:endParaRPr lang="en-GB" sz="2300" dirty="0" smtClean="0"/>
          </a:p>
          <a:p>
            <a:pPr lvl="0"/>
            <a:r>
              <a:rPr lang="en-AU" sz="2300" dirty="0" smtClean="0"/>
              <a:t>Are used as the basis for teacher </a:t>
            </a:r>
            <a:r>
              <a:rPr lang="en-AU" sz="2300" b="1" dirty="0" smtClean="0"/>
              <a:t>feedback</a:t>
            </a:r>
            <a:r>
              <a:rPr lang="en-AU" sz="2300" dirty="0" smtClean="0"/>
              <a:t>, peer feedback and self-assessment.</a:t>
            </a:r>
            <a:endParaRPr lang="en-GB" sz="2300" dirty="0" smtClean="0"/>
          </a:p>
          <a:p>
            <a:pPr lvl="0"/>
            <a:r>
              <a:rPr lang="en-AU" sz="2300" dirty="0" smtClean="0"/>
              <a:t>Are </a:t>
            </a:r>
            <a:r>
              <a:rPr lang="en-AU" sz="2300" dirty="0"/>
              <a:t>limited in number so learners are not overwhelmed by the scope of the task</a:t>
            </a:r>
            <a:endParaRPr lang="en-GB" sz="2300" dirty="0"/>
          </a:p>
          <a:p>
            <a:pPr lvl="0"/>
            <a:r>
              <a:rPr lang="en-AU" sz="2300" dirty="0"/>
              <a:t>Focus on the learning and not on aspects of behaviour (</a:t>
            </a:r>
            <a:r>
              <a:rPr lang="en-AU" sz="2300" dirty="0" err="1"/>
              <a:t>eg</a:t>
            </a:r>
            <a:r>
              <a:rPr lang="en-AU" sz="2300" dirty="0"/>
              <a:t> paying attention, contributing, meeting deadlines etc</a:t>
            </a:r>
            <a:r>
              <a:rPr lang="en-AU" sz="2300" dirty="0" smtClean="0"/>
              <a:t>.)</a:t>
            </a:r>
            <a:endParaRPr lang="en-GB" sz="2300" dirty="0"/>
          </a:p>
        </p:txBody>
      </p:sp>
    </p:spTree>
    <p:extLst>
      <p:ext uri="{BB962C8B-B14F-4D97-AF65-F5344CB8AC3E}">
        <p14:creationId xmlns:p14="http://schemas.microsoft.com/office/powerpoint/2010/main" val="4575167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Product vs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The most effective Success Criteria will give pupils a guide to the correct </a:t>
            </a:r>
            <a:r>
              <a:rPr lang="en-GB" sz="2800" b="1" dirty="0"/>
              <a:t>process</a:t>
            </a:r>
            <a:r>
              <a:rPr lang="en-GB" sz="2800" dirty="0"/>
              <a:t> they need to go through to achieve the Learning Intention, rather than just telling them the </a:t>
            </a:r>
            <a:r>
              <a:rPr lang="en-GB" sz="2800" b="1" dirty="0"/>
              <a:t>product</a:t>
            </a:r>
            <a:r>
              <a:rPr lang="en-GB" sz="2800" dirty="0"/>
              <a:t> they will finish with.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18897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Success Criteria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1209369"/>
            <a:ext cx="4800600" cy="665148"/>
          </a:xfrm>
        </p:spPr>
        <p:txBody>
          <a:bodyPr/>
          <a:lstStyle/>
          <a:p>
            <a:r>
              <a:rPr lang="en-GB" dirty="0" smtClean="0"/>
              <a:t>product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035277"/>
            <a:ext cx="4800600" cy="3870223"/>
          </a:xfrm>
        </p:spPr>
        <p:txBody>
          <a:bodyPr>
            <a:noAutofit/>
          </a:bodyPr>
          <a:lstStyle/>
          <a:p>
            <a:r>
              <a:rPr lang="en-GB" sz="2400" dirty="0" smtClean="0"/>
              <a:t>What pupils will be able to </a:t>
            </a:r>
            <a:r>
              <a:rPr lang="en-GB" sz="2400" b="1" dirty="0" smtClean="0"/>
              <a:t>do or have </a:t>
            </a:r>
            <a:r>
              <a:rPr lang="en-GB" sz="2400" dirty="0" smtClean="0"/>
              <a:t>by the end of the lesson(s)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1209370"/>
            <a:ext cx="4800600" cy="665148"/>
          </a:xfrm>
        </p:spPr>
        <p:txBody>
          <a:bodyPr/>
          <a:lstStyle/>
          <a:p>
            <a:r>
              <a:rPr lang="en-GB" dirty="0" smtClean="0"/>
              <a:t>Process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035277"/>
            <a:ext cx="4800600" cy="3870223"/>
          </a:xfrm>
        </p:spPr>
        <p:txBody>
          <a:bodyPr>
            <a:normAutofit/>
          </a:bodyPr>
          <a:lstStyle/>
          <a:p>
            <a:r>
              <a:rPr lang="en-GB" sz="2400" dirty="0" smtClean="0"/>
              <a:t>What </a:t>
            </a:r>
            <a:r>
              <a:rPr lang="en-GB" sz="2400" b="1" dirty="0" smtClean="0"/>
              <a:t>key steps pupils need to take </a:t>
            </a:r>
            <a:r>
              <a:rPr lang="en-GB" sz="2400" dirty="0" smtClean="0"/>
              <a:t>in order to fulfil the Learning Intention</a:t>
            </a:r>
          </a:p>
        </p:txBody>
      </p:sp>
    </p:spTree>
    <p:extLst>
      <p:ext uri="{BB962C8B-B14F-4D97-AF65-F5344CB8AC3E}">
        <p14:creationId xmlns:p14="http://schemas.microsoft.com/office/powerpoint/2010/main" val="18398395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Success Criteria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38515"/>
            <a:ext cx="4800600" cy="412955"/>
          </a:xfrm>
        </p:spPr>
        <p:txBody>
          <a:bodyPr/>
          <a:lstStyle/>
          <a:p>
            <a:r>
              <a:rPr lang="en-GB" dirty="0" smtClean="0"/>
              <a:t>product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551471"/>
            <a:ext cx="4800600" cy="3354029"/>
          </a:xfrm>
        </p:spPr>
        <p:txBody>
          <a:bodyPr>
            <a:noAutofit/>
          </a:bodyPr>
          <a:lstStyle/>
          <a:p>
            <a:r>
              <a:rPr lang="en-GB" sz="2400" dirty="0" smtClean="0"/>
              <a:t>What pupils will be able to do or have by the end of the lesson(s); for example:</a:t>
            </a:r>
          </a:p>
          <a:p>
            <a:pPr lvl="1"/>
            <a:r>
              <a:rPr lang="en-GB" sz="2200" dirty="0" smtClean="0"/>
              <a:t>You will have a tyre which is full of air and safe to drive 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38514"/>
            <a:ext cx="4800600" cy="412955"/>
          </a:xfrm>
        </p:spPr>
        <p:txBody>
          <a:bodyPr/>
          <a:lstStyle/>
          <a:p>
            <a:r>
              <a:rPr lang="en-GB" dirty="0" smtClean="0"/>
              <a:t>Process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551471"/>
            <a:ext cx="4800600" cy="4306529"/>
          </a:xfrm>
        </p:spPr>
        <p:txBody>
          <a:bodyPr>
            <a:normAutofit fontScale="92500"/>
          </a:bodyPr>
          <a:lstStyle/>
          <a:p>
            <a:r>
              <a:rPr lang="en-GB" sz="2400" dirty="0" smtClean="0"/>
              <a:t>What key steps pupils need to take in order to fulfil the Learning Intention; for example;</a:t>
            </a:r>
          </a:p>
          <a:p>
            <a:r>
              <a:rPr lang="en-GB" sz="2400" dirty="0" smtClean="0"/>
              <a:t>Remember to:</a:t>
            </a:r>
          </a:p>
          <a:p>
            <a:pPr lvl="1"/>
            <a:r>
              <a:rPr lang="en-GB" sz="2200" dirty="0" smtClean="0"/>
              <a:t>Find </a:t>
            </a:r>
            <a:r>
              <a:rPr lang="en-GB" sz="2200" dirty="0"/>
              <a:t>a </a:t>
            </a:r>
            <a:r>
              <a:rPr lang="en-GB" sz="2200" dirty="0" smtClean="0"/>
              <a:t>safe location to stop.</a:t>
            </a:r>
            <a:endParaRPr lang="en-GB" sz="2200" dirty="0"/>
          </a:p>
          <a:p>
            <a:pPr lvl="1"/>
            <a:r>
              <a:rPr lang="en-GB" sz="2200" dirty="0"/>
              <a:t>Turn on </a:t>
            </a:r>
            <a:r>
              <a:rPr lang="en-GB" sz="2200" dirty="0" smtClean="0"/>
              <a:t>your </a:t>
            </a:r>
            <a:r>
              <a:rPr lang="en-GB" sz="2200" dirty="0"/>
              <a:t>h</a:t>
            </a:r>
            <a:r>
              <a:rPr lang="en-GB" sz="2200" dirty="0" smtClean="0"/>
              <a:t>azard </a:t>
            </a:r>
            <a:r>
              <a:rPr lang="en-GB" sz="2200" dirty="0"/>
              <a:t>l</a:t>
            </a:r>
            <a:r>
              <a:rPr lang="en-GB" sz="2200" dirty="0" smtClean="0"/>
              <a:t>ights</a:t>
            </a:r>
            <a:r>
              <a:rPr lang="en-GB" sz="2200" dirty="0"/>
              <a:t>. </a:t>
            </a:r>
            <a:r>
              <a:rPr lang="en-GB" sz="2200" dirty="0" smtClean="0"/>
              <a:t> </a:t>
            </a:r>
            <a:endParaRPr lang="en-GB" sz="2200" dirty="0"/>
          </a:p>
          <a:p>
            <a:pPr lvl="1"/>
            <a:r>
              <a:rPr lang="en-GB" sz="2200" dirty="0"/>
              <a:t>Apply the </a:t>
            </a:r>
            <a:r>
              <a:rPr lang="en-GB" sz="2200" dirty="0" smtClean="0"/>
              <a:t>hand brake. </a:t>
            </a:r>
            <a:endParaRPr lang="en-GB" sz="2200" dirty="0"/>
          </a:p>
          <a:p>
            <a:pPr lvl="1"/>
            <a:r>
              <a:rPr lang="en-GB" sz="2200" dirty="0" smtClean="0"/>
              <a:t>Remove </a:t>
            </a:r>
            <a:r>
              <a:rPr lang="en-GB" sz="2200" dirty="0"/>
              <a:t>the h</a:t>
            </a:r>
            <a:r>
              <a:rPr lang="en-GB" sz="2200" dirty="0" smtClean="0"/>
              <a:t>ubcap </a:t>
            </a:r>
            <a:r>
              <a:rPr lang="en-GB" sz="2200" dirty="0"/>
              <a:t>or </a:t>
            </a:r>
            <a:r>
              <a:rPr lang="en-GB" sz="2200" dirty="0" smtClean="0"/>
              <a:t>wheel </a:t>
            </a:r>
            <a:r>
              <a:rPr lang="en-GB" sz="2200" dirty="0"/>
              <a:t>c</a:t>
            </a:r>
            <a:r>
              <a:rPr lang="en-GB" sz="2200" dirty="0" smtClean="0"/>
              <a:t>over</a:t>
            </a:r>
            <a:r>
              <a:rPr lang="en-GB" sz="2200" dirty="0"/>
              <a:t>. </a:t>
            </a:r>
          </a:p>
          <a:p>
            <a:pPr lvl="1"/>
            <a:r>
              <a:rPr lang="en-GB" sz="2200" dirty="0"/>
              <a:t>Loosen the lug nuts. </a:t>
            </a:r>
            <a:r>
              <a:rPr lang="en-GB" sz="2200" dirty="0" smtClean="0"/>
              <a:t> </a:t>
            </a:r>
          </a:p>
          <a:p>
            <a:pPr lvl="1"/>
            <a:r>
              <a:rPr lang="en-GB" sz="2200" dirty="0" smtClean="0"/>
              <a:t>…</a:t>
            </a:r>
            <a:endParaRPr lang="en-GB" sz="2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2360" y="5931277"/>
            <a:ext cx="1143098" cy="762065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9586452" y="6179574"/>
            <a:ext cx="1076632" cy="235974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2360" y="4377796"/>
            <a:ext cx="1258854" cy="83871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251678" y="1327355"/>
            <a:ext cx="6749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Learning Intention: We will be able to change a tyre.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655896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Success Criteria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27006"/>
            <a:ext cx="4800600" cy="368709"/>
          </a:xfrm>
        </p:spPr>
        <p:txBody>
          <a:bodyPr/>
          <a:lstStyle/>
          <a:p>
            <a:r>
              <a:rPr lang="en-GB" dirty="0" smtClean="0"/>
              <a:t>product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702886"/>
            <a:ext cx="4800600" cy="3202614"/>
          </a:xfrm>
        </p:spPr>
        <p:txBody>
          <a:bodyPr>
            <a:noAutofit/>
          </a:bodyPr>
          <a:lstStyle/>
          <a:p>
            <a:r>
              <a:rPr lang="en-GB" sz="2400" dirty="0" smtClean="0"/>
              <a:t>What pupils will be able to do or have by the end of the lesson(s); for example:</a:t>
            </a:r>
          </a:p>
          <a:p>
            <a:pPr lvl="1"/>
            <a:r>
              <a:rPr lang="en-GB" sz="2400" b="1" dirty="0"/>
              <a:t>You will have written a persuasive essay. </a:t>
            </a:r>
            <a:endParaRPr lang="en-GB" sz="2400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4039" y="2227006"/>
            <a:ext cx="4930425" cy="368710"/>
          </a:xfrm>
        </p:spPr>
        <p:txBody>
          <a:bodyPr/>
          <a:lstStyle/>
          <a:p>
            <a:r>
              <a:rPr lang="en-GB" dirty="0" smtClean="0"/>
              <a:t>Process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4039" y="2702886"/>
            <a:ext cx="5324167" cy="3202614"/>
          </a:xfrm>
        </p:spPr>
        <p:txBody>
          <a:bodyPr>
            <a:noAutofit/>
          </a:bodyPr>
          <a:lstStyle/>
          <a:p>
            <a:r>
              <a:rPr lang="en-GB" dirty="0" smtClean="0"/>
              <a:t>What key steps pupils need to take in order to fulfil the Learning Intention; for example:</a:t>
            </a:r>
          </a:p>
          <a:p>
            <a:r>
              <a:rPr lang="en-GB" dirty="0"/>
              <a:t>Things to remember:</a:t>
            </a:r>
          </a:p>
          <a:p>
            <a:pPr lvl="1"/>
            <a:r>
              <a:rPr lang="en-GB" dirty="0"/>
              <a:t>Use an engaging opening (for example, a shocking statistic, a question, an anecdote)</a:t>
            </a:r>
          </a:p>
          <a:p>
            <a:pPr lvl="1"/>
            <a:r>
              <a:rPr lang="en-GB" dirty="0"/>
              <a:t>Include persuasive writing techniques throughout (CARPETS)</a:t>
            </a:r>
          </a:p>
          <a:p>
            <a:pPr lvl="1"/>
            <a:r>
              <a:rPr lang="en-GB" dirty="0"/>
              <a:t>Include and explain evidence </a:t>
            </a:r>
          </a:p>
          <a:p>
            <a:pPr lvl="1"/>
            <a:r>
              <a:rPr lang="en-GB" dirty="0"/>
              <a:t>Use an effective conclusion (for example, a challenge to the reader, a reference to the introduction, a positive tone)</a:t>
            </a:r>
            <a:endParaRPr lang="en-GB" sz="1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251678" y="1327355"/>
            <a:ext cx="10576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Learning Intention: We will be able to </a:t>
            </a:r>
            <a:r>
              <a:rPr lang="en-GB" sz="2400" dirty="0" smtClean="0"/>
              <a:t>write persuasively.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94280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 rot="5400000">
            <a:off x="4114798" y="3238053"/>
            <a:ext cx="3725839" cy="313899"/>
          </a:xfrm>
          <a:prstGeom prst="round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4203510" y="3289109"/>
            <a:ext cx="3725839" cy="313899"/>
          </a:xfrm>
          <a:prstGeom prst="round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8548366"/>
              </p:ext>
            </p:extLst>
          </p:nvPr>
        </p:nvGraphicFramePr>
        <p:xfrm>
          <a:off x="511790" y="41190"/>
          <a:ext cx="10918210" cy="67076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560001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Success Criteria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1814052"/>
            <a:ext cx="4800600" cy="665148"/>
          </a:xfrm>
        </p:spPr>
        <p:txBody>
          <a:bodyPr/>
          <a:lstStyle/>
          <a:p>
            <a:r>
              <a:rPr lang="en-GB" dirty="0" smtClean="0"/>
              <a:t>product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595716"/>
            <a:ext cx="4800600" cy="3309784"/>
          </a:xfrm>
        </p:spPr>
        <p:txBody>
          <a:bodyPr>
            <a:noAutofit/>
          </a:bodyPr>
          <a:lstStyle/>
          <a:p>
            <a:r>
              <a:rPr lang="en-GB" sz="2400" dirty="0" smtClean="0"/>
              <a:t>What pupils will be able to do or have by the end of the lesson(s); for example:</a:t>
            </a:r>
          </a:p>
          <a:p>
            <a:pPr lvl="1"/>
            <a:r>
              <a:rPr lang="en-GB" sz="2400" dirty="0" smtClean="0"/>
              <a:t>You will know how to use the correct formula when calculating the area of a triangle.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094271"/>
            <a:ext cx="4800600" cy="368709"/>
          </a:xfrm>
        </p:spPr>
        <p:txBody>
          <a:bodyPr/>
          <a:lstStyle/>
          <a:p>
            <a:r>
              <a:rPr lang="en-GB" dirty="0" smtClean="0"/>
              <a:t>Process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595716"/>
            <a:ext cx="4800600" cy="4262284"/>
          </a:xfrm>
        </p:spPr>
        <p:txBody>
          <a:bodyPr>
            <a:normAutofit/>
          </a:bodyPr>
          <a:lstStyle/>
          <a:p>
            <a:r>
              <a:rPr lang="en-GB" sz="2400" dirty="0" smtClean="0"/>
              <a:t>What key steps pupils need to take in order to fulfil the Learning Intention; for example:</a:t>
            </a:r>
          </a:p>
          <a:p>
            <a:r>
              <a:rPr lang="en-GB" sz="2400" dirty="0"/>
              <a:t>Remember to:</a:t>
            </a:r>
          </a:p>
          <a:p>
            <a:pPr lvl="1"/>
            <a:r>
              <a:rPr lang="en-GB" sz="2400" dirty="0"/>
              <a:t>Identify and measure the base and height</a:t>
            </a:r>
          </a:p>
          <a:p>
            <a:pPr lvl="1"/>
            <a:r>
              <a:rPr lang="en-GB" sz="2400" dirty="0"/>
              <a:t>Multiply the base by the height and divide by 2</a:t>
            </a:r>
          </a:p>
          <a:p>
            <a:pPr lvl="1"/>
            <a:r>
              <a:rPr lang="en-GB" sz="2400" dirty="0"/>
              <a:t>Record in </a:t>
            </a:r>
            <a:r>
              <a:rPr lang="en-GB" sz="2400" dirty="0" smtClean="0"/>
              <a:t>appropriate units </a:t>
            </a:r>
            <a:endParaRPr lang="en-GB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251678" y="1327355"/>
            <a:ext cx="10001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Learning Intention: We will understand how to calculate the area of a triangle.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045798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Effective Success </a:t>
            </a:r>
            <a:r>
              <a:rPr lang="en-AU" b="1" dirty="0" smtClean="0"/>
              <a:t>Criteria…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However, they don’t guarantee quality – teaching, exemplification, feedback and practice do this.</a:t>
            </a:r>
          </a:p>
          <a:p>
            <a:r>
              <a:rPr lang="en-GB" sz="2400" dirty="0" smtClean="0"/>
              <a:t>It is important to:</a:t>
            </a:r>
          </a:p>
          <a:p>
            <a:pPr lvl="1"/>
            <a:r>
              <a:rPr lang="en-GB" sz="2200" dirty="0" smtClean="0"/>
              <a:t>Encourage pupils to listen to other students’ responses</a:t>
            </a:r>
          </a:p>
          <a:p>
            <a:pPr lvl="1"/>
            <a:r>
              <a:rPr lang="en-GB" sz="2200" dirty="0" smtClean="0"/>
              <a:t>Show pupils exemplar work which does not meet the assessment criteria in order to think about next steps for improvement</a:t>
            </a:r>
          </a:p>
          <a:p>
            <a:pPr lvl="1"/>
            <a:r>
              <a:rPr lang="en-GB" sz="2200" dirty="0" smtClean="0"/>
              <a:t>Show pupils high quality exemplar work and highlight how it meets the assessment criteria 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6238240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/>
              <a:t>Look at the Success </a:t>
            </a:r>
            <a:r>
              <a:rPr lang="en-AU" sz="2400" dirty="0" smtClean="0"/>
              <a:t>Criteria on </a:t>
            </a:r>
            <a:r>
              <a:rPr lang="en-AU" sz="2400" dirty="0" smtClean="0"/>
              <a:t>the following slides and </a:t>
            </a:r>
            <a:r>
              <a:rPr lang="en-AU" sz="2400" dirty="0"/>
              <a:t>traffic light them, based on the </a:t>
            </a:r>
            <a:r>
              <a:rPr lang="en-AU" sz="2400" dirty="0" smtClean="0"/>
              <a:t>criteria discussed.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335835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AU" sz="2800" dirty="0"/>
              <a:t>LI = I will be able to write a report.</a:t>
            </a:r>
            <a:endParaRPr lang="en-GB" sz="2800" dirty="0"/>
          </a:p>
          <a:p>
            <a:pPr marL="0" indent="0">
              <a:buNone/>
            </a:pPr>
            <a:r>
              <a:rPr lang="en-AU" sz="2800" dirty="0"/>
              <a:t>SC = </a:t>
            </a:r>
            <a:endParaRPr lang="en-GB" sz="2800" dirty="0"/>
          </a:p>
          <a:p>
            <a:r>
              <a:rPr lang="en-AU" sz="2800" dirty="0"/>
              <a:t>Remember to:</a:t>
            </a:r>
            <a:endParaRPr lang="en-GB" sz="2800" dirty="0"/>
          </a:p>
          <a:p>
            <a:pPr lvl="1"/>
            <a:r>
              <a:rPr lang="en-AU" sz="2600" dirty="0"/>
              <a:t>Include headings.</a:t>
            </a:r>
            <a:endParaRPr lang="en-GB" sz="2600" dirty="0"/>
          </a:p>
          <a:p>
            <a:pPr lvl="1"/>
            <a:r>
              <a:rPr lang="en-AU" sz="2600" dirty="0"/>
              <a:t>Include appropriate pictures / diagrams / tables.</a:t>
            </a:r>
            <a:endParaRPr lang="en-GB" sz="2600" dirty="0"/>
          </a:p>
          <a:p>
            <a:pPr lvl="1"/>
            <a:r>
              <a:rPr lang="en-AU" sz="2600" dirty="0"/>
              <a:t>Use a formal tone throughout.</a:t>
            </a:r>
            <a:endParaRPr lang="en-GB" sz="2600" dirty="0"/>
          </a:p>
          <a:p>
            <a:pPr lvl="1"/>
            <a:r>
              <a:rPr lang="en-AU" sz="2600" dirty="0"/>
              <a:t>Avoid opinions or emotive language.</a:t>
            </a:r>
            <a:endParaRPr lang="en-GB" sz="2600" dirty="0"/>
          </a:p>
          <a:p>
            <a:pPr lvl="1"/>
            <a:r>
              <a:rPr lang="en-AU" sz="2600" dirty="0"/>
              <a:t>Include a conclusion.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6426945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AU" sz="2800" dirty="0"/>
              <a:t>LI = I will be able to write a report.</a:t>
            </a:r>
            <a:endParaRPr lang="en-GB" sz="2800" dirty="0"/>
          </a:p>
          <a:p>
            <a:pPr marL="0" indent="0">
              <a:buNone/>
            </a:pPr>
            <a:r>
              <a:rPr lang="en-AU" sz="2800" dirty="0"/>
              <a:t>SC = </a:t>
            </a:r>
            <a:endParaRPr lang="en-GB" sz="2800" dirty="0"/>
          </a:p>
          <a:p>
            <a:r>
              <a:rPr lang="en-AU" sz="2800" dirty="0"/>
              <a:t>Remember to:</a:t>
            </a:r>
            <a:endParaRPr lang="en-GB" sz="2800" dirty="0"/>
          </a:p>
          <a:p>
            <a:pPr lvl="1"/>
            <a:r>
              <a:rPr lang="en-AU" sz="2600" dirty="0"/>
              <a:t>Include headings.</a:t>
            </a:r>
            <a:endParaRPr lang="en-GB" sz="2600" dirty="0"/>
          </a:p>
          <a:p>
            <a:pPr lvl="1"/>
            <a:r>
              <a:rPr lang="en-AU" sz="2600" dirty="0"/>
              <a:t>Include appropriate pictures / diagrams / tables.</a:t>
            </a:r>
            <a:endParaRPr lang="en-GB" sz="2600" dirty="0"/>
          </a:p>
          <a:p>
            <a:pPr lvl="1"/>
            <a:r>
              <a:rPr lang="en-AU" sz="2600" dirty="0"/>
              <a:t>Use a formal tone throughout.</a:t>
            </a:r>
            <a:endParaRPr lang="en-GB" sz="2600" dirty="0"/>
          </a:p>
          <a:p>
            <a:pPr lvl="1"/>
            <a:r>
              <a:rPr lang="en-AU" sz="2600" dirty="0"/>
              <a:t>Avoid opinions or emotive language.</a:t>
            </a:r>
            <a:endParaRPr lang="en-GB" sz="2600" dirty="0"/>
          </a:p>
          <a:p>
            <a:pPr lvl="1"/>
            <a:r>
              <a:rPr lang="en-AU" sz="2600" dirty="0"/>
              <a:t>Include a conclusion.</a:t>
            </a:r>
            <a:endParaRPr lang="en-GB" sz="2200" dirty="0"/>
          </a:p>
        </p:txBody>
      </p:sp>
      <p:sp>
        <p:nvSpPr>
          <p:cNvPr id="4" name="Oval 3"/>
          <p:cNvSpPr/>
          <p:nvPr/>
        </p:nvSpPr>
        <p:spPr>
          <a:xfrm>
            <a:off x="7433187" y="1326319"/>
            <a:ext cx="2979174" cy="275647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Not too many</a:t>
            </a:r>
          </a:p>
          <a:p>
            <a:pPr algn="ctr"/>
            <a:r>
              <a:rPr lang="en-GB" sz="2400" dirty="0"/>
              <a:t>A</a:t>
            </a:r>
            <a:r>
              <a:rPr lang="en-GB" sz="2400" dirty="0" smtClean="0"/>
              <a:t>ll helpful and connected to report</a:t>
            </a:r>
          </a:p>
          <a:p>
            <a:pPr algn="ctr"/>
            <a:r>
              <a:rPr lang="en-GB" sz="2400" dirty="0" smtClean="0"/>
              <a:t>Compulsory steps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614154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dirty="0"/>
              <a:t>LI = We will understand advantages and disadvantages of different types of government.</a:t>
            </a:r>
            <a:endParaRPr lang="en-GB" sz="2400" dirty="0"/>
          </a:p>
          <a:p>
            <a:pPr marL="0" indent="0">
              <a:buNone/>
            </a:pPr>
            <a:r>
              <a:rPr lang="en-AU" sz="2400" dirty="0"/>
              <a:t>SC = </a:t>
            </a:r>
            <a:endParaRPr lang="en-GB" sz="2400" dirty="0"/>
          </a:p>
          <a:p>
            <a:r>
              <a:rPr lang="en-AU" sz="2400" dirty="0"/>
              <a:t>You should make:</a:t>
            </a:r>
            <a:endParaRPr lang="en-GB" sz="2400" dirty="0"/>
          </a:p>
          <a:p>
            <a:pPr lvl="1"/>
            <a:r>
              <a:rPr lang="en-AU" sz="2400" dirty="0"/>
              <a:t>A list of advantages of democracy.</a:t>
            </a:r>
            <a:endParaRPr lang="en-GB" sz="2400" dirty="0"/>
          </a:p>
          <a:p>
            <a:pPr lvl="1"/>
            <a:r>
              <a:rPr lang="en-AU" sz="2400" dirty="0"/>
              <a:t>A list of disadvantages of dictatorship.</a:t>
            </a:r>
            <a:endParaRPr lang="en-GB" sz="2400" dirty="0"/>
          </a:p>
          <a:p>
            <a:pPr lvl="1"/>
            <a:r>
              <a:rPr lang="en-AU" sz="2400" dirty="0"/>
              <a:t>A list of disadvantages of communism.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322834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dirty="0"/>
              <a:t>LI = We will understand advantages and disadvantages of different types of government.</a:t>
            </a:r>
            <a:endParaRPr lang="en-GB" sz="2400" dirty="0"/>
          </a:p>
          <a:p>
            <a:pPr marL="0" indent="0">
              <a:buNone/>
            </a:pPr>
            <a:r>
              <a:rPr lang="en-AU" sz="2400" dirty="0"/>
              <a:t>SC = </a:t>
            </a:r>
            <a:endParaRPr lang="en-GB" sz="2400" dirty="0"/>
          </a:p>
          <a:p>
            <a:r>
              <a:rPr lang="en-AU" sz="2400" dirty="0"/>
              <a:t>You should make:</a:t>
            </a:r>
            <a:endParaRPr lang="en-GB" sz="2400" dirty="0"/>
          </a:p>
          <a:p>
            <a:pPr lvl="1"/>
            <a:r>
              <a:rPr lang="en-AU" sz="2400" dirty="0"/>
              <a:t>A list of advantages of democracy.</a:t>
            </a:r>
            <a:endParaRPr lang="en-GB" sz="2400" dirty="0"/>
          </a:p>
          <a:p>
            <a:pPr lvl="1"/>
            <a:r>
              <a:rPr lang="en-AU" sz="2400" dirty="0"/>
              <a:t>A list of disadvantages of dictatorship.</a:t>
            </a:r>
            <a:endParaRPr lang="en-GB" sz="2400" dirty="0"/>
          </a:p>
          <a:p>
            <a:pPr lvl="1"/>
            <a:r>
              <a:rPr lang="en-AU" sz="2400" dirty="0"/>
              <a:t>A list of disadvantages of communism.</a:t>
            </a:r>
            <a:endParaRPr lang="en-GB" sz="2400" dirty="0"/>
          </a:p>
        </p:txBody>
      </p:sp>
      <p:sp>
        <p:nvSpPr>
          <p:cNvPr id="4" name="Oval 3"/>
          <p:cNvSpPr/>
          <p:nvPr/>
        </p:nvSpPr>
        <p:spPr>
          <a:xfrm>
            <a:off x="7329949" y="3123115"/>
            <a:ext cx="2979174" cy="275647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Product based</a:t>
            </a:r>
          </a:p>
          <a:p>
            <a:pPr algn="ctr"/>
            <a:r>
              <a:rPr lang="en-GB" sz="2400" dirty="0" smtClean="0"/>
              <a:t>Very prescriptive</a:t>
            </a:r>
          </a:p>
          <a:p>
            <a:pPr algn="ctr"/>
            <a:r>
              <a:rPr lang="en-GB" sz="2400" dirty="0" smtClean="0"/>
              <a:t>Pupil language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816775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en-AU" sz="2800" dirty="0"/>
              <a:t>LI = </a:t>
            </a:r>
            <a:r>
              <a:rPr lang="en-GB" sz="2800" dirty="0"/>
              <a:t>The learner will be able to link understanding of numbers in other areas. </a:t>
            </a:r>
          </a:p>
          <a:p>
            <a:pPr marL="0" indent="0" hangingPunct="0">
              <a:buNone/>
            </a:pPr>
            <a:r>
              <a:rPr lang="en-GB" sz="2800" dirty="0"/>
              <a:t> </a:t>
            </a:r>
            <a:r>
              <a:rPr lang="en-GB" sz="2800" dirty="0" smtClean="0"/>
              <a:t>SC</a:t>
            </a:r>
            <a:r>
              <a:rPr lang="en-GB" sz="2800" dirty="0"/>
              <a:t>:  </a:t>
            </a:r>
          </a:p>
          <a:p>
            <a:r>
              <a:rPr lang="en-GB" sz="2800" dirty="0"/>
              <a:t>The learner can:</a:t>
            </a:r>
          </a:p>
          <a:p>
            <a:pPr lvl="1"/>
            <a:r>
              <a:rPr lang="en-GB" sz="2400" dirty="0"/>
              <a:t>use addition and subtraction in real life contexts (e.g. to measure and use money).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914662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en-AU" sz="2800" dirty="0"/>
              <a:t>LI = </a:t>
            </a:r>
            <a:r>
              <a:rPr lang="en-GB" sz="2800" dirty="0"/>
              <a:t>The learner will be able to link understanding of numbers in other areas. </a:t>
            </a:r>
          </a:p>
          <a:p>
            <a:pPr marL="0" indent="0" hangingPunct="0">
              <a:buNone/>
            </a:pPr>
            <a:r>
              <a:rPr lang="en-GB" sz="2800" dirty="0"/>
              <a:t> </a:t>
            </a:r>
            <a:r>
              <a:rPr lang="en-GB" sz="2800" dirty="0" smtClean="0"/>
              <a:t>SC</a:t>
            </a:r>
            <a:r>
              <a:rPr lang="en-GB" sz="2800" dirty="0"/>
              <a:t>:  </a:t>
            </a:r>
          </a:p>
          <a:p>
            <a:r>
              <a:rPr lang="en-GB" sz="2800" dirty="0"/>
              <a:t>The learner can:</a:t>
            </a:r>
          </a:p>
          <a:p>
            <a:pPr lvl="1"/>
            <a:r>
              <a:rPr lang="en-GB" sz="2400" dirty="0"/>
              <a:t>use addition and subtraction in real life contexts (e.g. to </a:t>
            </a:r>
            <a:endParaRPr lang="en-GB" sz="2400" dirty="0" smtClean="0"/>
          </a:p>
          <a:p>
            <a:pPr marL="457200" lvl="1" indent="0">
              <a:buNone/>
            </a:pPr>
            <a:r>
              <a:rPr lang="en-GB" sz="2400" dirty="0" smtClean="0"/>
              <a:t>measure </a:t>
            </a:r>
            <a:r>
              <a:rPr lang="en-GB" sz="2400" dirty="0"/>
              <a:t>and use money).</a:t>
            </a:r>
          </a:p>
          <a:p>
            <a:endParaRPr lang="en-GB" sz="2400" dirty="0"/>
          </a:p>
        </p:txBody>
      </p:sp>
      <p:sp>
        <p:nvSpPr>
          <p:cNvPr id="4" name="Oval 3"/>
          <p:cNvSpPr/>
          <p:nvPr/>
        </p:nvSpPr>
        <p:spPr>
          <a:xfrm>
            <a:off x="9040762" y="3123115"/>
            <a:ext cx="2979174" cy="275647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No helpful steps</a:t>
            </a:r>
          </a:p>
          <a:p>
            <a:pPr algn="ctr"/>
            <a:r>
              <a:rPr lang="en-GB" sz="2400" dirty="0" smtClean="0"/>
              <a:t>Not pupil friendly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474866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AU" sz="2400" dirty="0"/>
              <a:t>LI = To be able to analyse </a:t>
            </a:r>
            <a:r>
              <a:rPr lang="en-AU" sz="2400" dirty="0" smtClean="0"/>
              <a:t>imagery.</a:t>
            </a:r>
            <a:endParaRPr lang="en-GB" sz="2400" dirty="0"/>
          </a:p>
          <a:p>
            <a:pPr marL="0" indent="0">
              <a:buNone/>
            </a:pPr>
            <a:r>
              <a:rPr lang="en-AU" sz="2400" dirty="0" smtClean="0"/>
              <a:t>SC</a:t>
            </a:r>
            <a:r>
              <a:rPr lang="en-AU" sz="2400" dirty="0"/>
              <a:t>=</a:t>
            </a:r>
            <a:endParaRPr lang="en-GB" sz="2400" dirty="0"/>
          </a:p>
          <a:p>
            <a:r>
              <a:rPr lang="en-AU" sz="2400" dirty="0"/>
              <a:t>Method:</a:t>
            </a:r>
            <a:endParaRPr lang="en-GB" sz="2400" dirty="0"/>
          </a:p>
          <a:p>
            <a:pPr lvl="1"/>
            <a:r>
              <a:rPr lang="en-AU" sz="2400" dirty="0"/>
              <a:t>Identify an example of imagery from the text.</a:t>
            </a:r>
            <a:endParaRPr lang="en-GB" sz="2400" dirty="0"/>
          </a:p>
          <a:p>
            <a:pPr lvl="1"/>
            <a:r>
              <a:rPr lang="en-AU" sz="2400" dirty="0"/>
              <a:t>Work out what is being compared to what.</a:t>
            </a:r>
            <a:endParaRPr lang="en-GB" sz="2400" dirty="0"/>
          </a:p>
          <a:p>
            <a:pPr lvl="1"/>
            <a:r>
              <a:rPr lang="en-AU" sz="2400" dirty="0"/>
              <a:t>You must: work out what these things have in common.</a:t>
            </a:r>
            <a:endParaRPr lang="en-GB" sz="2400" dirty="0"/>
          </a:p>
          <a:p>
            <a:pPr lvl="1"/>
            <a:r>
              <a:rPr lang="en-AU" sz="2400" dirty="0"/>
              <a:t>You should: explain what this helps you understand about the original subject. </a:t>
            </a:r>
            <a:endParaRPr lang="en-GB" sz="2400" dirty="0"/>
          </a:p>
          <a:p>
            <a:pPr lvl="1"/>
            <a:r>
              <a:rPr lang="en-AU" sz="2400" dirty="0"/>
              <a:t>You could: explain why the description is more effective with </a:t>
            </a:r>
            <a:r>
              <a:rPr lang="en-AU" sz="2400" dirty="0" smtClean="0"/>
              <a:t>imagery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31681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Intentions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We will understand what makes a good Learning Intention</a:t>
            </a:r>
          </a:p>
          <a:p>
            <a:r>
              <a:rPr lang="en-GB" sz="2400" dirty="0" smtClean="0"/>
              <a:t>We will know how to create effective Success Criteria</a:t>
            </a:r>
          </a:p>
          <a:p>
            <a:r>
              <a:rPr lang="en-GB" sz="2400" dirty="0" smtClean="0"/>
              <a:t>We will be able to use Learning Intentions and Success Criteria confidently in our own classes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821208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AU" sz="2400" dirty="0"/>
              <a:t>LI = To be able to analyse </a:t>
            </a:r>
            <a:r>
              <a:rPr lang="en-AU" sz="2400" dirty="0" smtClean="0"/>
              <a:t>imagery.</a:t>
            </a:r>
            <a:endParaRPr lang="en-GB" sz="2400" dirty="0"/>
          </a:p>
          <a:p>
            <a:pPr marL="0" indent="0">
              <a:buNone/>
            </a:pPr>
            <a:r>
              <a:rPr lang="en-AU" sz="2400" dirty="0" smtClean="0"/>
              <a:t>SC</a:t>
            </a:r>
            <a:r>
              <a:rPr lang="en-AU" sz="2400" dirty="0"/>
              <a:t>=</a:t>
            </a:r>
            <a:endParaRPr lang="en-GB" sz="2400" dirty="0"/>
          </a:p>
          <a:p>
            <a:r>
              <a:rPr lang="en-AU" sz="2400" dirty="0"/>
              <a:t>Method:</a:t>
            </a:r>
            <a:endParaRPr lang="en-GB" sz="2400" dirty="0"/>
          </a:p>
          <a:p>
            <a:pPr lvl="1"/>
            <a:r>
              <a:rPr lang="en-AU" sz="2400" dirty="0"/>
              <a:t>Identify an example of imagery from the text.</a:t>
            </a:r>
            <a:endParaRPr lang="en-GB" sz="2400" dirty="0"/>
          </a:p>
          <a:p>
            <a:pPr lvl="1"/>
            <a:r>
              <a:rPr lang="en-AU" sz="2400" dirty="0"/>
              <a:t>Work out what is being compared to what.</a:t>
            </a:r>
            <a:endParaRPr lang="en-GB" sz="2400" dirty="0"/>
          </a:p>
          <a:p>
            <a:pPr lvl="1"/>
            <a:r>
              <a:rPr lang="en-AU" sz="2400" dirty="0"/>
              <a:t>You must: work out what these things have in common.</a:t>
            </a:r>
            <a:endParaRPr lang="en-GB" sz="2400" dirty="0"/>
          </a:p>
          <a:p>
            <a:pPr lvl="1"/>
            <a:r>
              <a:rPr lang="en-AU" sz="2400" dirty="0"/>
              <a:t>You should: explain what this helps you understand about the original subject. </a:t>
            </a:r>
            <a:endParaRPr lang="en-GB" sz="2400" dirty="0"/>
          </a:p>
          <a:p>
            <a:pPr lvl="1"/>
            <a:r>
              <a:rPr lang="en-AU" sz="2400" dirty="0"/>
              <a:t>You could: explain why the description is more effective with </a:t>
            </a:r>
            <a:r>
              <a:rPr lang="en-AU" sz="2400" dirty="0" smtClean="0"/>
              <a:t>imagery</a:t>
            </a:r>
            <a:endParaRPr lang="en-GB" sz="2400" dirty="0"/>
          </a:p>
        </p:txBody>
      </p:sp>
      <p:sp>
        <p:nvSpPr>
          <p:cNvPr id="4" name="Oval 3"/>
          <p:cNvSpPr/>
          <p:nvPr/>
        </p:nvSpPr>
        <p:spPr>
          <a:xfrm>
            <a:off x="7949381" y="1128451"/>
            <a:ext cx="2979174" cy="275647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Pupil friendly</a:t>
            </a:r>
          </a:p>
          <a:p>
            <a:pPr algn="ctr"/>
            <a:r>
              <a:rPr lang="en-GB" sz="2400" dirty="0" smtClean="0"/>
              <a:t>Helpful steps to complete process</a:t>
            </a:r>
          </a:p>
          <a:p>
            <a:pPr algn="ctr"/>
            <a:r>
              <a:rPr lang="en-GB" sz="2400" dirty="0" smtClean="0"/>
              <a:t>Differentiated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0683504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In a pair or a trio, using one of your own Learning Intentions from earlier (or one from below if you’d rather), come up with a rough set of process Success Criteria which would help pupils to achieve it</a:t>
            </a:r>
          </a:p>
          <a:p>
            <a:pPr lvl="1"/>
            <a:r>
              <a:rPr lang="en-GB" sz="2200" dirty="0" smtClean="0"/>
              <a:t>We will be able to write persuasively.</a:t>
            </a:r>
          </a:p>
          <a:p>
            <a:pPr lvl="1"/>
            <a:r>
              <a:rPr lang="en-GB" sz="2200" dirty="0" smtClean="0"/>
              <a:t>We will know ways of controlling drought.</a:t>
            </a:r>
          </a:p>
          <a:p>
            <a:pPr lvl="1"/>
            <a:r>
              <a:rPr lang="en-GB" sz="2200" dirty="0" smtClean="0"/>
              <a:t>We will be able to multiply fractions.</a:t>
            </a:r>
          </a:p>
          <a:p>
            <a:pPr lvl="1"/>
            <a:r>
              <a:rPr lang="en-GB" sz="2200" dirty="0" smtClean="0"/>
              <a:t>I understand how to take part in an effective group discussion.</a:t>
            </a:r>
          </a:p>
          <a:p>
            <a:pPr lvl="1"/>
            <a:r>
              <a:rPr lang="en-GB" sz="2200" dirty="0" smtClean="0"/>
              <a:t>I understand how to stay safe online. (Context: creating an Internet Safety Leaflet)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5382392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Generating Success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Recommended that this is done with pupils, in their language</a:t>
            </a:r>
          </a:p>
          <a:p>
            <a:endParaRPr lang="en-GB" sz="2400" dirty="0"/>
          </a:p>
          <a:p>
            <a:r>
              <a:rPr lang="en-GB" sz="2400" dirty="0" smtClean="0"/>
              <a:t>What strategies could we use to help pupils do this?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10705128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Generating Success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sz="2400" dirty="0"/>
              <a:t>Look at the Learning Intention and discuss how we will know we have achieved </a:t>
            </a:r>
            <a:r>
              <a:rPr lang="en-GB" sz="2400" dirty="0" smtClean="0"/>
              <a:t>it (as we did at the start)</a:t>
            </a:r>
            <a:endParaRPr lang="en-GB" sz="2400" dirty="0"/>
          </a:p>
          <a:p>
            <a:pPr lvl="0"/>
            <a:r>
              <a:rPr lang="en-GB" sz="2400" dirty="0"/>
              <a:t>Look at an exemplar of work first (like a piece of writing; a solution to a question; a video of someone doing the high jump) and discuss its strengths (or weaknesses) – these then form the Success Criteria; alternatively, you could give two pieces of work, of different quality and use these to generate a list of what makes one of them better.</a:t>
            </a:r>
          </a:p>
          <a:p>
            <a:pPr lvl="0"/>
            <a:r>
              <a:rPr lang="en-GB" sz="2400" dirty="0"/>
              <a:t>Do the task yourself (either correctly or incorrectly) and have pupils note what you are doing as you do it.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758883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Generating Success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400" dirty="0"/>
              <a:t>Give possible answers to a question, then get pupils to pick which are right and wrong, and discuss why this is. </a:t>
            </a:r>
          </a:p>
          <a:p>
            <a:pPr lvl="0"/>
            <a:r>
              <a:rPr lang="en-GB" sz="2400" dirty="0"/>
              <a:t>Let pupils attempt the activity first, and then get them to explain their step by step process.</a:t>
            </a:r>
          </a:p>
          <a:p>
            <a:pPr lvl="0"/>
            <a:r>
              <a:rPr lang="en-GB" sz="2400" dirty="0"/>
              <a:t>If you end up with an extremely long list of criteria, discuss with pupils which are the most important; some Success Criteria can be like a pick and mix menu – not every single one needs to be used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629914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T-P-S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How can we make effective use of Success Criteria during lessons?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0988765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Effective ways of using Success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After a five minute </a:t>
            </a:r>
            <a:r>
              <a:rPr lang="en-GB" sz="2400" dirty="0" smtClean="0"/>
              <a:t>warning, stop the class, draw attention to one criteria, and have pupils check own or peer’s work for this criteria</a:t>
            </a:r>
          </a:p>
          <a:p>
            <a:r>
              <a:rPr lang="en-GB" sz="2400" dirty="0" smtClean="0"/>
              <a:t>To differentiate, everyone has same criteria but some are identified (by teacher or class) as vital; everyone focuses on these ones, while more able or adventurous pupils focus on them all – pupils can take ownership of this and decide themselves </a:t>
            </a:r>
          </a:p>
          <a:p>
            <a:r>
              <a:rPr lang="en-GB" sz="2400" dirty="0" smtClean="0"/>
              <a:t>Before end of work (</a:t>
            </a:r>
            <a:r>
              <a:rPr lang="en-GB" sz="2400" dirty="0" err="1" smtClean="0"/>
              <a:t>ie</a:t>
            </a:r>
            <a:r>
              <a:rPr lang="en-GB" sz="2400" dirty="0" smtClean="0"/>
              <a:t> half way through, </a:t>
            </a:r>
            <a:r>
              <a:rPr lang="en-GB" sz="2400" b="1" dirty="0" smtClean="0"/>
              <a:t>not immediately before handing in</a:t>
            </a:r>
            <a:r>
              <a:rPr lang="en-GB" sz="2400" dirty="0" smtClean="0"/>
              <a:t>), have pupils traffic light Success Criteria; this gives teacher a chance to refocus certain learners on certain criteria</a:t>
            </a:r>
          </a:p>
        </p:txBody>
      </p:sp>
    </p:spTree>
    <p:extLst>
      <p:ext uri="{BB962C8B-B14F-4D97-AF65-F5344CB8AC3E}">
        <p14:creationId xmlns:p14="http://schemas.microsoft.com/office/powerpoint/2010/main" val="335027418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Effective ways of using Success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600" dirty="0"/>
              <a:t>Have pupils assess their own or a peer’s work against the criteria before they submit piece; if the Success Criteria is a set list of required ingredients, this gives pupils a chance to spot anything they have </a:t>
            </a:r>
            <a:r>
              <a:rPr lang="en-GB" sz="2600" dirty="0" smtClean="0"/>
              <a:t>missed</a:t>
            </a:r>
          </a:p>
          <a:p>
            <a:r>
              <a:rPr lang="en-GB" sz="2600" dirty="0" smtClean="0"/>
              <a:t>For commonly occurring tasks, Success Criteria could be constantly stuck on the wall</a:t>
            </a:r>
            <a:endParaRPr lang="en-GB" sz="2600" dirty="0"/>
          </a:p>
          <a:p>
            <a:r>
              <a:rPr lang="en-GB" sz="2600" b="1" dirty="0"/>
              <a:t>Base feedback on criteria </a:t>
            </a:r>
            <a:r>
              <a:rPr lang="en-GB" sz="2600" dirty="0"/>
              <a:t>and give specific instructions on how work can be </a:t>
            </a:r>
            <a:r>
              <a:rPr lang="en-GB" sz="2600" dirty="0" smtClean="0"/>
              <a:t>improved</a:t>
            </a:r>
            <a:endParaRPr lang="en-GB" sz="2600" dirty="0"/>
          </a:p>
          <a:p>
            <a:r>
              <a:rPr lang="en-GB" sz="2600" dirty="0"/>
              <a:t>Return to at the end and amend – did anything end up not being important? Did something occur that was crucial </a:t>
            </a:r>
            <a:r>
              <a:rPr lang="en-GB" sz="2600" dirty="0" smtClean="0"/>
              <a:t>during </a:t>
            </a:r>
            <a:r>
              <a:rPr lang="en-GB" sz="2600" dirty="0"/>
              <a:t>the process?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615162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Intentions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We will understand what makes a good Learning Intention</a:t>
            </a:r>
          </a:p>
          <a:p>
            <a:r>
              <a:rPr lang="en-GB" sz="2400" dirty="0"/>
              <a:t>We will know how to create effective Success Criteria</a:t>
            </a:r>
          </a:p>
          <a:p>
            <a:r>
              <a:rPr lang="en-GB" sz="2400" dirty="0"/>
              <a:t>We will be able to use Learning Intentions and Success Criteria confidently in our own classes</a:t>
            </a:r>
          </a:p>
        </p:txBody>
      </p:sp>
    </p:spTree>
    <p:extLst>
      <p:ext uri="{BB962C8B-B14F-4D97-AF65-F5344CB8AC3E}">
        <p14:creationId xmlns:p14="http://schemas.microsoft.com/office/powerpoint/2010/main" val="390644800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Going Forward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232786"/>
          </a:xfrm>
        </p:spPr>
        <p:txBody>
          <a:bodyPr>
            <a:normAutofit fontScale="85000" lnSpcReduction="10000"/>
          </a:bodyPr>
          <a:lstStyle/>
          <a:p>
            <a:r>
              <a:rPr lang="en-GB" sz="2600" dirty="0" smtClean="0"/>
              <a:t>Pair up with another teacher from your school and share these key messages on Learning Intentions and Success Criteria</a:t>
            </a:r>
          </a:p>
          <a:p>
            <a:r>
              <a:rPr lang="en-GB" sz="2600" dirty="0" smtClean="0"/>
              <a:t>During the next week, aim to make use of one of these strategies, whether it is:</a:t>
            </a:r>
          </a:p>
          <a:p>
            <a:pPr lvl="1"/>
            <a:r>
              <a:rPr lang="en-GB" sz="2600" dirty="0" smtClean="0"/>
              <a:t>Using visible Learning Intentions and referring to them throughout lesson</a:t>
            </a:r>
          </a:p>
          <a:p>
            <a:pPr lvl="1"/>
            <a:r>
              <a:rPr lang="en-GB" sz="2600" dirty="0" smtClean="0"/>
              <a:t>Using long term and short term Learning Intentions</a:t>
            </a:r>
          </a:p>
          <a:p>
            <a:pPr lvl="1"/>
            <a:r>
              <a:rPr lang="en-GB" sz="2600" dirty="0" smtClean="0"/>
              <a:t>Sharing Learning Intentions in advance to gauge prior knowledge</a:t>
            </a:r>
          </a:p>
          <a:p>
            <a:pPr lvl="1"/>
            <a:r>
              <a:rPr lang="en-GB" sz="2600" dirty="0" smtClean="0"/>
              <a:t>Creating Success Criteria with your class</a:t>
            </a:r>
          </a:p>
          <a:p>
            <a:pPr lvl="1"/>
            <a:r>
              <a:rPr lang="en-GB" sz="2600" dirty="0" smtClean="0"/>
              <a:t>One of the self / peer assessment methods based on Success Criteria</a:t>
            </a:r>
          </a:p>
          <a:p>
            <a:r>
              <a:rPr lang="en-GB" sz="2600" dirty="0" smtClean="0"/>
              <a:t>Once you have practised your new strategy, arrange for </a:t>
            </a:r>
            <a:r>
              <a:rPr lang="en-GB" sz="2600" dirty="0"/>
              <a:t>your partner to observe </a:t>
            </a:r>
            <a:r>
              <a:rPr lang="en-GB" sz="2600" dirty="0" smtClean="0"/>
              <a:t>part of a lesson when you make use of it</a:t>
            </a:r>
            <a:endParaRPr lang="en-GB" sz="26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57024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/>
              <a:t>Learning Intentions describe what learners should know, understand or be able to do by the end of the lesson or a series of lessons.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0627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Think – Pair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Come up with a Learning Intention for a lesson you taught today.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420052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Think – Pair – Share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Explain what makes a good Learning Intention.</a:t>
            </a:r>
          </a:p>
          <a:p>
            <a:pPr lvl="1"/>
            <a:r>
              <a:rPr lang="en-GB" sz="2200" dirty="0" smtClean="0"/>
              <a:t>How do you share them?</a:t>
            </a:r>
          </a:p>
          <a:p>
            <a:pPr lvl="1"/>
            <a:r>
              <a:rPr lang="en-GB" sz="2200" dirty="0" smtClean="0"/>
              <a:t>When do you mention them?</a:t>
            </a:r>
          </a:p>
          <a:p>
            <a:pPr lvl="1"/>
            <a:r>
              <a:rPr lang="en-GB" sz="2200" dirty="0" smtClean="0"/>
              <a:t>What are you using them for?</a:t>
            </a:r>
          </a:p>
          <a:p>
            <a:pPr lvl="1"/>
            <a:r>
              <a:rPr lang="en-GB" sz="2200" dirty="0" smtClean="0"/>
              <a:t>How should they be worded?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578078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makes a good Learning Intention?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29178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sz="2400" dirty="0"/>
              <a:t>Be presented at or near the start of a lesson and be referred to throughout.</a:t>
            </a:r>
          </a:p>
          <a:p>
            <a:pPr lvl="0"/>
            <a:r>
              <a:rPr lang="en-GB" sz="2400" dirty="0"/>
              <a:t>Be visible throughout the lesson (for both pupils and teachers to refer to).</a:t>
            </a:r>
          </a:p>
          <a:p>
            <a:pPr lvl="0"/>
            <a:r>
              <a:rPr lang="en-GB" sz="2400" dirty="0"/>
              <a:t>Be based on the Experiences &amp; Outcomes at BGE.</a:t>
            </a:r>
          </a:p>
          <a:p>
            <a:pPr lvl="0"/>
            <a:r>
              <a:rPr lang="en-GB" sz="2400" dirty="0"/>
              <a:t>Be context-free so pupils realise there are many reasons for learning the concept. </a:t>
            </a:r>
          </a:p>
          <a:p>
            <a:pPr lvl="0"/>
            <a:r>
              <a:rPr lang="en-GB" sz="2400" dirty="0"/>
              <a:t>Focus on what learners will learn, not what learners will do.</a:t>
            </a:r>
          </a:p>
          <a:p>
            <a:pPr lvl="0"/>
            <a:r>
              <a:rPr lang="en-GB" sz="2400" dirty="0"/>
              <a:t>Be written in language that learners will understand.</a:t>
            </a:r>
          </a:p>
          <a:p>
            <a:pPr lvl="0"/>
            <a:r>
              <a:rPr lang="en-GB" sz="2400" dirty="0"/>
              <a:t>Use words that centre on learning and skills, like:</a:t>
            </a:r>
          </a:p>
          <a:p>
            <a:pPr lvl="1"/>
            <a:r>
              <a:rPr lang="en-GB" sz="2200" dirty="0"/>
              <a:t>We are learning to…</a:t>
            </a:r>
          </a:p>
          <a:p>
            <a:pPr lvl="1"/>
            <a:r>
              <a:rPr lang="en-GB" sz="2200" dirty="0"/>
              <a:t>We will be able to…</a:t>
            </a:r>
          </a:p>
          <a:p>
            <a:pPr lvl="1"/>
            <a:r>
              <a:rPr lang="en-GB" sz="2200" dirty="0"/>
              <a:t>We will know… 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6660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Context-Free Learning Intentions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We will understand what makes a </a:t>
            </a:r>
            <a:r>
              <a:rPr lang="en-GB" sz="2800" dirty="0" smtClean="0"/>
              <a:t>good English </a:t>
            </a:r>
            <a:r>
              <a:rPr lang="en-GB" sz="2800" dirty="0"/>
              <a:t>Learning </a:t>
            </a:r>
            <a:r>
              <a:rPr lang="en-GB" sz="2800" dirty="0" smtClean="0"/>
              <a:t>Intention.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505025220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779</TotalTime>
  <Words>3637</Words>
  <Application>Microsoft Office PowerPoint</Application>
  <PresentationFormat>Widescreen</PresentationFormat>
  <Paragraphs>348</Paragraphs>
  <Slides>49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7" baseType="lpstr">
      <vt:lpstr>Arial</vt:lpstr>
      <vt:lpstr>Calibri</vt:lpstr>
      <vt:lpstr>Gill Sans MT</vt:lpstr>
      <vt:lpstr>Impact</vt:lpstr>
      <vt:lpstr>Times New Roman</vt:lpstr>
      <vt:lpstr>Wingdings</vt:lpstr>
      <vt:lpstr>Wingdings 2</vt:lpstr>
      <vt:lpstr>Badge</vt:lpstr>
      <vt:lpstr>ASSESSMENT IS FOR Learning</vt:lpstr>
      <vt:lpstr>PowerPoint Presentation</vt:lpstr>
      <vt:lpstr>PowerPoint Presentation</vt:lpstr>
      <vt:lpstr>Learning Intentions</vt:lpstr>
      <vt:lpstr>PowerPoint Presentation</vt:lpstr>
      <vt:lpstr>Think – Pair</vt:lpstr>
      <vt:lpstr>Think – Pair – Share </vt:lpstr>
      <vt:lpstr>What makes a good Learning Intention?</vt:lpstr>
      <vt:lpstr>Context-Free Learning Intentions</vt:lpstr>
      <vt:lpstr>Context-Free Learning Intentions</vt:lpstr>
      <vt:lpstr>Context-Free Learning Intentions</vt:lpstr>
      <vt:lpstr>Context-Free Learning Intentions</vt:lpstr>
      <vt:lpstr>Learning based language</vt:lpstr>
      <vt:lpstr>PowerPoint Presentation</vt:lpstr>
      <vt:lpstr>PowerPoint Presentation</vt:lpstr>
      <vt:lpstr>Improved Learning Intentions</vt:lpstr>
      <vt:lpstr>Task</vt:lpstr>
      <vt:lpstr>PowerPoint Presentation</vt:lpstr>
      <vt:lpstr>PowerPoint Presentation</vt:lpstr>
      <vt:lpstr>PowerPoint Presentation</vt:lpstr>
      <vt:lpstr>T-P-S</vt:lpstr>
      <vt:lpstr>PowerPoint Presentation</vt:lpstr>
      <vt:lpstr>Learning Intentions</vt:lpstr>
      <vt:lpstr>Success Criteria</vt:lpstr>
      <vt:lpstr>Effective Success Criteria…</vt:lpstr>
      <vt:lpstr>Product vs Process</vt:lpstr>
      <vt:lpstr>Types of Success Criteria</vt:lpstr>
      <vt:lpstr>Types of Success Criteria</vt:lpstr>
      <vt:lpstr>Types of Success Criteria</vt:lpstr>
      <vt:lpstr>Types of Success Criteria</vt:lpstr>
      <vt:lpstr>Effective Success Criteria…</vt:lpstr>
      <vt:lpstr>TASK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Task</vt:lpstr>
      <vt:lpstr>Generating Success Criteria</vt:lpstr>
      <vt:lpstr>Generating Success Criteria</vt:lpstr>
      <vt:lpstr>Generating Success Criteria</vt:lpstr>
      <vt:lpstr>T-P-S</vt:lpstr>
      <vt:lpstr>Effective ways of using Success Criteria</vt:lpstr>
      <vt:lpstr>Effective ways of using Success Criteria</vt:lpstr>
      <vt:lpstr>Learning Intentions</vt:lpstr>
      <vt:lpstr>Going Forward</vt:lpstr>
    </vt:vector>
  </TitlesOfParts>
  <Company>Argyll &amp; Bute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IS FOR Learning: A Refresher</dc:title>
  <dc:creator>Cathro, Gillian</dc:creator>
  <cp:lastModifiedBy>Cathro, Gillian</cp:lastModifiedBy>
  <cp:revision>58</cp:revision>
  <dcterms:created xsi:type="dcterms:W3CDTF">2018-09-12T14:09:54Z</dcterms:created>
  <dcterms:modified xsi:type="dcterms:W3CDTF">2019-02-27T16:30:26Z</dcterms:modified>
</cp:coreProperties>
</file>