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9" r:id="rId3"/>
    <p:sldId id="260" r:id="rId4"/>
    <p:sldId id="261" r:id="rId5"/>
    <p:sldId id="262" r:id="rId6"/>
    <p:sldId id="265" r:id="rId7"/>
    <p:sldId id="266" r:id="rId8"/>
    <p:sldId id="268" r:id="rId9"/>
    <p:sldId id="283" r:id="rId10"/>
    <p:sldId id="293" r:id="rId11"/>
    <p:sldId id="294" r:id="rId12"/>
    <p:sldId id="269" r:id="rId13"/>
    <p:sldId id="270" r:id="rId14"/>
    <p:sldId id="271" r:id="rId15"/>
    <p:sldId id="272" r:id="rId16"/>
    <p:sldId id="273" r:id="rId17"/>
    <p:sldId id="295" r:id="rId18"/>
    <p:sldId id="274" r:id="rId19"/>
    <p:sldId id="297" r:id="rId20"/>
    <p:sldId id="277" r:id="rId21"/>
    <p:sldId id="275" r:id="rId22"/>
    <p:sldId id="276" r:id="rId23"/>
    <p:sldId id="279" r:id="rId24"/>
    <p:sldId id="280" r:id="rId25"/>
    <p:sldId id="296" r:id="rId26"/>
    <p:sldId id="281" r:id="rId27"/>
    <p:sldId id="285" r:id="rId28"/>
    <p:sldId id="288" r:id="rId29"/>
    <p:sldId id="289" r:id="rId30"/>
    <p:sldId id="282" r:id="rId31"/>
    <p:sldId id="290" r:id="rId32"/>
    <p:sldId id="298" r:id="rId33"/>
    <p:sldId id="284" r:id="rId34"/>
    <p:sldId id="299"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686" autoAdjust="0"/>
  </p:normalViewPr>
  <p:slideViewPr>
    <p:cSldViewPr snapToGrid="0">
      <p:cViewPr varScale="1">
        <p:scale>
          <a:sx n="55" d="100"/>
          <a:sy n="55" d="100"/>
        </p:scale>
        <p:origin x="13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39FC1B-D037-4629-BE04-BB5F2972706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C83D7992-B9D0-4EDE-861B-FEB9221490E4}">
      <dgm:prSet phldrT="[Text]"/>
      <dgm:spPr/>
      <dgm:t>
        <a:bodyPr/>
        <a:lstStyle/>
        <a:p>
          <a:r>
            <a:rPr lang="en-GB" dirty="0" smtClean="0"/>
            <a:t>Formative Assessment</a:t>
          </a:r>
          <a:endParaRPr lang="en-GB" dirty="0"/>
        </a:p>
      </dgm:t>
    </dgm:pt>
    <dgm:pt modelId="{32FB93AA-775B-4917-99CE-14164BE51EF6}" type="parTrans" cxnId="{F9595989-89F4-4C57-A60F-D67420028020}">
      <dgm:prSet/>
      <dgm:spPr/>
      <dgm:t>
        <a:bodyPr/>
        <a:lstStyle/>
        <a:p>
          <a:endParaRPr lang="en-GB"/>
        </a:p>
      </dgm:t>
    </dgm:pt>
    <dgm:pt modelId="{92C505E0-63FB-42D5-B6FD-94CC8BE93232}" type="sibTrans" cxnId="{F9595989-89F4-4C57-A60F-D67420028020}">
      <dgm:prSet/>
      <dgm:spPr/>
      <dgm:t>
        <a:bodyPr/>
        <a:lstStyle/>
        <a:p>
          <a:endParaRPr lang="en-GB"/>
        </a:p>
      </dgm:t>
    </dgm:pt>
    <dgm:pt modelId="{37A9D731-52E6-4E4C-9521-1F7F6E276B37}">
      <dgm:prSet phldrT="[Text]" custT="1"/>
      <dgm:spPr/>
      <dgm:t>
        <a:bodyPr/>
        <a:lstStyle/>
        <a:p>
          <a:r>
            <a:rPr lang="en-GB" sz="2000" dirty="0" smtClean="0"/>
            <a:t>Effective </a:t>
          </a:r>
          <a:r>
            <a:rPr lang="en-GB" sz="2000" dirty="0" err="1" smtClean="0"/>
            <a:t>questio-ning</a:t>
          </a:r>
          <a:endParaRPr lang="en-GB" sz="2000" dirty="0"/>
        </a:p>
      </dgm:t>
    </dgm:pt>
    <dgm:pt modelId="{FB3AA36F-0657-40C2-A400-291331273A6F}" type="parTrans" cxnId="{F1829119-01AB-4D47-8A52-58E2882960E4}">
      <dgm:prSet/>
      <dgm:spPr/>
      <dgm:t>
        <a:bodyPr/>
        <a:lstStyle/>
        <a:p>
          <a:endParaRPr lang="en-GB"/>
        </a:p>
      </dgm:t>
    </dgm:pt>
    <dgm:pt modelId="{62F753A0-3A75-49A6-A570-F2BB03D9FA15}" type="sibTrans" cxnId="{F1829119-01AB-4D47-8A52-58E2882960E4}">
      <dgm:prSet/>
      <dgm:spPr/>
      <dgm:t>
        <a:bodyPr/>
        <a:lstStyle/>
        <a:p>
          <a:endParaRPr lang="en-GB"/>
        </a:p>
      </dgm:t>
    </dgm:pt>
    <dgm:pt modelId="{9C8A6ACD-7F90-4E45-B7C0-421CF07BC58E}">
      <dgm:prSet phldrT="[Text]" custT="1"/>
      <dgm:spPr/>
      <dgm:t>
        <a:bodyPr/>
        <a:lstStyle/>
        <a:p>
          <a:r>
            <a:rPr lang="en-GB" sz="2000" dirty="0" smtClean="0"/>
            <a:t>Self and peer assessment</a:t>
          </a:r>
          <a:endParaRPr lang="en-GB" sz="2000" dirty="0"/>
        </a:p>
      </dgm:t>
    </dgm:pt>
    <dgm:pt modelId="{24030AE1-CCC8-4462-A665-DC51ADCD2995}" type="parTrans" cxnId="{8C83EE5F-D681-43F4-8AFE-6019982EF343}">
      <dgm:prSet/>
      <dgm:spPr/>
      <dgm:t>
        <a:bodyPr/>
        <a:lstStyle/>
        <a:p>
          <a:endParaRPr lang="en-GB"/>
        </a:p>
      </dgm:t>
    </dgm:pt>
    <dgm:pt modelId="{5DD7B018-B276-410E-8630-5B3B86AD25AA}" type="sibTrans" cxnId="{8C83EE5F-D681-43F4-8AFE-6019982EF343}">
      <dgm:prSet/>
      <dgm:spPr/>
      <dgm:t>
        <a:bodyPr/>
        <a:lstStyle/>
        <a:p>
          <a:endParaRPr lang="en-GB"/>
        </a:p>
      </dgm:t>
    </dgm:pt>
    <dgm:pt modelId="{FCC1A0E7-6971-4B7A-8DD5-69C11C9B9AEE}">
      <dgm:prSet phldrT="[Text]" custT="1"/>
      <dgm:spPr/>
      <dgm:t>
        <a:bodyPr/>
        <a:lstStyle/>
        <a:p>
          <a:r>
            <a:rPr lang="en-GB" sz="2000" dirty="0" smtClean="0"/>
            <a:t>Effective feedback</a:t>
          </a:r>
          <a:endParaRPr lang="en-GB" sz="2000" dirty="0"/>
        </a:p>
      </dgm:t>
    </dgm:pt>
    <dgm:pt modelId="{C85D5302-C392-4642-B481-E30047639152}" type="parTrans" cxnId="{08E00688-73D8-46EA-818C-19AF026D6C45}">
      <dgm:prSet/>
      <dgm:spPr/>
      <dgm:t>
        <a:bodyPr/>
        <a:lstStyle/>
        <a:p>
          <a:endParaRPr lang="en-GB"/>
        </a:p>
      </dgm:t>
    </dgm:pt>
    <dgm:pt modelId="{7A39E890-0859-4A3C-BD2F-28DAC44C9702}" type="sibTrans" cxnId="{08E00688-73D8-46EA-818C-19AF026D6C45}">
      <dgm:prSet/>
      <dgm:spPr/>
      <dgm:t>
        <a:bodyPr/>
        <a:lstStyle/>
        <a:p>
          <a:endParaRPr lang="en-GB"/>
        </a:p>
      </dgm:t>
    </dgm:pt>
    <dgm:pt modelId="{BF330FD0-AA8E-4336-A078-0085EE2F6C74}">
      <dgm:prSet phldrT="[Text]" custT="1"/>
      <dgm:spPr/>
      <dgm:t>
        <a:bodyPr/>
        <a:lstStyle/>
        <a:p>
          <a:r>
            <a:rPr lang="en-GB" sz="2400" dirty="0" smtClean="0"/>
            <a:t>Sharing learning goals</a:t>
          </a:r>
          <a:endParaRPr lang="en-GB" sz="2400" dirty="0"/>
        </a:p>
      </dgm:t>
    </dgm:pt>
    <dgm:pt modelId="{99BA4867-A318-4327-B129-915E54A03AE0}" type="parTrans" cxnId="{B691831E-EE53-4591-AF19-B0C2DEA99410}">
      <dgm:prSet/>
      <dgm:spPr/>
      <dgm:t>
        <a:bodyPr/>
        <a:lstStyle/>
        <a:p>
          <a:endParaRPr lang="en-GB"/>
        </a:p>
      </dgm:t>
    </dgm:pt>
    <dgm:pt modelId="{BA83117D-8D8D-416E-A98E-F765BB55A10F}" type="sibTrans" cxnId="{B691831E-EE53-4591-AF19-B0C2DEA99410}">
      <dgm:prSet/>
      <dgm:spPr/>
      <dgm:t>
        <a:bodyPr/>
        <a:lstStyle/>
        <a:p>
          <a:endParaRPr lang="en-GB"/>
        </a:p>
      </dgm:t>
    </dgm:pt>
    <dgm:pt modelId="{E4DA29F8-DAD6-4BBC-BA6E-FDE2E9472BC2}" type="pres">
      <dgm:prSet presAssocID="{7039FC1B-D037-4629-BE04-BB5F2972706D}" presName="Name0" presStyleCnt="0">
        <dgm:presLayoutVars>
          <dgm:chMax val="1"/>
          <dgm:dir/>
          <dgm:animLvl val="ctr"/>
          <dgm:resizeHandles val="exact"/>
        </dgm:presLayoutVars>
      </dgm:prSet>
      <dgm:spPr/>
      <dgm:t>
        <a:bodyPr/>
        <a:lstStyle/>
        <a:p>
          <a:endParaRPr lang="en-GB"/>
        </a:p>
      </dgm:t>
    </dgm:pt>
    <dgm:pt modelId="{313448F5-AEAB-4906-9363-A3483AD12B61}" type="pres">
      <dgm:prSet presAssocID="{C83D7992-B9D0-4EDE-861B-FEB9221490E4}" presName="centerShape" presStyleLbl="node0" presStyleIdx="0" presStyleCnt="1"/>
      <dgm:spPr/>
      <dgm:t>
        <a:bodyPr/>
        <a:lstStyle/>
        <a:p>
          <a:endParaRPr lang="en-GB"/>
        </a:p>
      </dgm:t>
    </dgm:pt>
    <dgm:pt modelId="{A04D6505-1F41-45D0-83C5-BE47FD079752}" type="pres">
      <dgm:prSet presAssocID="{37A9D731-52E6-4E4C-9521-1F7F6E276B37}" presName="node" presStyleLbl="node1" presStyleIdx="0" presStyleCnt="4">
        <dgm:presLayoutVars>
          <dgm:bulletEnabled val="1"/>
        </dgm:presLayoutVars>
      </dgm:prSet>
      <dgm:spPr/>
      <dgm:t>
        <a:bodyPr/>
        <a:lstStyle/>
        <a:p>
          <a:endParaRPr lang="en-GB"/>
        </a:p>
      </dgm:t>
    </dgm:pt>
    <dgm:pt modelId="{A0AE44B4-138F-4922-BD7E-323BF5F30ABA}" type="pres">
      <dgm:prSet presAssocID="{37A9D731-52E6-4E4C-9521-1F7F6E276B37}" presName="dummy" presStyleCnt="0"/>
      <dgm:spPr/>
    </dgm:pt>
    <dgm:pt modelId="{5F0A41A2-6C82-44CC-B328-8847FF6F7EED}" type="pres">
      <dgm:prSet presAssocID="{62F753A0-3A75-49A6-A570-F2BB03D9FA15}" presName="sibTrans" presStyleLbl="sibTrans2D1" presStyleIdx="0" presStyleCnt="4"/>
      <dgm:spPr/>
      <dgm:t>
        <a:bodyPr/>
        <a:lstStyle/>
        <a:p>
          <a:endParaRPr lang="en-GB"/>
        </a:p>
      </dgm:t>
    </dgm:pt>
    <dgm:pt modelId="{854E0EA0-B5C4-42CD-B4D4-9724177CA74A}" type="pres">
      <dgm:prSet presAssocID="{9C8A6ACD-7F90-4E45-B7C0-421CF07BC58E}" presName="node" presStyleLbl="node1" presStyleIdx="1" presStyleCnt="4" custScaleX="103172">
        <dgm:presLayoutVars>
          <dgm:bulletEnabled val="1"/>
        </dgm:presLayoutVars>
      </dgm:prSet>
      <dgm:spPr/>
      <dgm:t>
        <a:bodyPr/>
        <a:lstStyle/>
        <a:p>
          <a:endParaRPr lang="en-GB"/>
        </a:p>
      </dgm:t>
    </dgm:pt>
    <dgm:pt modelId="{D1A395CF-149A-4A4B-9853-AF9D3B1C543C}" type="pres">
      <dgm:prSet presAssocID="{9C8A6ACD-7F90-4E45-B7C0-421CF07BC58E}" presName="dummy" presStyleCnt="0"/>
      <dgm:spPr/>
    </dgm:pt>
    <dgm:pt modelId="{94E36CDB-C86F-4984-9F46-AF8256F33A11}" type="pres">
      <dgm:prSet presAssocID="{5DD7B018-B276-410E-8630-5B3B86AD25AA}" presName="sibTrans" presStyleLbl="sibTrans2D1" presStyleIdx="1" presStyleCnt="4"/>
      <dgm:spPr/>
      <dgm:t>
        <a:bodyPr/>
        <a:lstStyle/>
        <a:p>
          <a:endParaRPr lang="en-GB"/>
        </a:p>
      </dgm:t>
    </dgm:pt>
    <dgm:pt modelId="{1ACDE848-ED7F-4686-B2CC-2F12970D3B9A}" type="pres">
      <dgm:prSet presAssocID="{FCC1A0E7-6971-4B7A-8DD5-69C11C9B9AEE}" presName="node" presStyleLbl="node1" presStyleIdx="2" presStyleCnt="4">
        <dgm:presLayoutVars>
          <dgm:bulletEnabled val="1"/>
        </dgm:presLayoutVars>
      </dgm:prSet>
      <dgm:spPr/>
      <dgm:t>
        <a:bodyPr/>
        <a:lstStyle/>
        <a:p>
          <a:endParaRPr lang="en-GB"/>
        </a:p>
      </dgm:t>
    </dgm:pt>
    <dgm:pt modelId="{70AC25D6-AB88-41D9-83C1-AEEF2666F20A}" type="pres">
      <dgm:prSet presAssocID="{FCC1A0E7-6971-4B7A-8DD5-69C11C9B9AEE}" presName="dummy" presStyleCnt="0"/>
      <dgm:spPr/>
    </dgm:pt>
    <dgm:pt modelId="{1A395669-A3DC-4CD7-BAFC-59AB0593AA2E}" type="pres">
      <dgm:prSet presAssocID="{7A39E890-0859-4A3C-BD2F-28DAC44C9702}" presName="sibTrans" presStyleLbl="sibTrans2D1" presStyleIdx="2" presStyleCnt="4"/>
      <dgm:spPr/>
      <dgm:t>
        <a:bodyPr/>
        <a:lstStyle/>
        <a:p>
          <a:endParaRPr lang="en-GB"/>
        </a:p>
      </dgm:t>
    </dgm:pt>
    <dgm:pt modelId="{6E4104C6-15FD-4CCF-A1A1-EC394858C862}" type="pres">
      <dgm:prSet presAssocID="{BF330FD0-AA8E-4336-A078-0085EE2F6C74}" presName="node" presStyleLbl="node1" presStyleIdx="3" presStyleCnt="4">
        <dgm:presLayoutVars>
          <dgm:bulletEnabled val="1"/>
        </dgm:presLayoutVars>
      </dgm:prSet>
      <dgm:spPr/>
      <dgm:t>
        <a:bodyPr/>
        <a:lstStyle/>
        <a:p>
          <a:endParaRPr lang="en-GB"/>
        </a:p>
      </dgm:t>
    </dgm:pt>
    <dgm:pt modelId="{D04BE49D-153D-488B-91CB-EE290F8DD13F}" type="pres">
      <dgm:prSet presAssocID="{BF330FD0-AA8E-4336-A078-0085EE2F6C74}" presName="dummy" presStyleCnt="0"/>
      <dgm:spPr/>
    </dgm:pt>
    <dgm:pt modelId="{376B3068-02CD-4E5B-9A1D-5B21D08AE6F2}" type="pres">
      <dgm:prSet presAssocID="{BA83117D-8D8D-416E-A98E-F765BB55A10F}" presName="sibTrans" presStyleLbl="sibTrans2D1" presStyleIdx="3" presStyleCnt="4"/>
      <dgm:spPr/>
      <dgm:t>
        <a:bodyPr/>
        <a:lstStyle/>
        <a:p>
          <a:endParaRPr lang="en-GB"/>
        </a:p>
      </dgm:t>
    </dgm:pt>
  </dgm:ptLst>
  <dgm:cxnLst>
    <dgm:cxn modelId="{F9595989-89F4-4C57-A60F-D67420028020}" srcId="{7039FC1B-D037-4629-BE04-BB5F2972706D}" destId="{C83D7992-B9D0-4EDE-861B-FEB9221490E4}" srcOrd="0" destOrd="0" parTransId="{32FB93AA-775B-4917-99CE-14164BE51EF6}" sibTransId="{92C505E0-63FB-42D5-B6FD-94CC8BE93232}"/>
    <dgm:cxn modelId="{BCF23EBC-621D-47D0-B3BF-1849CAE949D7}" type="presOf" srcId="{BA83117D-8D8D-416E-A98E-F765BB55A10F}" destId="{376B3068-02CD-4E5B-9A1D-5B21D08AE6F2}" srcOrd="0" destOrd="0" presId="urn:microsoft.com/office/officeart/2005/8/layout/radial6"/>
    <dgm:cxn modelId="{F1829119-01AB-4D47-8A52-58E2882960E4}" srcId="{C83D7992-B9D0-4EDE-861B-FEB9221490E4}" destId="{37A9D731-52E6-4E4C-9521-1F7F6E276B37}" srcOrd="0" destOrd="0" parTransId="{FB3AA36F-0657-40C2-A400-291331273A6F}" sibTransId="{62F753A0-3A75-49A6-A570-F2BB03D9FA15}"/>
    <dgm:cxn modelId="{D037FB11-AD29-4DCE-9F6E-B614E795FCB7}" type="presOf" srcId="{62F753A0-3A75-49A6-A570-F2BB03D9FA15}" destId="{5F0A41A2-6C82-44CC-B328-8847FF6F7EED}" srcOrd="0" destOrd="0" presId="urn:microsoft.com/office/officeart/2005/8/layout/radial6"/>
    <dgm:cxn modelId="{F0A6F273-5B29-4ABB-A27F-D6D07FC8D4BC}" type="presOf" srcId="{FCC1A0E7-6971-4B7A-8DD5-69C11C9B9AEE}" destId="{1ACDE848-ED7F-4686-B2CC-2F12970D3B9A}" srcOrd="0" destOrd="0" presId="urn:microsoft.com/office/officeart/2005/8/layout/radial6"/>
    <dgm:cxn modelId="{08E00688-73D8-46EA-818C-19AF026D6C45}" srcId="{C83D7992-B9D0-4EDE-861B-FEB9221490E4}" destId="{FCC1A0E7-6971-4B7A-8DD5-69C11C9B9AEE}" srcOrd="2" destOrd="0" parTransId="{C85D5302-C392-4642-B481-E30047639152}" sibTransId="{7A39E890-0859-4A3C-BD2F-28DAC44C9702}"/>
    <dgm:cxn modelId="{B691831E-EE53-4591-AF19-B0C2DEA99410}" srcId="{C83D7992-B9D0-4EDE-861B-FEB9221490E4}" destId="{BF330FD0-AA8E-4336-A078-0085EE2F6C74}" srcOrd="3" destOrd="0" parTransId="{99BA4867-A318-4327-B129-915E54A03AE0}" sibTransId="{BA83117D-8D8D-416E-A98E-F765BB55A10F}"/>
    <dgm:cxn modelId="{206D0915-BDFB-46B0-B6A9-D9501A9DCE34}" type="presOf" srcId="{C83D7992-B9D0-4EDE-861B-FEB9221490E4}" destId="{313448F5-AEAB-4906-9363-A3483AD12B61}" srcOrd="0" destOrd="0" presId="urn:microsoft.com/office/officeart/2005/8/layout/radial6"/>
    <dgm:cxn modelId="{202C97B3-24D2-46ED-9E0F-53038ABBAF73}" type="presOf" srcId="{BF330FD0-AA8E-4336-A078-0085EE2F6C74}" destId="{6E4104C6-15FD-4CCF-A1A1-EC394858C862}" srcOrd="0" destOrd="0" presId="urn:microsoft.com/office/officeart/2005/8/layout/radial6"/>
    <dgm:cxn modelId="{8C83EE5F-D681-43F4-8AFE-6019982EF343}" srcId="{C83D7992-B9D0-4EDE-861B-FEB9221490E4}" destId="{9C8A6ACD-7F90-4E45-B7C0-421CF07BC58E}" srcOrd="1" destOrd="0" parTransId="{24030AE1-CCC8-4462-A665-DC51ADCD2995}" sibTransId="{5DD7B018-B276-410E-8630-5B3B86AD25AA}"/>
    <dgm:cxn modelId="{89938591-59B1-40B6-BF63-94C00FD8ACF6}" type="presOf" srcId="{9C8A6ACD-7F90-4E45-B7C0-421CF07BC58E}" destId="{854E0EA0-B5C4-42CD-B4D4-9724177CA74A}" srcOrd="0" destOrd="0" presId="urn:microsoft.com/office/officeart/2005/8/layout/radial6"/>
    <dgm:cxn modelId="{E4761AAD-F534-48B4-A18A-E7D788B2A85A}" type="presOf" srcId="{37A9D731-52E6-4E4C-9521-1F7F6E276B37}" destId="{A04D6505-1F41-45D0-83C5-BE47FD079752}" srcOrd="0" destOrd="0" presId="urn:microsoft.com/office/officeart/2005/8/layout/radial6"/>
    <dgm:cxn modelId="{10CE2501-A834-4BEB-B2AE-EE125471FA06}" type="presOf" srcId="{5DD7B018-B276-410E-8630-5B3B86AD25AA}" destId="{94E36CDB-C86F-4984-9F46-AF8256F33A11}" srcOrd="0" destOrd="0" presId="urn:microsoft.com/office/officeart/2005/8/layout/radial6"/>
    <dgm:cxn modelId="{56F7BBE3-A6FB-45FA-AE5A-77FC9C8C0B38}" type="presOf" srcId="{7039FC1B-D037-4629-BE04-BB5F2972706D}" destId="{E4DA29F8-DAD6-4BBC-BA6E-FDE2E9472BC2}" srcOrd="0" destOrd="0" presId="urn:microsoft.com/office/officeart/2005/8/layout/radial6"/>
    <dgm:cxn modelId="{93044B02-912B-4B30-B895-7981D260CFDA}" type="presOf" srcId="{7A39E890-0859-4A3C-BD2F-28DAC44C9702}" destId="{1A395669-A3DC-4CD7-BAFC-59AB0593AA2E}" srcOrd="0" destOrd="0" presId="urn:microsoft.com/office/officeart/2005/8/layout/radial6"/>
    <dgm:cxn modelId="{EB537B42-6345-4A63-96D9-DFC8D171121E}" type="presParOf" srcId="{E4DA29F8-DAD6-4BBC-BA6E-FDE2E9472BC2}" destId="{313448F5-AEAB-4906-9363-A3483AD12B61}" srcOrd="0" destOrd="0" presId="urn:microsoft.com/office/officeart/2005/8/layout/radial6"/>
    <dgm:cxn modelId="{E80DF931-EA96-4BB3-8AAB-2A2CD6B2B4A1}" type="presParOf" srcId="{E4DA29F8-DAD6-4BBC-BA6E-FDE2E9472BC2}" destId="{A04D6505-1F41-45D0-83C5-BE47FD079752}" srcOrd="1" destOrd="0" presId="urn:microsoft.com/office/officeart/2005/8/layout/radial6"/>
    <dgm:cxn modelId="{0CE76C20-0EFC-4575-BD86-71E513040692}" type="presParOf" srcId="{E4DA29F8-DAD6-4BBC-BA6E-FDE2E9472BC2}" destId="{A0AE44B4-138F-4922-BD7E-323BF5F30ABA}" srcOrd="2" destOrd="0" presId="urn:microsoft.com/office/officeart/2005/8/layout/radial6"/>
    <dgm:cxn modelId="{4DC498BE-2D1D-4D79-99F9-B6EDABE4B9D9}" type="presParOf" srcId="{E4DA29F8-DAD6-4BBC-BA6E-FDE2E9472BC2}" destId="{5F0A41A2-6C82-44CC-B328-8847FF6F7EED}" srcOrd="3" destOrd="0" presId="urn:microsoft.com/office/officeart/2005/8/layout/radial6"/>
    <dgm:cxn modelId="{3887646A-DF88-461C-BC29-7555CB8D603E}" type="presParOf" srcId="{E4DA29F8-DAD6-4BBC-BA6E-FDE2E9472BC2}" destId="{854E0EA0-B5C4-42CD-B4D4-9724177CA74A}" srcOrd="4" destOrd="0" presId="urn:microsoft.com/office/officeart/2005/8/layout/radial6"/>
    <dgm:cxn modelId="{7C1576D2-229C-4928-8663-4ACAEE5BD29C}" type="presParOf" srcId="{E4DA29F8-DAD6-4BBC-BA6E-FDE2E9472BC2}" destId="{D1A395CF-149A-4A4B-9853-AF9D3B1C543C}" srcOrd="5" destOrd="0" presId="urn:microsoft.com/office/officeart/2005/8/layout/radial6"/>
    <dgm:cxn modelId="{28DD5438-E0CD-416A-8FB4-C798E8C5F574}" type="presParOf" srcId="{E4DA29F8-DAD6-4BBC-BA6E-FDE2E9472BC2}" destId="{94E36CDB-C86F-4984-9F46-AF8256F33A11}" srcOrd="6" destOrd="0" presId="urn:microsoft.com/office/officeart/2005/8/layout/radial6"/>
    <dgm:cxn modelId="{46E86AD6-CE81-4975-88AF-F25C6976581B}" type="presParOf" srcId="{E4DA29F8-DAD6-4BBC-BA6E-FDE2E9472BC2}" destId="{1ACDE848-ED7F-4686-B2CC-2F12970D3B9A}" srcOrd="7" destOrd="0" presId="urn:microsoft.com/office/officeart/2005/8/layout/radial6"/>
    <dgm:cxn modelId="{509980EC-D27D-4FE0-87AD-159920E8D176}" type="presParOf" srcId="{E4DA29F8-DAD6-4BBC-BA6E-FDE2E9472BC2}" destId="{70AC25D6-AB88-41D9-83C1-AEEF2666F20A}" srcOrd="8" destOrd="0" presId="urn:microsoft.com/office/officeart/2005/8/layout/radial6"/>
    <dgm:cxn modelId="{4ECE81F5-40E2-4CC1-A8DB-CF332AA9A7D3}" type="presParOf" srcId="{E4DA29F8-DAD6-4BBC-BA6E-FDE2E9472BC2}" destId="{1A395669-A3DC-4CD7-BAFC-59AB0593AA2E}" srcOrd="9" destOrd="0" presId="urn:microsoft.com/office/officeart/2005/8/layout/radial6"/>
    <dgm:cxn modelId="{00D1B7EB-5121-43EC-A8D7-577565B08554}" type="presParOf" srcId="{E4DA29F8-DAD6-4BBC-BA6E-FDE2E9472BC2}" destId="{6E4104C6-15FD-4CCF-A1A1-EC394858C862}" srcOrd="10" destOrd="0" presId="urn:microsoft.com/office/officeart/2005/8/layout/radial6"/>
    <dgm:cxn modelId="{21300908-65E8-44C6-BC9E-A4AB8BAE8E04}" type="presParOf" srcId="{E4DA29F8-DAD6-4BBC-BA6E-FDE2E9472BC2}" destId="{D04BE49D-153D-488B-91CB-EE290F8DD13F}" srcOrd="11" destOrd="0" presId="urn:microsoft.com/office/officeart/2005/8/layout/radial6"/>
    <dgm:cxn modelId="{B3692E7F-B8A8-4BC1-8F67-FC715F1011DD}" type="presParOf" srcId="{E4DA29F8-DAD6-4BBC-BA6E-FDE2E9472BC2}" destId="{376B3068-02CD-4E5B-9A1D-5B21D08AE6F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39FC1B-D037-4629-BE04-BB5F2972706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GB"/>
        </a:p>
      </dgm:t>
    </dgm:pt>
    <dgm:pt modelId="{C83D7992-B9D0-4EDE-861B-FEB9221490E4}">
      <dgm:prSet phldrT="[Text]"/>
      <dgm:spPr/>
      <dgm:t>
        <a:bodyPr/>
        <a:lstStyle/>
        <a:p>
          <a:r>
            <a:rPr lang="en-GB" dirty="0" smtClean="0"/>
            <a:t>Formative Assessment</a:t>
          </a:r>
          <a:endParaRPr lang="en-GB" dirty="0"/>
        </a:p>
      </dgm:t>
    </dgm:pt>
    <dgm:pt modelId="{32FB93AA-775B-4917-99CE-14164BE51EF6}" type="parTrans" cxnId="{F9595989-89F4-4C57-A60F-D67420028020}">
      <dgm:prSet/>
      <dgm:spPr/>
      <dgm:t>
        <a:bodyPr/>
        <a:lstStyle/>
        <a:p>
          <a:endParaRPr lang="en-GB"/>
        </a:p>
      </dgm:t>
    </dgm:pt>
    <dgm:pt modelId="{92C505E0-63FB-42D5-B6FD-94CC8BE93232}" type="sibTrans" cxnId="{F9595989-89F4-4C57-A60F-D67420028020}">
      <dgm:prSet/>
      <dgm:spPr/>
      <dgm:t>
        <a:bodyPr/>
        <a:lstStyle/>
        <a:p>
          <a:endParaRPr lang="en-GB"/>
        </a:p>
      </dgm:t>
    </dgm:pt>
    <dgm:pt modelId="{37A9D731-52E6-4E4C-9521-1F7F6E276B37}">
      <dgm:prSet phldrT="[Text]" custT="1"/>
      <dgm:spPr>
        <a:solidFill>
          <a:schemeClr val="accent1"/>
        </a:solidFill>
        <a:ln>
          <a:solidFill>
            <a:schemeClr val="accent1"/>
          </a:solidFill>
        </a:ln>
      </dgm:spPr>
      <dgm:t>
        <a:bodyPr/>
        <a:lstStyle/>
        <a:p>
          <a:r>
            <a:rPr lang="en-GB" sz="2000" dirty="0" smtClean="0"/>
            <a:t>Effective </a:t>
          </a:r>
          <a:r>
            <a:rPr lang="en-GB" sz="2000" dirty="0" err="1" smtClean="0"/>
            <a:t>questio-ning</a:t>
          </a:r>
          <a:endParaRPr lang="en-GB" sz="2000" dirty="0"/>
        </a:p>
      </dgm:t>
    </dgm:pt>
    <dgm:pt modelId="{FB3AA36F-0657-40C2-A400-291331273A6F}" type="parTrans" cxnId="{F1829119-01AB-4D47-8A52-58E2882960E4}">
      <dgm:prSet/>
      <dgm:spPr/>
      <dgm:t>
        <a:bodyPr/>
        <a:lstStyle/>
        <a:p>
          <a:endParaRPr lang="en-GB"/>
        </a:p>
      </dgm:t>
    </dgm:pt>
    <dgm:pt modelId="{62F753A0-3A75-49A6-A570-F2BB03D9FA15}" type="sibTrans" cxnId="{F1829119-01AB-4D47-8A52-58E2882960E4}">
      <dgm:prSet/>
      <dgm:spPr/>
      <dgm:t>
        <a:bodyPr/>
        <a:lstStyle/>
        <a:p>
          <a:endParaRPr lang="en-GB"/>
        </a:p>
      </dgm:t>
    </dgm:pt>
    <dgm:pt modelId="{9C8A6ACD-7F90-4E45-B7C0-421CF07BC58E}">
      <dgm:prSet phldrT="[Text]" custT="1"/>
      <dgm:spPr/>
      <dgm:t>
        <a:bodyPr/>
        <a:lstStyle/>
        <a:p>
          <a:r>
            <a:rPr lang="en-GB" sz="2000" dirty="0" smtClean="0"/>
            <a:t>Self and peer assessment</a:t>
          </a:r>
          <a:endParaRPr lang="en-GB" sz="2000" dirty="0"/>
        </a:p>
      </dgm:t>
    </dgm:pt>
    <dgm:pt modelId="{24030AE1-CCC8-4462-A665-DC51ADCD2995}" type="parTrans" cxnId="{8C83EE5F-D681-43F4-8AFE-6019982EF343}">
      <dgm:prSet/>
      <dgm:spPr/>
      <dgm:t>
        <a:bodyPr/>
        <a:lstStyle/>
        <a:p>
          <a:endParaRPr lang="en-GB"/>
        </a:p>
      </dgm:t>
    </dgm:pt>
    <dgm:pt modelId="{5DD7B018-B276-410E-8630-5B3B86AD25AA}" type="sibTrans" cxnId="{8C83EE5F-D681-43F4-8AFE-6019982EF343}">
      <dgm:prSet/>
      <dgm:spPr/>
      <dgm:t>
        <a:bodyPr/>
        <a:lstStyle/>
        <a:p>
          <a:endParaRPr lang="en-GB"/>
        </a:p>
      </dgm:t>
    </dgm:pt>
    <dgm:pt modelId="{FCC1A0E7-6971-4B7A-8DD5-69C11C9B9AEE}">
      <dgm:prSet phldrT="[Text]" custT="1"/>
      <dgm:spPr>
        <a:solidFill>
          <a:srgbClr val="FF0000"/>
        </a:solidFill>
      </dgm:spPr>
      <dgm:t>
        <a:bodyPr/>
        <a:lstStyle/>
        <a:p>
          <a:r>
            <a:rPr lang="en-GB" sz="2000" dirty="0" smtClean="0"/>
            <a:t>Effective feedback</a:t>
          </a:r>
          <a:endParaRPr lang="en-GB" sz="2000" dirty="0"/>
        </a:p>
      </dgm:t>
    </dgm:pt>
    <dgm:pt modelId="{C85D5302-C392-4642-B481-E30047639152}" type="parTrans" cxnId="{08E00688-73D8-46EA-818C-19AF026D6C45}">
      <dgm:prSet/>
      <dgm:spPr/>
      <dgm:t>
        <a:bodyPr/>
        <a:lstStyle/>
        <a:p>
          <a:endParaRPr lang="en-GB"/>
        </a:p>
      </dgm:t>
    </dgm:pt>
    <dgm:pt modelId="{7A39E890-0859-4A3C-BD2F-28DAC44C9702}" type="sibTrans" cxnId="{08E00688-73D8-46EA-818C-19AF026D6C45}">
      <dgm:prSet/>
      <dgm:spPr/>
      <dgm:t>
        <a:bodyPr/>
        <a:lstStyle/>
        <a:p>
          <a:endParaRPr lang="en-GB"/>
        </a:p>
      </dgm:t>
    </dgm:pt>
    <dgm:pt modelId="{4EFA6B6F-ECAC-449F-83F9-45C2A82A6F54}">
      <dgm:prSet phldrT="[Text]" custT="1"/>
      <dgm:spPr/>
      <dgm:t>
        <a:bodyPr/>
        <a:lstStyle/>
        <a:p>
          <a:r>
            <a:rPr lang="en-GB" sz="2400" dirty="0" smtClean="0"/>
            <a:t>Sharing learning goals</a:t>
          </a:r>
          <a:endParaRPr lang="en-GB" sz="2400" dirty="0"/>
        </a:p>
      </dgm:t>
    </dgm:pt>
    <dgm:pt modelId="{4D73FC3C-A47A-4F2F-B706-D55579EE0E79}" type="parTrans" cxnId="{B4B8BFCB-E07F-447D-87D0-8D86A78B7F8D}">
      <dgm:prSet/>
      <dgm:spPr/>
      <dgm:t>
        <a:bodyPr/>
        <a:lstStyle/>
        <a:p>
          <a:endParaRPr lang="en-GB"/>
        </a:p>
      </dgm:t>
    </dgm:pt>
    <dgm:pt modelId="{6B67AE00-0AFD-466F-8C57-05D684FD69BC}" type="sibTrans" cxnId="{B4B8BFCB-E07F-447D-87D0-8D86A78B7F8D}">
      <dgm:prSet/>
      <dgm:spPr/>
      <dgm:t>
        <a:bodyPr/>
        <a:lstStyle/>
        <a:p>
          <a:endParaRPr lang="en-GB"/>
        </a:p>
      </dgm:t>
    </dgm:pt>
    <dgm:pt modelId="{E4DA29F8-DAD6-4BBC-BA6E-FDE2E9472BC2}" type="pres">
      <dgm:prSet presAssocID="{7039FC1B-D037-4629-BE04-BB5F2972706D}" presName="Name0" presStyleCnt="0">
        <dgm:presLayoutVars>
          <dgm:chMax val="1"/>
          <dgm:dir/>
          <dgm:animLvl val="ctr"/>
          <dgm:resizeHandles val="exact"/>
        </dgm:presLayoutVars>
      </dgm:prSet>
      <dgm:spPr/>
      <dgm:t>
        <a:bodyPr/>
        <a:lstStyle/>
        <a:p>
          <a:endParaRPr lang="en-GB"/>
        </a:p>
      </dgm:t>
    </dgm:pt>
    <dgm:pt modelId="{313448F5-AEAB-4906-9363-A3483AD12B61}" type="pres">
      <dgm:prSet presAssocID="{C83D7992-B9D0-4EDE-861B-FEB9221490E4}" presName="centerShape" presStyleLbl="node0" presStyleIdx="0" presStyleCnt="1"/>
      <dgm:spPr/>
      <dgm:t>
        <a:bodyPr/>
        <a:lstStyle/>
        <a:p>
          <a:endParaRPr lang="en-GB"/>
        </a:p>
      </dgm:t>
    </dgm:pt>
    <dgm:pt modelId="{A04D6505-1F41-45D0-83C5-BE47FD079752}" type="pres">
      <dgm:prSet presAssocID="{37A9D731-52E6-4E4C-9521-1F7F6E276B37}" presName="node" presStyleLbl="node1" presStyleIdx="0" presStyleCnt="4">
        <dgm:presLayoutVars>
          <dgm:bulletEnabled val="1"/>
        </dgm:presLayoutVars>
      </dgm:prSet>
      <dgm:spPr/>
      <dgm:t>
        <a:bodyPr/>
        <a:lstStyle/>
        <a:p>
          <a:endParaRPr lang="en-GB"/>
        </a:p>
      </dgm:t>
    </dgm:pt>
    <dgm:pt modelId="{A0AE44B4-138F-4922-BD7E-323BF5F30ABA}" type="pres">
      <dgm:prSet presAssocID="{37A9D731-52E6-4E4C-9521-1F7F6E276B37}" presName="dummy" presStyleCnt="0"/>
      <dgm:spPr/>
    </dgm:pt>
    <dgm:pt modelId="{5F0A41A2-6C82-44CC-B328-8847FF6F7EED}" type="pres">
      <dgm:prSet presAssocID="{62F753A0-3A75-49A6-A570-F2BB03D9FA15}" presName="sibTrans" presStyleLbl="sibTrans2D1" presStyleIdx="0" presStyleCnt="4"/>
      <dgm:spPr/>
      <dgm:t>
        <a:bodyPr/>
        <a:lstStyle/>
        <a:p>
          <a:endParaRPr lang="en-GB"/>
        </a:p>
      </dgm:t>
    </dgm:pt>
    <dgm:pt modelId="{854E0EA0-B5C4-42CD-B4D4-9724177CA74A}" type="pres">
      <dgm:prSet presAssocID="{9C8A6ACD-7F90-4E45-B7C0-421CF07BC58E}" presName="node" presStyleLbl="node1" presStyleIdx="1" presStyleCnt="4" custScaleX="103172">
        <dgm:presLayoutVars>
          <dgm:bulletEnabled val="1"/>
        </dgm:presLayoutVars>
      </dgm:prSet>
      <dgm:spPr/>
      <dgm:t>
        <a:bodyPr/>
        <a:lstStyle/>
        <a:p>
          <a:endParaRPr lang="en-GB"/>
        </a:p>
      </dgm:t>
    </dgm:pt>
    <dgm:pt modelId="{D1A395CF-149A-4A4B-9853-AF9D3B1C543C}" type="pres">
      <dgm:prSet presAssocID="{9C8A6ACD-7F90-4E45-B7C0-421CF07BC58E}" presName="dummy" presStyleCnt="0"/>
      <dgm:spPr/>
    </dgm:pt>
    <dgm:pt modelId="{94E36CDB-C86F-4984-9F46-AF8256F33A11}" type="pres">
      <dgm:prSet presAssocID="{5DD7B018-B276-410E-8630-5B3B86AD25AA}" presName="sibTrans" presStyleLbl="sibTrans2D1" presStyleIdx="1" presStyleCnt="4"/>
      <dgm:spPr/>
      <dgm:t>
        <a:bodyPr/>
        <a:lstStyle/>
        <a:p>
          <a:endParaRPr lang="en-GB"/>
        </a:p>
      </dgm:t>
    </dgm:pt>
    <dgm:pt modelId="{1ACDE848-ED7F-4686-B2CC-2F12970D3B9A}" type="pres">
      <dgm:prSet presAssocID="{FCC1A0E7-6971-4B7A-8DD5-69C11C9B9AEE}" presName="node" presStyleLbl="node1" presStyleIdx="2" presStyleCnt="4">
        <dgm:presLayoutVars>
          <dgm:bulletEnabled val="1"/>
        </dgm:presLayoutVars>
      </dgm:prSet>
      <dgm:spPr/>
      <dgm:t>
        <a:bodyPr/>
        <a:lstStyle/>
        <a:p>
          <a:endParaRPr lang="en-GB"/>
        </a:p>
      </dgm:t>
    </dgm:pt>
    <dgm:pt modelId="{70AC25D6-AB88-41D9-83C1-AEEF2666F20A}" type="pres">
      <dgm:prSet presAssocID="{FCC1A0E7-6971-4B7A-8DD5-69C11C9B9AEE}" presName="dummy" presStyleCnt="0"/>
      <dgm:spPr/>
    </dgm:pt>
    <dgm:pt modelId="{1A395669-A3DC-4CD7-BAFC-59AB0593AA2E}" type="pres">
      <dgm:prSet presAssocID="{7A39E890-0859-4A3C-BD2F-28DAC44C9702}" presName="sibTrans" presStyleLbl="sibTrans2D1" presStyleIdx="2" presStyleCnt="4"/>
      <dgm:spPr/>
      <dgm:t>
        <a:bodyPr/>
        <a:lstStyle/>
        <a:p>
          <a:endParaRPr lang="en-GB"/>
        </a:p>
      </dgm:t>
    </dgm:pt>
    <dgm:pt modelId="{9168AE27-C807-4DD4-A0F7-56659A937998}" type="pres">
      <dgm:prSet presAssocID="{4EFA6B6F-ECAC-449F-83F9-45C2A82A6F54}" presName="node" presStyleLbl="node1" presStyleIdx="3" presStyleCnt="4">
        <dgm:presLayoutVars>
          <dgm:bulletEnabled val="1"/>
        </dgm:presLayoutVars>
      </dgm:prSet>
      <dgm:spPr/>
      <dgm:t>
        <a:bodyPr/>
        <a:lstStyle/>
        <a:p>
          <a:endParaRPr lang="en-GB"/>
        </a:p>
      </dgm:t>
    </dgm:pt>
    <dgm:pt modelId="{F5DB8C27-5557-4FAD-93B3-71F12448CE31}" type="pres">
      <dgm:prSet presAssocID="{4EFA6B6F-ECAC-449F-83F9-45C2A82A6F54}" presName="dummy" presStyleCnt="0"/>
      <dgm:spPr/>
    </dgm:pt>
    <dgm:pt modelId="{EA809FD7-BE04-408C-8E44-7FE54C4FCD0D}" type="pres">
      <dgm:prSet presAssocID="{6B67AE00-0AFD-466F-8C57-05D684FD69BC}" presName="sibTrans" presStyleLbl="sibTrans2D1" presStyleIdx="3" presStyleCnt="4"/>
      <dgm:spPr/>
      <dgm:t>
        <a:bodyPr/>
        <a:lstStyle/>
        <a:p>
          <a:endParaRPr lang="en-GB"/>
        </a:p>
      </dgm:t>
    </dgm:pt>
  </dgm:ptLst>
  <dgm:cxnLst>
    <dgm:cxn modelId="{1FA4077A-E384-43D7-96B3-B322EE819341}" type="presOf" srcId="{6B67AE00-0AFD-466F-8C57-05D684FD69BC}" destId="{EA809FD7-BE04-408C-8E44-7FE54C4FCD0D}" srcOrd="0" destOrd="0" presId="urn:microsoft.com/office/officeart/2005/8/layout/radial6"/>
    <dgm:cxn modelId="{F9595989-89F4-4C57-A60F-D67420028020}" srcId="{7039FC1B-D037-4629-BE04-BB5F2972706D}" destId="{C83D7992-B9D0-4EDE-861B-FEB9221490E4}" srcOrd="0" destOrd="0" parTransId="{32FB93AA-775B-4917-99CE-14164BE51EF6}" sibTransId="{92C505E0-63FB-42D5-B6FD-94CC8BE93232}"/>
    <dgm:cxn modelId="{4348D03F-C4FA-4041-8096-3CFB73745D9B}" type="presOf" srcId="{62F753A0-3A75-49A6-A570-F2BB03D9FA15}" destId="{5F0A41A2-6C82-44CC-B328-8847FF6F7EED}" srcOrd="0" destOrd="0" presId="urn:microsoft.com/office/officeart/2005/8/layout/radial6"/>
    <dgm:cxn modelId="{F1829119-01AB-4D47-8A52-58E2882960E4}" srcId="{C83D7992-B9D0-4EDE-861B-FEB9221490E4}" destId="{37A9D731-52E6-4E4C-9521-1F7F6E276B37}" srcOrd="0" destOrd="0" parTransId="{FB3AA36F-0657-40C2-A400-291331273A6F}" sibTransId="{62F753A0-3A75-49A6-A570-F2BB03D9FA15}"/>
    <dgm:cxn modelId="{AEE4CB4D-D0D2-4B37-81D0-9A2B9E5417AE}" type="presOf" srcId="{4EFA6B6F-ECAC-449F-83F9-45C2A82A6F54}" destId="{9168AE27-C807-4DD4-A0F7-56659A937998}" srcOrd="0" destOrd="0" presId="urn:microsoft.com/office/officeart/2005/8/layout/radial6"/>
    <dgm:cxn modelId="{08E00688-73D8-46EA-818C-19AF026D6C45}" srcId="{C83D7992-B9D0-4EDE-861B-FEB9221490E4}" destId="{FCC1A0E7-6971-4B7A-8DD5-69C11C9B9AEE}" srcOrd="2" destOrd="0" parTransId="{C85D5302-C392-4642-B481-E30047639152}" sibTransId="{7A39E890-0859-4A3C-BD2F-28DAC44C9702}"/>
    <dgm:cxn modelId="{557BD43F-0967-4ABE-A73C-88B3735AB9E0}" type="presOf" srcId="{C83D7992-B9D0-4EDE-861B-FEB9221490E4}" destId="{313448F5-AEAB-4906-9363-A3483AD12B61}" srcOrd="0" destOrd="0" presId="urn:microsoft.com/office/officeart/2005/8/layout/radial6"/>
    <dgm:cxn modelId="{8C83EE5F-D681-43F4-8AFE-6019982EF343}" srcId="{C83D7992-B9D0-4EDE-861B-FEB9221490E4}" destId="{9C8A6ACD-7F90-4E45-B7C0-421CF07BC58E}" srcOrd="1" destOrd="0" parTransId="{24030AE1-CCC8-4462-A665-DC51ADCD2995}" sibTransId="{5DD7B018-B276-410E-8630-5B3B86AD25AA}"/>
    <dgm:cxn modelId="{B4B8BFCB-E07F-447D-87D0-8D86A78B7F8D}" srcId="{C83D7992-B9D0-4EDE-861B-FEB9221490E4}" destId="{4EFA6B6F-ECAC-449F-83F9-45C2A82A6F54}" srcOrd="3" destOrd="0" parTransId="{4D73FC3C-A47A-4F2F-B706-D55579EE0E79}" sibTransId="{6B67AE00-0AFD-466F-8C57-05D684FD69BC}"/>
    <dgm:cxn modelId="{00761F07-65C8-44BB-BACF-8CD79415F24E}" type="presOf" srcId="{5DD7B018-B276-410E-8630-5B3B86AD25AA}" destId="{94E36CDB-C86F-4984-9F46-AF8256F33A11}" srcOrd="0" destOrd="0" presId="urn:microsoft.com/office/officeart/2005/8/layout/radial6"/>
    <dgm:cxn modelId="{50445132-AF70-48DF-9D7C-CE69DE8C2F4B}" type="presOf" srcId="{7039FC1B-D037-4629-BE04-BB5F2972706D}" destId="{E4DA29F8-DAD6-4BBC-BA6E-FDE2E9472BC2}" srcOrd="0" destOrd="0" presId="urn:microsoft.com/office/officeart/2005/8/layout/radial6"/>
    <dgm:cxn modelId="{7B176EA1-0017-4A66-961A-63C45482B740}" type="presOf" srcId="{9C8A6ACD-7F90-4E45-B7C0-421CF07BC58E}" destId="{854E0EA0-B5C4-42CD-B4D4-9724177CA74A}" srcOrd="0" destOrd="0" presId="urn:microsoft.com/office/officeart/2005/8/layout/radial6"/>
    <dgm:cxn modelId="{BE2F1E0B-27A7-4B9B-9F14-36D35D86E624}" type="presOf" srcId="{37A9D731-52E6-4E4C-9521-1F7F6E276B37}" destId="{A04D6505-1F41-45D0-83C5-BE47FD079752}" srcOrd="0" destOrd="0" presId="urn:microsoft.com/office/officeart/2005/8/layout/radial6"/>
    <dgm:cxn modelId="{20476F12-F9BA-4BCE-8CBE-112BB1A7861D}" type="presOf" srcId="{7A39E890-0859-4A3C-BD2F-28DAC44C9702}" destId="{1A395669-A3DC-4CD7-BAFC-59AB0593AA2E}" srcOrd="0" destOrd="0" presId="urn:microsoft.com/office/officeart/2005/8/layout/radial6"/>
    <dgm:cxn modelId="{AF14C579-80FA-461F-A85E-7CC7605EE0B4}" type="presOf" srcId="{FCC1A0E7-6971-4B7A-8DD5-69C11C9B9AEE}" destId="{1ACDE848-ED7F-4686-B2CC-2F12970D3B9A}" srcOrd="0" destOrd="0" presId="urn:microsoft.com/office/officeart/2005/8/layout/radial6"/>
    <dgm:cxn modelId="{7008A91F-CF83-4959-9424-B941625ED343}" type="presParOf" srcId="{E4DA29F8-DAD6-4BBC-BA6E-FDE2E9472BC2}" destId="{313448F5-AEAB-4906-9363-A3483AD12B61}" srcOrd="0" destOrd="0" presId="urn:microsoft.com/office/officeart/2005/8/layout/radial6"/>
    <dgm:cxn modelId="{7AB7087E-0B66-4D2A-B1A7-8F6B0B8BAC9C}" type="presParOf" srcId="{E4DA29F8-DAD6-4BBC-BA6E-FDE2E9472BC2}" destId="{A04D6505-1F41-45D0-83C5-BE47FD079752}" srcOrd="1" destOrd="0" presId="urn:microsoft.com/office/officeart/2005/8/layout/radial6"/>
    <dgm:cxn modelId="{1CBC2680-6F05-4F47-8608-C60D310C771A}" type="presParOf" srcId="{E4DA29F8-DAD6-4BBC-BA6E-FDE2E9472BC2}" destId="{A0AE44B4-138F-4922-BD7E-323BF5F30ABA}" srcOrd="2" destOrd="0" presId="urn:microsoft.com/office/officeart/2005/8/layout/radial6"/>
    <dgm:cxn modelId="{DDE38457-93A5-41B7-986C-AE891F1CF421}" type="presParOf" srcId="{E4DA29F8-DAD6-4BBC-BA6E-FDE2E9472BC2}" destId="{5F0A41A2-6C82-44CC-B328-8847FF6F7EED}" srcOrd="3" destOrd="0" presId="urn:microsoft.com/office/officeart/2005/8/layout/radial6"/>
    <dgm:cxn modelId="{EDC1C590-FF82-4C24-8FFB-8D73E63509C0}" type="presParOf" srcId="{E4DA29F8-DAD6-4BBC-BA6E-FDE2E9472BC2}" destId="{854E0EA0-B5C4-42CD-B4D4-9724177CA74A}" srcOrd="4" destOrd="0" presId="urn:microsoft.com/office/officeart/2005/8/layout/radial6"/>
    <dgm:cxn modelId="{B9BA5F83-3AE5-4AF9-B95A-D8126E04F08D}" type="presParOf" srcId="{E4DA29F8-DAD6-4BBC-BA6E-FDE2E9472BC2}" destId="{D1A395CF-149A-4A4B-9853-AF9D3B1C543C}" srcOrd="5" destOrd="0" presId="urn:microsoft.com/office/officeart/2005/8/layout/radial6"/>
    <dgm:cxn modelId="{D2A7C342-F3C4-44DC-9AC6-E1F10982C260}" type="presParOf" srcId="{E4DA29F8-DAD6-4BBC-BA6E-FDE2E9472BC2}" destId="{94E36CDB-C86F-4984-9F46-AF8256F33A11}" srcOrd="6" destOrd="0" presId="urn:microsoft.com/office/officeart/2005/8/layout/radial6"/>
    <dgm:cxn modelId="{45B8E505-148D-4BBB-8234-50B8E0DC74B8}" type="presParOf" srcId="{E4DA29F8-DAD6-4BBC-BA6E-FDE2E9472BC2}" destId="{1ACDE848-ED7F-4686-B2CC-2F12970D3B9A}" srcOrd="7" destOrd="0" presId="urn:microsoft.com/office/officeart/2005/8/layout/radial6"/>
    <dgm:cxn modelId="{B6D87C4F-F5C4-4C26-956B-A76C5E3E0E00}" type="presParOf" srcId="{E4DA29F8-DAD6-4BBC-BA6E-FDE2E9472BC2}" destId="{70AC25D6-AB88-41D9-83C1-AEEF2666F20A}" srcOrd="8" destOrd="0" presId="urn:microsoft.com/office/officeart/2005/8/layout/radial6"/>
    <dgm:cxn modelId="{73A85425-5839-4CD0-AD10-96B896D213A8}" type="presParOf" srcId="{E4DA29F8-DAD6-4BBC-BA6E-FDE2E9472BC2}" destId="{1A395669-A3DC-4CD7-BAFC-59AB0593AA2E}" srcOrd="9" destOrd="0" presId="urn:microsoft.com/office/officeart/2005/8/layout/radial6"/>
    <dgm:cxn modelId="{9BD511A1-6FA0-413E-B037-6FBC53024571}" type="presParOf" srcId="{E4DA29F8-DAD6-4BBC-BA6E-FDE2E9472BC2}" destId="{9168AE27-C807-4DD4-A0F7-56659A937998}" srcOrd="10" destOrd="0" presId="urn:microsoft.com/office/officeart/2005/8/layout/radial6"/>
    <dgm:cxn modelId="{678B0574-C76B-499D-99BE-8FF2DE7783C4}" type="presParOf" srcId="{E4DA29F8-DAD6-4BBC-BA6E-FDE2E9472BC2}" destId="{F5DB8C27-5557-4FAD-93B3-71F12448CE31}" srcOrd="11" destOrd="0" presId="urn:microsoft.com/office/officeart/2005/8/layout/radial6"/>
    <dgm:cxn modelId="{368C5E5B-73FD-4F8E-8D1E-0B556E651BC4}" type="presParOf" srcId="{E4DA29F8-DAD6-4BBC-BA6E-FDE2E9472BC2}" destId="{EA809FD7-BE04-408C-8E44-7FE54C4FCD0D}"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3068-02CD-4E5B-9A1D-5B21D08AE6F2}">
      <dsp:nvSpPr>
        <dsp:cNvPr id="0" name=""/>
        <dsp:cNvSpPr/>
      </dsp:nvSpPr>
      <dsp:spPr>
        <a:xfrm>
          <a:off x="2865878" y="773770"/>
          <a:ext cx="5160085" cy="5160085"/>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95669-A3DC-4CD7-BAFC-59AB0593AA2E}">
      <dsp:nvSpPr>
        <dsp:cNvPr id="0" name=""/>
        <dsp:cNvSpPr/>
      </dsp:nvSpPr>
      <dsp:spPr>
        <a:xfrm>
          <a:off x="2865878" y="773770"/>
          <a:ext cx="5160085" cy="5160085"/>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E36CDB-C86F-4984-9F46-AF8256F33A11}">
      <dsp:nvSpPr>
        <dsp:cNvPr id="0" name=""/>
        <dsp:cNvSpPr/>
      </dsp:nvSpPr>
      <dsp:spPr>
        <a:xfrm>
          <a:off x="2865878" y="773770"/>
          <a:ext cx="5160085" cy="5160085"/>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A41A2-6C82-44CC-B328-8847FF6F7EED}">
      <dsp:nvSpPr>
        <dsp:cNvPr id="0" name=""/>
        <dsp:cNvSpPr/>
      </dsp:nvSpPr>
      <dsp:spPr>
        <a:xfrm>
          <a:off x="2865878" y="773770"/>
          <a:ext cx="5160085" cy="5160085"/>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3448F5-AEAB-4906-9363-A3483AD12B61}">
      <dsp:nvSpPr>
        <dsp:cNvPr id="0" name=""/>
        <dsp:cNvSpPr/>
      </dsp:nvSpPr>
      <dsp:spPr>
        <a:xfrm>
          <a:off x="4258405" y="2166298"/>
          <a:ext cx="2375030" cy="237503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Formative Assessment</a:t>
          </a:r>
          <a:endParaRPr lang="en-GB" sz="2600" kern="1200" dirty="0"/>
        </a:p>
      </dsp:txBody>
      <dsp:txXfrm>
        <a:off x="4606220" y="2514113"/>
        <a:ext cx="1679400" cy="1679400"/>
      </dsp:txXfrm>
    </dsp:sp>
    <dsp:sp modelId="{A04D6505-1F41-45D0-83C5-BE47FD079752}">
      <dsp:nvSpPr>
        <dsp:cNvPr id="0" name=""/>
        <dsp:cNvSpPr/>
      </dsp:nvSpPr>
      <dsp:spPr>
        <a:xfrm>
          <a:off x="4614660" y="2360"/>
          <a:ext cx="1662521"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Effective </a:t>
          </a:r>
          <a:r>
            <a:rPr lang="en-GB" sz="2000" kern="1200" dirty="0" err="1" smtClean="0"/>
            <a:t>questio-ning</a:t>
          </a:r>
          <a:endParaRPr lang="en-GB" sz="2000" kern="1200" dirty="0"/>
        </a:p>
      </dsp:txBody>
      <dsp:txXfrm>
        <a:off x="4858131" y="245831"/>
        <a:ext cx="1175579" cy="1175579"/>
      </dsp:txXfrm>
    </dsp:sp>
    <dsp:sp modelId="{854E0EA0-B5C4-42CD-B4D4-9724177CA74A}">
      <dsp:nvSpPr>
        <dsp:cNvPr id="0" name=""/>
        <dsp:cNvSpPr/>
      </dsp:nvSpPr>
      <dsp:spPr>
        <a:xfrm>
          <a:off x="7108484" y="2522552"/>
          <a:ext cx="1715256"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Self and peer assessment</a:t>
          </a:r>
          <a:endParaRPr lang="en-GB" sz="2000" kern="1200" dirty="0"/>
        </a:p>
      </dsp:txBody>
      <dsp:txXfrm>
        <a:off x="7359677" y="2766023"/>
        <a:ext cx="1212870" cy="1175579"/>
      </dsp:txXfrm>
    </dsp:sp>
    <dsp:sp modelId="{1ACDE848-ED7F-4686-B2CC-2F12970D3B9A}">
      <dsp:nvSpPr>
        <dsp:cNvPr id="0" name=""/>
        <dsp:cNvSpPr/>
      </dsp:nvSpPr>
      <dsp:spPr>
        <a:xfrm>
          <a:off x="4614660" y="5042744"/>
          <a:ext cx="1662521"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Effective feedback</a:t>
          </a:r>
          <a:endParaRPr lang="en-GB" sz="2000" kern="1200" dirty="0"/>
        </a:p>
      </dsp:txBody>
      <dsp:txXfrm>
        <a:off x="4858131" y="5286215"/>
        <a:ext cx="1175579" cy="1175579"/>
      </dsp:txXfrm>
    </dsp:sp>
    <dsp:sp modelId="{6E4104C6-15FD-4CCF-A1A1-EC394858C862}">
      <dsp:nvSpPr>
        <dsp:cNvPr id="0" name=""/>
        <dsp:cNvSpPr/>
      </dsp:nvSpPr>
      <dsp:spPr>
        <a:xfrm>
          <a:off x="2094468" y="2522552"/>
          <a:ext cx="1662521"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Sharing learning goals</a:t>
          </a:r>
          <a:endParaRPr lang="en-GB" sz="2400" kern="1200" dirty="0"/>
        </a:p>
      </dsp:txBody>
      <dsp:txXfrm>
        <a:off x="2337939" y="2766023"/>
        <a:ext cx="1175579" cy="1175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09FD7-BE04-408C-8E44-7FE54C4FCD0D}">
      <dsp:nvSpPr>
        <dsp:cNvPr id="0" name=""/>
        <dsp:cNvSpPr/>
      </dsp:nvSpPr>
      <dsp:spPr>
        <a:xfrm>
          <a:off x="2865878" y="773770"/>
          <a:ext cx="5160085" cy="5160085"/>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395669-A3DC-4CD7-BAFC-59AB0593AA2E}">
      <dsp:nvSpPr>
        <dsp:cNvPr id="0" name=""/>
        <dsp:cNvSpPr/>
      </dsp:nvSpPr>
      <dsp:spPr>
        <a:xfrm>
          <a:off x="2865878" y="773770"/>
          <a:ext cx="5160085" cy="5160085"/>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E36CDB-C86F-4984-9F46-AF8256F33A11}">
      <dsp:nvSpPr>
        <dsp:cNvPr id="0" name=""/>
        <dsp:cNvSpPr/>
      </dsp:nvSpPr>
      <dsp:spPr>
        <a:xfrm>
          <a:off x="2865878" y="773770"/>
          <a:ext cx="5160085" cy="5160085"/>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0A41A2-6C82-44CC-B328-8847FF6F7EED}">
      <dsp:nvSpPr>
        <dsp:cNvPr id="0" name=""/>
        <dsp:cNvSpPr/>
      </dsp:nvSpPr>
      <dsp:spPr>
        <a:xfrm>
          <a:off x="2865878" y="773770"/>
          <a:ext cx="5160085" cy="5160085"/>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3448F5-AEAB-4906-9363-A3483AD12B61}">
      <dsp:nvSpPr>
        <dsp:cNvPr id="0" name=""/>
        <dsp:cNvSpPr/>
      </dsp:nvSpPr>
      <dsp:spPr>
        <a:xfrm>
          <a:off x="4258405" y="2166298"/>
          <a:ext cx="2375030" cy="237503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GB" sz="2600" kern="1200" dirty="0" smtClean="0"/>
            <a:t>Formative Assessment</a:t>
          </a:r>
          <a:endParaRPr lang="en-GB" sz="2600" kern="1200" dirty="0"/>
        </a:p>
      </dsp:txBody>
      <dsp:txXfrm>
        <a:off x="4606220" y="2514113"/>
        <a:ext cx="1679400" cy="1679400"/>
      </dsp:txXfrm>
    </dsp:sp>
    <dsp:sp modelId="{A04D6505-1F41-45D0-83C5-BE47FD079752}">
      <dsp:nvSpPr>
        <dsp:cNvPr id="0" name=""/>
        <dsp:cNvSpPr/>
      </dsp:nvSpPr>
      <dsp:spPr>
        <a:xfrm>
          <a:off x="4614660" y="2360"/>
          <a:ext cx="1662521" cy="1662521"/>
        </a:xfrm>
        <a:prstGeom prst="ellipse">
          <a:avLst/>
        </a:prstGeom>
        <a:solidFill>
          <a:schemeClr val="accent1"/>
        </a:solidFill>
        <a:ln w="12700" cap="flat" cmpd="sng" algn="in">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Effective </a:t>
          </a:r>
          <a:r>
            <a:rPr lang="en-GB" sz="2000" kern="1200" dirty="0" err="1" smtClean="0"/>
            <a:t>questio-ning</a:t>
          </a:r>
          <a:endParaRPr lang="en-GB" sz="2000" kern="1200" dirty="0"/>
        </a:p>
      </dsp:txBody>
      <dsp:txXfrm>
        <a:off x="4858131" y="245831"/>
        <a:ext cx="1175579" cy="1175579"/>
      </dsp:txXfrm>
    </dsp:sp>
    <dsp:sp modelId="{854E0EA0-B5C4-42CD-B4D4-9724177CA74A}">
      <dsp:nvSpPr>
        <dsp:cNvPr id="0" name=""/>
        <dsp:cNvSpPr/>
      </dsp:nvSpPr>
      <dsp:spPr>
        <a:xfrm>
          <a:off x="7108484" y="2522552"/>
          <a:ext cx="1715256"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Self and peer assessment</a:t>
          </a:r>
          <a:endParaRPr lang="en-GB" sz="2000" kern="1200" dirty="0"/>
        </a:p>
      </dsp:txBody>
      <dsp:txXfrm>
        <a:off x="7359677" y="2766023"/>
        <a:ext cx="1212870" cy="1175579"/>
      </dsp:txXfrm>
    </dsp:sp>
    <dsp:sp modelId="{1ACDE848-ED7F-4686-B2CC-2F12970D3B9A}">
      <dsp:nvSpPr>
        <dsp:cNvPr id="0" name=""/>
        <dsp:cNvSpPr/>
      </dsp:nvSpPr>
      <dsp:spPr>
        <a:xfrm>
          <a:off x="4614660" y="5042744"/>
          <a:ext cx="1662521" cy="1662521"/>
        </a:xfrm>
        <a:prstGeom prst="ellipse">
          <a:avLst/>
        </a:prstGeom>
        <a:solidFill>
          <a:srgbClr val="FF0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Effective feedback</a:t>
          </a:r>
          <a:endParaRPr lang="en-GB" sz="2000" kern="1200" dirty="0"/>
        </a:p>
      </dsp:txBody>
      <dsp:txXfrm>
        <a:off x="4858131" y="5286215"/>
        <a:ext cx="1175579" cy="1175579"/>
      </dsp:txXfrm>
    </dsp:sp>
    <dsp:sp modelId="{9168AE27-C807-4DD4-A0F7-56659A937998}">
      <dsp:nvSpPr>
        <dsp:cNvPr id="0" name=""/>
        <dsp:cNvSpPr/>
      </dsp:nvSpPr>
      <dsp:spPr>
        <a:xfrm>
          <a:off x="2094468" y="2522552"/>
          <a:ext cx="1662521" cy="1662521"/>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t>Sharing learning goals</a:t>
          </a:r>
          <a:endParaRPr lang="en-GB" sz="2400" kern="1200" dirty="0"/>
        </a:p>
      </dsp:txBody>
      <dsp:txXfrm>
        <a:off x="2337939" y="2766023"/>
        <a:ext cx="1175579" cy="117557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C3E0B-D492-4171-AC0E-F2212E89EB81}" type="datetimeFigureOut">
              <a:rPr lang="en-GB" smtClean="0"/>
              <a:t>28/02/2019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A244A-C086-495C-BEA4-44055A6EE4CC}" type="slidenum">
              <a:rPr lang="en-GB" smtClean="0"/>
              <a:t>‹#›</a:t>
            </a:fld>
            <a:endParaRPr lang="en-GB"/>
          </a:p>
        </p:txBody>
      </p:sp>
    </p:spTree>
    <p:extLst>
      <p:ext uri="{BB962C8B-B14F-4D97-AF65-F5344CB8AC3E}">
        <p14:creationId xmlns:p14="http://schemas.microsoft.com/office/powerpoint/2010/main" val="196299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lowscotland.sharepoint.com/portals/hub/_layouts/15/PointPublishing.aspx?app=video&amp;p=p&amp;chid=01e457d7-d42d-458c-9cf5-ec8de2ec11c4&amp;vid=e8e948da-b3d3-4383-adb3-90fb0d35914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Formative</a:t>
            </a:r>
            <a:r>
              <a:rPr lang="en-GB" baseline="0" dirty="0" smtClean="0"/>
              <a:t> Assessment – all about using assessment to make adjustments to support pupils; literally to support learning, to see what needs to be retaught, to see what can be moved on from</a:t>
            </a:r>
            <a:endParaRPr lang="en-GB" dirty="0"/>
          </a:p>
        </p:txBody>
      </p:sp>
      <p:sp>
        <p:nvSpPr>
          <p:cNvPr id="4" name="Slide Number Placeholder 3"/>
          <p:cNvSpPr>
            <a:spLocks noGrp="1"/>
          </p:cNvSpPr>
          <p:nvPr>
            <p:ph type="sldNum" sz="quarter" idx="10"/>
          </p:nvPr>
        </p:nvSpPr>
        <p:spPr/>
        <p:txBody>
          <a:bodyPr/>
          <a:lstStyle/>
          <a:p>
            <a:fld id="{10F5457B-5DB6-4D37-ABA5-40A826CE80EE}" type="slidenum">
              <a:rPr lang="en-GB" smtClean="0"/>
              <a:t>2</a:t>
            </a:fld>
            <a:endParaRPr lang="en-GB"/>
          </a:p>
        </p:txBody>
      </p:sp>
    </p:spTree>
    <p:extLst>
      <p:ext uri="{BB962C8B-B14F-4D97-AF65-F5344CB8AC3E}">
        <p14:creationId xmlns:p14="http://schemas.microsoft.com/office/powerpoint/2010/main" val="264474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Accountability? – schools</a:t>
            </a:r>
            <a:r>
              <a:rPr lang="en-GB" sz="1200" baseline="0" dirty="0" smtClean="0"/>
              <a:t> should ask themselves, “Why are we doing this? What is the impact?” – in an ideal world, things like “feeling we have to” shouldn’t be a good reason for doing something; if something has no impact (as written comments often don’t) then we should reconsider</a:t>
            </a:r>
          </a:p>
          <a:p>
            <a:endParaRPr lang="en-GB" sz="1200" dirty="0" smtClean="0"/>
          </a:p>
          <a:p>
            <a:r>
              <a:rPr lang="en-GB" sz="1200" dirty="0" smtClean="0"/>
              <a:t>A written note seen as more effective than verbal comment – possibly; though a verbal</a:t>
            </a:r>
            <a:r>
              <a:rPr lang="en-GB" sz="1200" baseline="0" dirty="0" smtClean="0"/>
              <a:t> comment can be acted on immediately</a:t>
            </a:r>
          </a:p>
          <a:p>
            <a:endParaRPr lang="en-GB" sz="1200" baseline="0" dirty="0" smtClean="0"/>
          </a:p>
          <a:p>
            <a:r>
              <a:rPr lang="en-GB" sz="1200" baseline="0" dirty="0" smtClean="0"/>
              <a:t>Timing issues in lessons – true; with time, in class feedback should improve</a:t>
            </a:r>
          </a:p>
          <a:p>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Won’t be forgotten</a:t>
            </a:r>
            <a:r>
              <a:rPr lang="en-GB" sz="1200" baseline="0" dirty="0" smtClean="0"/>
              <a:t> – true, but can be ignored</a:t>
            </a:r>
            <a:endParaRPr lang="en-GB" sz="1200" dirty="0" smtClean="0"/>
          </a:p>
          <a:p>
            <a:endParaRPr lang="en-GB" sz="1200" dirty="0" smtClean="0"/>
          </a:p>
          <a:p>
            <a:r>
              <a:rPr lang="en-GB" sz="1200" dirty="0" smtClean="0"/>
              <a:t>Can be more thoughtful –</a:t>
            </a:r>
            <a:r>
              <a:rPr lang="en-GB" sz="1200" baseline="0" dirty="0" smtClean="0"/>
              <a:t> true; but if Success Criteria are good and there, this should make it straightforward enough for meaningful feedback to be given on the fly</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22</a:t>
            </a:fld>
            <a:endParaRPr lang="en-GB"/>
          </a:p>
        </p:txBody>
      </p:sp>
    </p:spTree>
    <p:extLst>
      <p:ext uri="{BB962C8B-B14F-4D97-AF65-F5344CB8AC3E}">
        <p14:creationId xmlns:p14="http://schemas.microsoft.com/office/powerpoint/2010/main" val="2304597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Or even giving out these sheets at the start</a:t>
            </a:r>
            <a:r>
              <a:rPr lang="en-GB" baseline="0" dirty="0" smtClean="0"/>
              <a:t> of block of work, so pupils know what they are working towards from the start</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24</a:t>
            </a:fld>
            <a:endParaRPr lang="en-GB"/>
          </a:p>
        </p:txBody>
      </p:sp>
    </p:spTree>
    <p:extLst>
      <p:ext uri="{BB962C8B-B14F-4D97-AF65-F5344CB8AC3E}">
        <p14:creationId xmlns:p14="http://schemas.microsoft.com/office/powerpoint/2010/main" val="142591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good </a:t>
            </a:r>
            <a:r>
              <a:rPr lang="en-GB" dirty="0" smtClean="0"/>
              <a:t>feedback – the following examples</a:t>
            </a:r>
            <a:r>
              <a:rPr lang="en-GB" baseline="0" dirty="0" smtClean="0"/>
              <a:t> come from Education </a:t>
            </a:r>
            <a:r>
              <a:rPr lang="en-GB" baseline="0" smtClean="0"/>
              <a:t>Scotland materials</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27</a:t>
            </a:fld>
            <a:endParaRPr lang="en-GB"/>
          </a:p>
        </p:txBody>
      </p:sp>
    </p:spTree>
    <p:extLst>
      <p:ext uri="{BB962C8B-B14F-4D97-AF65-F5344CB8AC3E}">
        <p14:creationId xmlns:p14="http://schemas.microsoft.com/office/powerpoint/2010/main" val="411902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good feedback</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28</a:t>
            </a:fld>
            <a:endParaRPr lang="en-GB"/>
          </a:p>
        </p:txBody>
      </p:sp>
    </p:spTree>
    <p:extLst>
      <p:ext uri="{BB962C8B-B14F-4D97-AF65-F5344CB8AC3E}">
        <p14:creationId xmlns:p14="http://schemas.microsoft.com/office/powerpoint/2010/main" val="17241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good feedback</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29</a:t>
            </a:fld>
            <a:endParaRPr lang="en-GB"/>
          </a:p>
        </p:txBody>
      </p:sp>
    </p:spTree>
    <p:extLst>
      <p:ext uri="{BB962C8B-B14F-4D97-AF65-F5344CB8AC3E}">
        <p14:creationId xmlns:p14="http://schemas.microsoft.com/office/powerpoint/2010/main" val="1732357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1549276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will we know we can do these?</a:t>
            </a:r>
            <a:r>
              <a:rPr lang="en-GB" baseline="0" dirty="0" smtClean="0"/>
              <a:t> </a:t>
            </a:r>
          </a:p>
          <a:p>
            <a:r>
              <a:rPr lang="en-GB" baseline="0" dirty="0" smtClean="0"/>
              <a:t>- Be able to explain strategies to others; be able to use one tomorrow</a:t>
            </a:r>
            <a:endParaRPr lang="en-GB" dirty="0"/>
          </a:p>
        </p:txBody>
      </p:sp>
      <p:sp>
        <p:nvSpPr>
          <p:cNvPr id="4" name="Slide Number Placeholder 3"/>
          <p:cNvSpPr>
            <a:spLocks noGrp="1"/>
          </p:cNvSpPr>
          <p:nvPr>
            <p:ph type="sldNum" sz="quarter" idx="10"/>
          </p:nvPr>
        </p:nvSpPr>
        <p:spPr/>
        <p:txBody>
          <a:bodyPr/>
          <a:lstStyle/>
          <a:p>
            <a:fld id="{10F5457B-5DB6-4D37-ABA5-40A826CE80EE}" type="slidenum">
              <a:rPr lang="en-GB" smtClean="0"/>
              <a:t>35</a:t>
            </a:fld>
            <a:endParaRPr lang="en-GB"/>
          </a:p>
        </p:txBody>
      </p:sp>
    </p:spTree>
    <p:extLst>
      <p:ext uri="{BB962C8B-B14F-4D97-AF65-F5344CB8AC3E}">
        <p14:creationId xmlns:p14="http://schemas.microsoft.com/office/powerpoint/2010/main" val="134473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Today’s focus</a:t>
            </a:r>
            <a:endParaRPr lang="en-GB" dirty="0"/>
          </a:p>
        </p:txBody>
      </p:sp>
      <p:sp>
        <p:nvSpPr>
          <p:cNvPr id="4" name="Slide Number Placeholder 3"/>
          <p:cNvSpPr>
            <a:spLocks noGrp="1"/>
          </p:cNvSpPr>
          <p:nvPr>
            <p:ph type="sldNum" sz="quarter" idx="10"/>
          </p:nvPr>
        </p:nvSpPr>
        <p:spPr/>
        <p:txBody>
          <a:bodyPr/>
          <a:lstStyle/>
          <a:p>
            <a:fld id="{10F5457B-5DB6-4D37-ABA5-40A826CE80EE}" type="slidenum">
              <a:rPr lang="en-GB" smtClean="0"/>
              <a:t>3</a:t>
            </a:fld>
            <a:endParaRPr lang="en-GB"/>
          </a:p>
        </p:txBody>
      </p:sp>
    </p:spTree>
    <p:extLst>
      <p:ext uri="{BB962C8B-B14F-4D97-AF65-F5344CB8AC3E}">
        <p14:creationId xmlns:p14="http://schemas.microsoft.com/office/powerpoint/2010/main" val="73771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will we know we can do these?</a:t>
            </a:r>
            <a:r>
              <a:rPr lang="en-GB" baseline="0" dirty="0" smtClean="0"/>
              <a:t> </a:t>
            </a:r>
          </a:p>
          <a:p>
            <a:r>
              <a:rPr lang="en-GB" baseline="0" dirty="0" smtClean="0"/>
              <a:t>- Be able to explain strategies to others; be able to use one tomorrow</a:t>
            </a:r>
            <a:endParaRPr lang="en-GB" dirty="0"/>
          </a:p>
        </p:txBody>
      </p:sp>
      <p:sp>
        <p:nvSpPr>
          <p:cNvPr id="4" name="Slide Number Placeholder 3"/>
          <p:cNvSpPr>
            <a:spLocks noGrp="1"/>
          </p:cNvSpPr>
          <p:nvPr>
            <p:ph type="sldNum" sz="quarter" idx="10"/>
          </p:nvPr>
        </p:nvSpPr>
        <p:spPr/>
        <p:txBody>
          <a:bodyPr/>
          <a:lstStyle/>
          <a:p>
            <a:fld id="{10F5457B-5DB6-4D37-ABA5-40A826CE80EE}" type="slidenum">
              <a:rPr lang="en-GB" smtClean="0"/>
              <a:t>4</a:t>
            </a:fld>
            <a:endParaRPr lang="en-GB"/>
          </a:p>
        </p:txBody>
      </p:sp>
    </p:spTree>
    <p:extLst>
      <p:ext uri="{BB962C8B-B14F-4D97-AF65-F5344CB8AC3E}">
        <p14:creationId xmlns:p14="http://schemas.microsoft.com/office/powerpoint/2010/main" val="246078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ltLang="en-US" dirty="0" smtClean="0"/>
              <a:t>Not</a:t>
            </a:r>
            <a:r>
              <a:rPr lang="en-GB" altLang="en-US" baseline="0" dirty="0" smtClean="0"/>
              <a:t> to ego boost – not to make pupils sad or scared of failure</a:t>
            </a:r>
          </a:p>
          <a:p>
            <a:r>
              <a:rPr lang="en-GB" altLang="en-US" baseline="0" dirty="0" smtClean="0"/>
              <a:t>Should be factual and constructive </a:t>
            </a:r>
            <a:endParaRPr lang="en-GB" altLang="en-US" dirty="0"/>
          </a:p>
          <a:p>
            <a:pPr eaLnBrk="1" hangingPunct="1"/>
            <a:endParaRPr lang="en-GB" altLang="en-US" dirty="0"/>
          </a:p>
          <a:p>
            <a:r>
              <a:rPr lang="en-GB" sz="1200" dirty="0" smtClean="0">
                <a:hlinkClick r:id="rId3"/>
              </a:rPr>
              <a:t>https://glowscotland.sharepoint.com/portals/hub/_layouts/15/PointPublishing.aspx?app=video&amp;p=p&amp;chid=01e457d7-d42d-458c-9cf5-ec8de2ec11c4&amp;vid=e8e948da-b3d3-4383-adb3-90fb0d359143</a:t>
            </a:r>
            <a:endParaRPr lang="en-GB" baseline="0" dirty="0"/>
          </a:p>
          <a:p>
            <a:pPr eaLnBrk="1" hangingPunct="1"/>
            <a:endParaRPr lang="en-GB" altLang="en-US" dirty="0"/>
          </a:p>
          <a:p>
            <a:pPr eaLnBrk="1" hangingPunct="1">
              <a:buFontTx/>
              <a:buChar char="•"/>
            </a:pPr>
            <a:endParaRPr lang="en-GB" altLang="en-US" dirty="0"/>
          </a:p>
          <a:p>
            <a:endParaRPr lang="en-GB" baseline="0" dirty="0"/>
          </a:p>
        </p:txBody>
      </p:sp>
      <p:sp>
        <p:nvSpPr>
          <p:cNvPr id="4" name="Slide Number Placeholder 3"/>
          <p:cNvSpPr>
            <a:spLocks noGrp="1"/>
          </p:cNvSpPr>
          <p:nvPr>
            <p:ph type="sldNum" sz="quarter" idx="10"/>
          </p:nvPr>
        </p:nvSpPr>
        <p:spPr/>
        <p:txBody>
          <a:bodyPr/>
          <a:lstStyle/>
          <a:p>
            <a:fld id="{1238C683-9137-4122-84BD-5AA5692D6AF0}"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8796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Based on Success</a:t>
            </a:r>
            <a:r>
              <a:rPr lang="en-GB" baseline="0" dirty="0" smtClean="0"/>
              <a:t> Criteria</a:t>
            </a:r>
          </a:p>
          <a:p>
            <a:r>
              <a:rPr lang="en-GB" baseline="0" dirty="0" smtClean="0"/>
              <a:t>Specific</a:t>
            </a:r>
          </a:p>
          <a:p>
            <a:r>
              <a:rPr lang="en-GB" baseline="0" dirty="0" smtClean="0"/>
              <a:t>Achievable</a:t>
            </a:r>
          </a:p>
          <a:p>
            <a:r>
              <a:rPr lang="en-GB" baseline="0" dirty="0" smtClean="0"/>
              <a:t>Pupil language</a:t>
            </a:r>
          </a:p>
          <a:p>
            <a:r>
              <a:rPr lang="en-GB" baseline="0" dirty="0" smtClean="0"/>
              <a:t>Constructive </a:t>
            </a:r>
          </a:p>
          <a:p>
            <a:r>
              <a:rPr lang="en-GB" baseline="0" dirty="0" smtClean="0"/>
              <a:t>Not based on admin (unless this is part of the SC)</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9</a:t>
            </a:fld>
            <a:endParaRPr lang="en-GB"/>
          </a:p>
        </p:txBody>
      </p:sp>
    </p:spTree>
    <p:extLst>
      <p:ext uri="{BB962C8B-B14F-4D97-AF65-F5344CB8AC3E}">
        <p14:creationId xmlns:p14="http://schemas.microsoft.com/office/powerpoint/2010/main" val="170423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a:t>
            </a:r>
            <a:r>
              <a:rPr lang="en-GB" baseline="0" dirty="0" smtClean="0"/>
              <a:t> – how can we make pupil’s work visible to whole class? </a:t>
            </a:r>
            <a:r>
              <a:rPr lang="en-GB" baseline="0" dirty="0" err="1" smtClean="0"/>
              <a:t>Visualiser</a:t>
            </a:r>
            <a:r>
              <a:rPr lang="en-GB" baseline="0" dirty="0" smtClean="0"/>
              <a:t>? Photo + smartboard?</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15</a:t>
            </a:fld>
            <a:endParaRPr lang="en-GB"/>
          </a:p>
        </p:txBody>
      </p:sp>
    </p:spTree>
    <p:extLst>
      <p:ext uri="{BB962C8B-B14F-4D97-AF65-F5344CB8AC3E}">
        <p14:creationId xmlns:p14="http://schemas.microsoft.com/office/powerpoint/2010/main" val="2591077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practical</a:t>
            </a:r>
            <a:r>
              <a:rPr lang="en-GB" baseline="0" dirty="0" smtClean="0"/>
              <a:t> way of ensuring they do…</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17</a:t>
            </a:fld>
            <a:endParaRPr lang="en-GB"/>
          </a:p>
        </p:txBody>
      </p:sp>
    </p:spTree>
    <p:extLst>
      <p:ext uri="{BB962C8B-B14F-4D97-AF65-F5344CB8AC3E}">
        <p14:creationId xmlns:p14="http://schemas.microsoft.com/office/powerpoint/2010/main" val="195280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schools not redrafting anymore. More importance being placed on the editing and </a:t>
            </a:r>
            <a:r>
              <a:rPr lang="en-GB" baseline="0" dirty="0" err="1" smtClean="0"/>
              <a:t>uplevelling</a:t>
            </a:r>
            <a:r>
              <a:rPr lang="en-GB" baseline="0" dirty="0" smtClean="0"/>
              <a:t> process. </a:t>
            </a:r>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18</a:t>
            </a:fld>
            <a:endParaRPr lang="en-GB"/>
          </a:p>
        </p:txBody>
      </p:sp>
    </p:spTree>
    <p:extLst>
      <p:ext uri="{BB962C8B-B14F-4D97-AF65-F5344CB8AC3E}">
        <p14:creationId xmlns:p14="http://schemas.microsoft.com/office/powerpoint/2010/main" val="117781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400" dirty="0" smtClean="0"/>
              <a:t>For example: </a:t>
            </a:r>
          </a:p>
          <a:p>
            <a:pPr lvl="1"/>
            <a:r>
              <a:rPr lang="en-GB" sz="3400" dirty="0" smtClean="0"/>
              <a:t>if pupils bring over their exit passes while they are packing up, the teacher can immediately gauge their understanding and, in certain circumstances, immediately correct it and send the pupil back to fix their mistake; </a:t>
            </a:r>
          </a:p>
          <a:p>
            <a:pPr lvl="1"/>
            <a:r>
              <a:rPr lang="en-GB" sz="3400" dirty="0" smtClean="0"/>
              <a:t>if this isn’t possible, the teacher can use the exit passes in the next lesson to address misconceptions, perhaps by pairing up pupils who understood with those who did not.</a:t>
            </a:r>
          </a:p>
          <a:p>
            <a:endParaRPr lang="en-GB" dirty="0"/>
          </a:p>
        </p:txBody>
      </p:sp>
      <p:sp>
        <p:nvSpPr>
          <p:cNvPr id="4" name="Slide Number Placeholder 3"/>
          <p:cNvSpPr>
            <a:spLocks noGrp="1"/>
          </p:cNvSpPr>
          <p:nvPr>
            <p:ph type="sldNum" sz="quarter" idx="10"/>
          </p:nvPr>
        </p:nvSpPr>
        <p:spPr/>
        <p:txBody>
          <a:bodyPr/>
          <a:lstStyle/>
          <a:p>
            <a:fld id="{598A244A-C086-495C-BEA4-44055A6EE4CC}" type="slidenum">
              <a:rPr lang="en-GB" smtClean="0"/>
              <a:t>20</a:t>
            </a:fld>
            <a:endParaRPr lang="en-GB"/>
          </a:p>
        </p:txBody>
      </p:sp>
    </p:spTree>
    <p:extLst>
      <p:ext uri="{BB962C8B-B14F-4D97-AF65-F5344CB8AC3E}">
        <p14:creationId xmlns:p14="http://schemas.microsoft.com/office/powerpoint/2010/main" val="29393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2/28/2019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2/28/2019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2/28/2019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2/28/2019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2/28/2019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hirleyclarke-education.org/video/literacy-arrival-writing-feedback-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hirleyclarke-education.org/video/literacy-speech-writing-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hirleyclarke-education.org/video/maths-range-mode-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Assessment is for Learning</a:t>
            </a:r>
            <a:endParaRPr lang="en-GB" dirty="0"/>
          </a:p>
        </p:txBody>
      </p:sp>
      <p:sp>
        <p:nvSpPr>
          <p:cNvPr id="3" name="Subtitle 2"/>
          <p:cNvSpPr>
            <a:spLocks noGrp="1"/>
          </p:cNvSpPr>
          <p:nvPr>
            <p:ph type="subTitle" idx="1"/>
          </p:nvPr>
        </p:nvSpPr>
        <p:spPr/>
        <p:txBody>
          <a:bodyPr/>
          <a:lstStyle/>
          <a:p>
            <a:r>
              <a:rPr lang="en-GB" dirty="0" smtClean="0"/>
              <a:t>Feedback</a:t>
            </a:r>
            <a:endParaRPr lang="en-GB" dirty="0"/>
          </a:p>
        </p:txBody>
      </p:sp>
    </p:spTree>
    <p:extLst>
      <p:ext uri="{BB962C8B-B14F-4D97-AF65-F5344CB8AC3E}">
        <p14:creationId xmlns:p14="http://schemas.microsoft.com/office/powerpoint/2010/main" val="64680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 feedback should:</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lvl="0"/>
            <a:r>
              <a:rPr lang="en-GB" sz="2800" dirty="0" smtClean="0"/>
              <a:t>Link </a:t>
            </a:r>
            <a:r>
              <a:rPr lang="en-GB" sz="2800" dirty="0"/>
              <a:t>to Success Criteria</a:t>
            </a:r>
          </a:p>
          <a:p>
            <a:pPr lvl="0"/>
            <a:r>
              <a:rPr lang="en-GB" sz="2800" dirty="0"/>
              <a:t>Be specific and understandable</a:t>
            </a:r>
          </a:p>
          <a:p>
            <a:pPr lvl="0"/>
            <a:r>
              <a:rPr lang="en-GB" sz="2800" dirty="0"/>
              <a:t>Be based on achievements the pupil has made</a:t>
            </a:r>
          </a:p>
          <a:p>
            <a:pPr lvl="0"/>
            <a:r>
              <a:rPr lang="en-GB" sz="2800" dirty="0"/>
              <a:t>Focus on pupil effort</a:t>
            </a:r>
          </a:p>
          <a:p>
            <a:pPr lvl="0"/>
            <a:r>
              <a:rPr lang="en-GB" sz="2800" dirty="0"/>
              <a:t>Come from pupils themselves and their peers</a:t>
            </a:r>
          </a:p>
          <a:p>
            <a:pPr lvl="0"/>
            <a:r>
              <a:rPr lang="en-GB" sz="2800" dirty="0" smtClean="0"/>
              <a:t>Be </a:t>
            </a:r>
            <a:r>
              <a:rPr lang="en-GB" sz="2800" dirty="0"/>
              <a:t>timely</a:t>
            </a:r>
          </a:p>
          <a:p>
            <a:r>
              <a:rPr lang="en-GB" sz="2800" b="1" dirty="0"/>
              <a:t>Be acted upon by the pupil</a:t>
            </a:r>
          </a:p>
          <a:p>
            <a:endParaRPr lang="en-GB" sz="2800" dirty="0"/>
          </a:p>
        </p:txBody>
      </p:sp>
    </p:spTree>
    <p:extLst>
      <p:ext uri="{BB962C8B-B14F-4D97-AF65-F5344CB8AC3E}">
        <p14:creationId xmlns:p14="http://schemas.microsoft.com/office/powerpoint/2010/main" val="312592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feedback should not:</a:t>
            </a:r>
            <a:endParaRPr lang="en-GB" dirty="0"/>
          </a:p>
        </p:txBody>
      </p:sp>
      <p:sp>
        <p:nvSpPr>
          <p:cNvPr id="3" name="Content Placeholder 2"/>
          <p:cNvSpPr>
            <a:spLocks noGrp="1"/>
          </p:cNvSpPr>
          <p:nvPr>
            <p:ph idx="1"/>
          </p:nvPr>
        </p:nvSpPr>
        <p:spPr/>
        <p:txBody>
          <a:bodyPr>
            <a:normAutofit/>
          </a:bodyPr>
          <a:lstStyle/>
          <a:p>
            <a:pPr lvl="0"/>
            <a:r>
              <a:rPr lang="en-GB" sz="2400" dirty="0"/>
              <a:t>Focus on natural ability (“You’re so good at writing!”) </a:t>
            </a:r>
          </a:p>
          <a:p>
            <a:pPr lvl="0"/>
            <a:r>
              <a:rPr lang="en-GB" sz="2400" dirty="0"/>
              <a:t>Focus on the speed or ease with which the pupil completed a task (“I knew you’d get it with no bother.”)</a:t>
            </a:r>
          </a:p>
          <a:p>
            <a:pPr lvl="0"/>
            <a:r>
              <a:rPr lang="en-GB" sz="2400" dirty="0"/>
              <a:t>Focus on admin or presentation, unless this is part of the Success Criteria </a:t>
            </a:r>
          </a:p>
        </p:txBody>
      </p:sp>
    </p:spTree>
    <p:extLst>
      <p:ext uri="{BB962C8B-B14F-4D97-AF65-F5344CB8AC3E}">
        <p14:creationId xmlns:p14="http://schemas.microsoft.com/office/powerpoint/2010/main" val="16558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lesson Feedback</a:t>
            </a:r>
            <a:endParaRPr lang="en-GB" dirty="0"/>
          </a:p>
        </p:txBody>
      </p:sp>
      <p:sp>
        <p:nvSpPr>
          <p:cNvPr id="3" name="Content Placeholder 2"/>
          <p:cNvSpPr>
            <a:spLocks noGrp="1"/>
          </p:cNvSpPr>
          <p:nvPr>
            <p:ph idx="1"/>
          </p:nvPr>
        </p:nvSpPr>
        <p:spPr/>
        <p:txBody>
          <a:bodyPr>
            <a:normAutofit fontScale="92500"/>
          </a:bodyPr>
          <a:lstStyle/>
          <a:p>
            <a:r>
              <a:rPr lang="en-GB" sz="2800" dirty="0"/>
              <a:t>Feedback is most effective when pupils are able to immediately respond to it:</a:t>
            </a:r>
          </a:p>
          <a:p>
            <a:pPr marL="0" indent="0">
              <a:buNone/>
            </a:pPr>
            <a:r>
              <a:rPr lang="en-GB" sz="2800" i="1" dirty="0"/>
              <a:t>“Memory is the residue of thought. We remember what we think about.” D. Willingham</a:t>
            </a:r>
            <a:endParaRPr lang="en-GB" sz="2800" dirty="0"/>
          </a:p>
          <a:p>
            <a:r>
              <a:rPr lang="en-GB" sz="2800" dirty="0"/>
              <a:t>If pupils simply read the feedback the teacher has written for them after they have completed a task, they are less likely to remember it weeks later than if they actually engage with the feedback there and then.</a:t>
            </a:r>
          </a:p>
          <a:p>
            <a:endParaRPr lang="en-GB" dirty="0"/>
          </a:p>
        </p:txBody>
      </p:sp>
    </p:spTree>
    <p:extLst>
      <p:ext uri="{BB962C8B-B14F-4D97-AF65-F5344CB8AC3E}">
        <p14:creationId xmlns:p14="http://schemas.microsoft.com/office/powerpoint/2010/main" val="38364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T-P-S</a:t>
            </a:r>
            <a:endParaRPr lang="en-GB" dirty="0"/>
          </a:p>
        </p:txBody>
      </p:sp>
      <p:sp>
        <p:nvSpPr>
          <p:cNvPr id="3" name="Content Placeholder 2"/>
          <p:cNvSpPr>
            <a:spLocks noGrp="1"/>
          </p:cNvSpPr>
          <p:nvPr>
            <p:ph idx="1"/>
          </p:nvPr>
        </p:nvSpPr>
        <p:spPr/>
        <p:txBody>
          <a:bodyPr>
            <a:normAutofit/>
          </a:bodyPr>
          <a:lstStyle/>
          <a:p>
            <a:r>
              <a:rPr lang="en-GB" sz="2800" dirty="0" smtClean="0"/>
              <a:t>How do you provide pupils with “in the moment” feedback?</a:t>
            </a:r>
            <a:endParaRPr lang="en-GB" sz="2800" dirty="0"/>
          </a:p>
        </p:txBody>
      </p:sp>
    </p:spTree>
    <p:extLst>
      <p:ext uri="{BB962C8B-B14F-4D97-AF65-F5344CB8AC3E}">
        <p14:creationId xmlns:p14="http://schemas.microsoft.com/office/powerpoint/2010/main" val="26850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moment feedback</a:t>
            </a:r>
            <a:endParaRPr lang="en-GB" dirty="0"/>
          </a:p>
        </p:txBody>
      </p:sp>
      <p:sp>
        <p:nvSpPr>
          <p:cNvPr id="3" name="Content Placeholder 2"/>
          <p:cNvSpPr>
            <a:spLocks noGrp="1"/>
          </p:cNvSpPr>
          <p:nvPr>
            <p:ph idx="1"/>
          </p:nvPr>
        </p:nvSpPr>
        <p:spPr/>
        <p:txBody>
          <a:bodyPr>
            <a:normAutofit/>
          </a:bodyPr>
          <a:lstStyle/>
          <a:p>
            <a:pPr lvl="0"/>
            <a:r>
              <a:rPr lang="en-GB" sz="2800" dirty="0" smtClean="0"/>
              <a:t>Moving around </a:t>
            </a:r>
            <a:r>
              <a:rPr lang="en-GB" sz="2800" dirty="0"/>
              <a:t>the room, pen in </a:t>
            </a:r>
            <a:r>
              <a:rPr lang="en-GB" sz="2800" dirty="0" smtClean="0"/>
              <a:t>hand, and:</a:t>
            </a:r>
          </a:p>
          <a:p>
            <a:pPr lvl="1"/>
            <a:r>
              <a:rPr lang="en-GB" sz="2600" dirty="0" smtClean="0"/>
              <a:t>Asking key questions about the work and the pupils’ intentions</a:t>
            </a:r>
          </a:p>
          <a:p>
            <a:pPr lvl="1"/>
            <a:r>
              <a:rPr lang="en-GB" sz="2600" dirty="0"/>
              <a:t>P</a:t>
            </a:r>
            <a:r>
              <a:rPr lang="en-GB" sz="2600" dirty="0" smtClean="0"/>
              <a:t>utting </a:t>
            </a:r>
            <a:r>
              <a:rPr lang="en-GB" sz="2600" dirty="0"/>
              <a:t>the correction code or symbols in </a:t>
            </a:r>
            <a:r>
              <a:rPr lang="en-GB" sz="2600" dirty="0" smtClean="0"/>
              <a:t>jotter </a:t>
            </a:r>
          </a:p>
          <a:p>
            <a:pPr lvl="1"/>
            <a:r>
              <a:rPr lang="en-GB" sz="2600" dirty="0"/>
              <a:t>G</a:t>
            </a:r>
            <a:r>
              <a:rPr lang="en-GB" sz="2600" dirty="0" smtClean="0"/>
              <a:t>iving </a:t>
            </a:r>
            <a:r>
              <a:rPr lang="en-GB" sz="2600" dirty="0"/>
              <a:t>specific advice on how to improve work (“Put one more adjective here.” “You’ve added this part of the sum incorrectly. Have another look.”)</a:t>
            </a:r>
          </a:p>
          <a:p>
            <a:endParaRPr lang="en-GB" dirty="0"/>
          </a:p>
        </p:txBody>
      </p:sp>
    </p:spTree>
    <p:extLst>
      <p:ext uri="{BB962C8B-B14F-4D97-AF65-F5344CB8AC3E}">
        <p14:creationId xmlns:p14="http://schemas.microsoft.com/office/powerpoint/2010/main" val="304271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moment feedback</a:t>
            </a:r>
            <a:endParaRPr lang="en-GB" dirty="0"/>
          </a:p>
        </p:txBody>
      </p:sp>
      <p:sp>
        <p:nvSpPr>
          <p:cNvPr id="3" name="Content Placeholder 2"/>
          <p:cNvSpPr>
            <a:spLocks noGrp="1"/>
          </p:cNvSpPr>
          <p:nvPr>
            <p:ph idx="1"/>
          </p:nvPr>
        </p:nvSpPr>
        <p:spPr/>
        <p:txBody>
          <a:bodyPr>
            <a:noAutofit/>
          </a:bodyPr>
          <a:lstStyle/>
          <a:p>
            <a:pPr lvl="0"/>
            <a:r>
              <a:rPr lang="en-GB" sz="2400" dirty="0"/>
              <a:t>Stopping pupils mid-lesson, drawing attention to the Success Criteria and asking them to traffic light their work; greens can then work with ambers and the teacher can work with reds to improve work</a:t>
            </a:r>
          </a:p>
          <a:p>
            <a:r>
              <a:rPr lang="en-GB" sz="2400" dirty="0"/>
              <a:t>Selecting one pupil’s work at random and stopping the whole class to discuss it; discuss the best parts and have pupils make specific suggestions on how to improve it. The rest of the class can then use the remaining time to assess their own work in the same </a:t>
            </a:r>
            <a:r>
              <a:rPr lang="en-GB" sz="2400" dirty="0" smtClean="0"/>
              <a:t>way </a:t>
            </a:r>
            <a:r>
              <a:rPr lang="en-GB" sz="2400" dirty="0" smtClean="0">
                <a:hlinkClick r:id="rId3"/>
              </a:rPr>
              <a:t>(https://www.shirleyclarke-education.org/video/literacy-arrival-writing-feedback-3/</a:t>
            </a:r>
            <a:r>
              <a:rPr lang="en-GB" sz="2400" dirty="0"/>
              <a:t>)</a:t>
            </a:r>
          </a:p>
          <a:p>
            <a:pPr lvl="0"/>
            <a:endParaRPr lang="en-GB" sz="2800" dirty="0"/>
          </a:p>
        </p:txBody>
      </p:sp>
    </p:spTree>
    <p:extLst>
      <p:ext uri="{BB962C8B-B14F-4D97-AF65-F5344CB8AC3E}">
        <p14:creationId xmlns:p14="http://schemas.microsoft.com/office/powerpoint/2010/main" val="2319355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moment feedback – peer assessment</a:t>
            </a:r>
            <a:endParaRPr lang="en-GB" dirty="0"/>
          </a:p>
        </p:txBody>
      </p:sp>
      <p:sp>
        <p:nvSpPr>
          <p:cNvPr id="3" name="Content Placeholder 2"/>
          <p:cNvSpPr>
            <a:spLocks noGrp="1"/>
          </p:cNvSpPr>
          <p:nvPr>
            <p:ph idx="1"/>
          </p:nvPr>
        </p:nvSpPr>
        <p:spPr/>
        <p:txBody>
          <a:bodyPr>
            <a:noAutofit/>
          </a:bodyPr>
          <a:lstStyle/>
          <a:p>
            <a:r>
              <a:rPr lang="en-GB" sz="2400" dirty="0"/>
              <a:t>Having pupils work in pairs to assess their work (sometimes called Self and United Improvements). </a:t>
            </a:r>
            <a:endParaRPr lang="en-GB" sz="2400" dirty="0" smtClean="0"/>
          </a:p>
          <a:p>
            <a:pPr lvl="1"/>
            <a:r>
              <a:rPr lang="en-GB" sz="2400" dirty="0" smtClean="0"/>
              <a:t>Author reads </a:t>
            </a:r>
            <a:r>
              <a:rPr lang="en-GB" sz="2400" dirty="0"/>
              <a:t>their work </a:t>
            </a:r>
            <a:r>
              <a:rPr lang="en-GB" sz="2400" dirty="0" smtClean="0"/>
              <a:t>aloud</a:t>
            </a:r>
          </a:p>
          <a:p>
            <a:pPr lvl="1"/>
            <a:r>
              <a:rPr lang="en-GB" sz="2400" dirty="0"/>
              <a:t>B</a:t>
            </a:r>
            <a:r>
              <a:rPr lang="en-GB" sz="2400" dirty="0" smtClean="0"/>
              <a:t>oth </a:t>
            </a:r>
            <a:r>
              <a:rPr lang="en-GB" sz="2400" dirty="0"/>
              <a:t>pupils </a:t>
            </a:r>
            <a:r>
              <a:rPr lang="en-GB" sz="2400" dirty="0" smtClean="0"/>
              <a:t>suggest </a:t>
            </a:r>
            <a:r>
              <a:rPr lang="en-GB" sz="2400" dirty="0"/>
              <a:t>corrections or improvements </a:t>
            </a:r>
            <a:endParaRPr lang="en-GB" sz="2400" dirty="0" smtClean="0"/>
          </a:p>
          <a:p>
            <a:pPr lvl="1"/>
            <a:r>
              <a:rPr lang="en-GB" sz="2400" dirty="0" smtClean="0"/>
              <a:t>Author </a:t>
            </a:r>
            <a:r>
              <a:rPr lang="en-GB" sz="2400" dirty="0"/>
              <a:t>holds the pen and actually makes the changes </a:t>
            </a:r>
            <a:endParaRPr lang="en-GB" sz="2400" dirty="0" smtClean="0"/>
          </a:p>
          <a:p>
            <a:pPr lvl="1"/>
            <a:r>
              <a:rPr lang="en-GB" sz="2400" dirty="0" smtClean="0"/>
              <a:t>Pupil indicates </a:t>
            </a:r>
            <a:r>
              <a:rPr lang="en-GB" sz="2400" dirty="0"/>
              <a:t>where they made changes by putting “SI” or “UI” (self or united improvement) next to </a:t>
            </a:r>
            <a:r>
              <a:rPr lang="en-GB" sz="2400" dirty="0" smtClean="0"/>
              <a:t>it</a:t>
            </a:r>
          </a:p>
          <a:p>
            <a:pPr lvl="1"/>
            <a:r>
              <a:rPr lang="en-GB" sz="2400" dirty="0">
                <a:hlinkClick r:id="rId2"/>
              </a:rPr>
              <a:t>https://www.shirleyclarke-education.org/video/literacy-speech-writing-6</a:t>
            </a:r>
            <a:r>
              <a:rPr lang="en-GB" sz="2400" dirty="0" smtClean="0">
                <a:hlinkClick r:id="rId2"/>
              </a:rPr>
              <a:t>/</a:t>
            </a:r>
            <a:r>
              <a:rPr lang="en-GB" sz="2400" dirty="0" smtClean="0"/>
              <a:t> </a:t>
            </a:r>
            <a:endParaRPr lang="en-GB" sz="2400" dirty="0"/>
          </a:p>
        </p:txBody>
      </p:sp>
    </p:spTree>
    <p:extLst>
      <p:ext uri="{BB962C8B-B14F-4D97-AF65-F5344CB8AC3E}">
        <p14:creationId xmlns:p14="http://schemas.microsoft.com/office/powerpoint/2010/main" val="108232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2800" dirty="0" smtClean="0"/>
              <a:t>Crucial that pupils are able to act on the feedback they receive</a:t>
            </a:r>
          </a:p>
          <a:p>
            <a:pPr marL="0" indent="0">
              <a:buNone/>
            </a:pPr>
            <a:endParaRPr lang="en-GB" sz="2400" dirty="0"/>
          </a:p>
        </p:txBody>
      </p:sp>
    </p:spTree>
    <p:extLst>
      <p:ext uri="{BB962C8B-B14F-4D97-AF65-F5344CB8AC3E}">
        <p14:creationId xmlns:p14="http://schemas.microsoft.com/office/powerpoint/2010/main" val="307128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11827" t="19986" r="13605" b="14342"/>
          <a:stretch/>
        </p:blipFill>
        <p:spPr>
          <a:xfrm>
            <a:off x="2532184" y="211015"/>
            <a:ext cx="9091247" cy="4501662"/>
          </a:xfrm>
          <a:prstGeom prst="rect">
            <a:avLst/>
          </a:prstGeom>
        </p:spPr>
      </p:pic>
      <p:sp>
        <p:nvSpPr>
          <p:cNvPr id="5" name="TextBox 4"/>
          <p:cNvSpPr txBox="1"/>
          <p:nvPr/>
        </p:nvSpPr>
        <p:spPr>
          <a:xfrm>
            <a:off x="1058247" y="4880636"/>
            <a:ext cx="3918199" cy="954107"/>
          </a:xfrm>
          <a:prstGeom prst="rect">
            <a:avLst/>
          </a:prstGeom>
          <a:noFill/>
        </p:spPr>
        <p:txBody>
          <a:bodyPr wrap="square" rtlCol="0">
            <a:spAutoFit/>
          </a:bodyPr>
          <a:lstStyle/>
          <a:p>
            <a:r>
              <a:rPr lang="en-GB" sz="2800" dirty="0" smtClean="0"/>
              <a:t>A blank page for corrections / additions…</a:t>
            </a:r>
            <a:endParaRPr lang="en-GB" sz="2800" dirty="0"/>
          </a:p>
        </p:txBody>
      </p:sp>
      <p:cxnSp>
        <p:nvCxnSpPr>
          <p:cNvPr id="7" name="Straight Arrow Connector 6"/>
          <p:cNvCxnSpPr/>
          <p:nvPr/>
        </p:nvCxnSpPr>
        <p:spPr>
          <a:xfrm flipV="1">
            <a:off x="1811215" y="1874517"/>
            <a:ext cx="1406770" cy="283816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016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rotWithShape="1">
          <a:blip r:embed="rId2">
            <a:extLst>
              <a:ext uri="{28A0092B-C50C-407E-A947-70E740481C1C}">
                <a14:useLocalDpi xmlns:a14="http://schemas.microsoft.com/office/drawing/2010/main" val="0"/>
              </a:ext>
            </a:extLst>
          </a:blip>
          <a:srcRect l="1283" t="8372" b="2130"/>
          <a:stretch/>
        </p:blipFill>
        <p:spPr bwMode="auto">
          <a:xfrm>
            <a:off x="2005720" y="177700"/>
            <a:ext cx="9688049" cy="5701892"/>
          </a:xfrm>
          <a:prstGeom prst="rect">
            <a:avLst/>
          </a:prstGeom>
          <a:ln w="9525" cap="flat" cmpd="sng" algn="ctr">
            <a:solidFill>
              <a:srgbClr val="0070C0"/>
            </a:solidFill>
            <a:prstDash val="solid"/>
            <a:round/>
            <a:headEnd type="none" w="med" len="med"/>
            <a:tailEnd type="none" w="med" len="med"/>
          </a:ln>
          <a:extLst>
            <a:ext uri="{53640926-AAD7-44D8-BBD7-CCE9431645EC}">
              <a14:shadowObscured xmlns:a14="http://schemas.microsoft.com/office/drawing/2010/main"/>
            </a:ext>
          </a:extLst>
        </p:spPr>
      </p:pic>
      <p:sp>
        <p:nvSpPr>
          <p:cNvPr id="5" name="TextBox 4"/>
          <p:cNvSpPr txBox="1"/>
          <p:nvPr/>
        </p:nvSpPr>
        <p:spPr>
          <a:xfrm>
            <a:off x="987909" y="5903893"/>
            <a:ext cx="3918199" cy="523220"/>
          </a:xfrm>
          <a:prstGeom prst="rect">
            <a:avLst/>
          </a:prstGeom>
          <a:noFill/>
        </p:spPr>
        <p:txBody>
          <a:bodyPr wrap="square" rtlCol="0">
            <a:spAutoFit/>
          </a:bodyPr>
          <a:lstStyle/>
          <a:p>
            <a:r>
              <a:rPr lang="en-GB" sz="2800" dirty="0" smtClean="0"/>
              <a:t>Originally a blank page</a:t>
            </a:r>
            <a:endParaRPr lang="en-GB" sz="2800" dirty="0"/>
          </a:p>
        </p:txBody>
      </p:sp>
      <p:cxnSp>
        <p:nvCxnSpPr>
          <p:cNvPr id="6" name="Straight Arrow Connector 5"/>
          <p:cNvCxnSpPr/>
          <p:nvPr/>
        </p:nvCxnSpPr>
        <p:spPr>
          <a:xfrm flipV="1">
            <a:off x="1302335" y="3323492"/>
            <a:ext cx="948496" cy="25561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065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5400000">
            <a:off x="4114798" y="3238053"/>
            <a:ext cx="3725839" cy="313899"/>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203510" y="3289109"/>
            <a:ext cx="3725839" cy="313899"/>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nvPr>
        </p:nvGraphicFramePr>
        <p:xfrm>
          <a:off x="511790" y="41190"/>
          <a:ext cx="10918210" cy="670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173497" y="3811012"/>
            <a:ext cx="2748872" cy="3046988"/>
          </a:xfrm>
          <a:prstGeom prst="rect">
            <a:avLst/>
          </a:prstGeom>
          <a:noFill/>
        </p:spPr>
        <p:txBody>
          <a:bodyPr wrap="square" rtlCol="0">
            <a:spAutoFit/>
          </a:bodyPr>
          <a:lstStyle/>
          <a:p>
            <a:r>
              <a:rPr lang="en-GB" sz="2400" dirty="0" smtClean="0"/>
              <a:t>Underpinned by a belief that all learners can make progress; that achievement comes from effort not just ability – </a:t>
            </a:r>
            <a:r>
              <a:rPr lang="en-GB" sz="2400" b="1" dirty="0" smtClean="0"/>
              <a:t>growth </a:t>
            </a:r>
            <a:r>
              <a:rPr lang="en-GB" sz="2400" b="1" dirty="0" err="1" smtClean="0"/>
              <a:t>mindset</a:t>
            </a:r>
            <a:r>
              <a:rPr lang="en-GB" sz="2400" b="1" dirty="0" smtClean="0"/>
              <a:t>.</a:t>
            </a:r>
            <a:endParaRPr lang="en-GB" sz="2400" b="1" dirty="0"/>
          </a:p>
        </p:txBody>
      </p:sp>
    </p:spTree>
    <p:extLst>
      <p:ext uri="{BB962C8B-B14F-4D97-AF65-F5344CB8AC3E}">
        <p14:creationId xmlns:p14="http://schemas.microsoft.com/office/powerpoint/2010/main" val="179237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Lesson Feedback – Plenaries </a:t>
            </a:r>
            <a:endParaRPr lang="en-GB" dirty="0"/>
          </a:p>
        </p:txBody>
      </p:sp>
      <p:sp>
        <p:nvSpPr>
          <p:cNvPr id="3" name="Content Placeholder 2"/>
          <p:cNvSpPr>
            <a:spLocks noGrp="1"/>
          </p:cNvSpPr>
          <p:nvPr>
            <p:ph idx="1"/>
          </p:nvPr>
        </p:nvSpPr>
        <p:spPr>
          <a:xfrm>
            <a:off x="1251678" y="1670539"/>
            <a:ext cx="10178322" cy="4941276"/>
          </a:xfrm>
        </p:spPr>
        <p:txBody>
          <a:bodyPr>
            <a:normAutofit fontScale="92500" lnSpcReduction="20000"/>
          </a:bodyPr>
          <a:lstStyle/>
          <a:p>
            <a:r>
              <a:rPr lang="en-GB" sz="3200" dirty="0" smtClean="0"/>
              <a:t>An effective plenary should highlight </a:t>
            </a:r>
            <a:r>
              <a:rPr lang="en-GB" sz="3200" dirty="0"/>
              <a:t>a pupil’s </a:t>
            </a:r>
            <a:r>
              <a:rPr lang="en-GB" sz="3200" dirty="0" smtClean="0"/>
              <a:t>misconceptions</a:t>
            </a:r>
          </a:p>
          <a:p>
            <a:r>
              <a:rPr lang="en-GB" sz="3200" dirty="0"/>
              <a:t>O</a:t>
            </a:r>
            <a:r>
              <a:rPr lang="en-GB" sz="3200" dirty="0" smtClean="0"/>
              <a:t>nce </a:t>
            </a:r>
            <a:r>
              <a:rPr lang="en-GB" sz="3200" dirty="0"/>
              <a:t>identified </a:t>
            </a:r>
            <a:r>
              <a:rPr lang="en-GB" sz="3200" dirty="0" smtClean="0"/>
              <a:t>these </a:t>
            </a:r>
            <a:r>
              <a:rPr lang="en-GB" sz="3200" dirty="0"/>
              <a:t>need to be addressed either at the time or within the lessons that </a:t>
            </a:r>
            <a:r>
              <a:rPr lang="en-GB" sz="3200" dirty="0" smtClean="0"/>
              <a:t>follow</a:t>
            </a:r>
          </a:p>
          <a:p>
            <a:r>
              <a:rPr lang="en-GB" sz="3200" dirty="0" smtClean="0"/>
              <a:t>They </a:t>
            </a:r>
            <a:r>
              <a:rPr lang="en-GB" sz="3200" dirty="0"/>
              <a:t>should also give the pupils opportunity to reflect on </a:t>
            </a:r>
            <a:r>
              <a:rPr lang="en-GB" sz="3200" b="1" dirty="0"/>
              <a:t>what</a:t>
            </a:r>
            <a:r>
              <a:rPr lang="en-GB" sz="3200" dirty="0"/>
              <a:t> and </a:t>
            </a:r>
            <a:r>
              <a:rPr lang="en-GB" sz="3200" b="1" dirty="0"/>
              <a:t>how</a:t>
            </a:r>
            <a:r>
              <a:rPr lang="en-GB" sz="3200" dirty="0"/>
              <a:t> they have </a:t>
            </a:r>
            <a:r>
              <a:rPr lang="en-GB" sz="3200" dirty="0" smtClean="0"/>
              <a:t>learned </a:t>
            </a:r>
            <a:r>
              <a:rPr lang="en-GB" sz="3200" dirty="0"/>
              <a:t>and guide them to their next steps to success.</a:t>
            </a:r>
          </a:p>
          <a:p>
            <a:r>
              <a:rPr lang="en-GB" sz="3200" dirty="0">
                <a:hlinkClick r:id="rId3"/>
              </a:rPr>
              <a:t>https://www.shirleyclarke-education.org/video/maths-range-mode-5/</a:t>
            </a:r>
            <a:r>
              <a:rPr lang="en-GB" sz="3200" dirty="0"/>
              <a:t> </a:t>
            </a:r>
          </a:p>
          <a:p>
            <a:pPr lvl="1"/>
            <a:r>
              <a:rPr lang="en-GB" sz="3200" dirty="0"/>
              <a:t>Instant feedback</a:t>
            </a:r>
          </a:p>
          <a:p>
            <a:pPr lvl="1"/>
            <a:r>
              <a:rPr lang="en-GB" sz="3200" dirty="0"/>
              <a:t>Days later, it would have been too late</a:t>
            </a:r>
          </a:p>
          <a:p>
            <a:endParaRPr lang="en-GB" sz="2800" dirty="0"/>
          </a:p>
        </p:txBody>
      </p:sp>
    </p:spTree>
    <p:extLst>
      <p:ext uri="{BB962C8B-B14F-4D97-AF65-F5344CB8AC3E}">
        <p14:creationId xmlns:p14="http://schemas.microsoft.com/office/powerpoint/2010/main" val="150837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Lesson Feedback – T-P-S</a:t>
            </a:r>
            <a:endParaRPr lang="en-GB" dirty="0"/>
          </a:p>
        </p:txBody>
      </p:sp>
      <p:sp>
        <p:nvSpPr>
          <p:cNvPr id="3" name="Content Placeholder 2"/>
          <p:cNvSpPr>
            <a:spLocks noGrp="1"/>
          </p:cNvSpPr>
          <p:nvPr>
            <p:ph idx="1"/>
          </p:nvPr>
        </p:nvSpPr>
        <p:spPr/>
        <p:txBody>
          <a:bodyPr>
            <a:normAutofit/>
          </a:bodyPr>
          <a:lstStyle/>
          <a:p>
            <a:r>
              <a:rPr lang="en-GB" sz="2800" dirty="0" smtClean="0"/>
              <a:t>Shirley Clarke, Dylan </a:t>
            </a:r>
            <a:r>
              <a:rPr lang="en-GB" sz="2800" dirty="0" err="1" smtClean="0"/>
              <a:t>Wiliam</a:t>
            </a:r>
            <a:r>
              <a:rPr lang="en-GB" sz="2800" dirty="0" smtClean="0"/>
              <a:t> and John Hattie all agree that post lesson feedback is </a:t>
            </a:r>
            <a:r>
              <a:rPr lang="en-GB" sz="2800" b="1" dirty="0" smtClean="0"/>
              <a:t>less effective </a:t>
            </a:r>
            <a:r>
              <a:rPr lang="en-GB" sz="2800" dirty="0" smtClean="0"/>
              <a:t>than in the moment feedback</a:t>
            </a:r>
          </a:p>
          <a:p>
            <a:endParaRPr lang="en-GB" sz="2800" dirty="0"/>
          </a:p>
          <a:p>
            <a:r>
              <a:rPr lang="en-GB" sz="2800" dirty="0" smtClean="0"/>
              <a:t>Why is post lesson feedback a necessity?  </a:t>
            </a:r>
            <a:endParaRPr lang="en-GB" sz="2800" dirty="0"/>
          </a:p>
        </p:txBody>
      </p:sp>
    </p:spTree>
    <p:extLst>
      <p:ext uri="{BB962C8B-B14F-4D97-AF65-F5344CB8AC3E}">
        <p14:creationId xmlns:p14="http://schemas.microsoft.com/office/powerpoint/2010/main" val="3968090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 LESSON FEEDBACK</a:t>
            </a:r>
            <a:endParaRPr lang="en-GB" dirty="0"/>
          </a:p>
        </p:txBody>
      </p:sp>
      <p:sp>
        <p:nvSpPr>
          <p:cNvPr id="3" name="Content Placeholder 2"/>
          <p:cNvSpPr>
            <a:spLocks noGrp="1"/>
          </p:cNvSpPr>
          <p:nvPr>
            <p:ph idx="1"/>
          </p:nvPr>
        </p:nvSpPr>
        <p:spPr/>
        <p:txBody>
          <a:bodyPr>
            <a:normAutofit/>
          </a:bodyPr>
          <a:lstStyle/>
          <a:p>
            <a:r>
              <a:rPr lang="en-GB" sz="2800" dirty="0" smtClean="0"/>
              <a:t>Accountability?</a:t>
            </a:r>
          </a:p>
          <a:p>
            <a:r>
              <a:rPr lang="en-GB" sz="2800" dirty="0" smtClean="0"/>
              <a:t>A written note seen as more official than verbal comment</a:t>
            </a:r>
          </a:p>
          <a:p>
            <a:r>
              <a:rPr lang="en-GB" sz="2800" dirty="0" smtClean="0"/>
              <a:t>Timing issues in lessons </a:t>
            </a:r>
          </a:p>
          <a:p>
            <a:r>
              <a:rPr lang="en-GB" sz="2800" dirty="0" smtClean="0"/>
              <a:t>Won’t be forgotten</a:t>
            </a:r>
          </a:p>
          <a:p>
            <a:r>
              <a:rPr lang="en-GB" sz="2800" dirty="0" smtClean="0"/>
              <a:t>Can be more thoughtful </a:t>
            </a:r>
            <a:endParaRPr lang="en-GB" sz="2800" dirty="0"/>
          </a:p>
        </p:txBody>
      </p:sp>
    </p:spTree>
    <p:extLst>
      <p:ext uri="{BB962C8B-B14F-4D97-AF65-F5344CB8AC3E}">
        <p14:creationId xmlns:p14="http://schemas.microsoft.com/office/powerpoint/2010/main" val="320902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GB" sz="2800" dirty="0" smtClean="0"/>
              <a:t>Obviously, time is a major factor in giving effective post lesson feedback</a:t>
            </a:r>
          </a:p>
          <a:p>
            <a:r>
              <a:rPr lang="en-GB" sz="2800" dirty="0" smtClean="0"/>
              <a:t>Instead of marking individual comments and targets in everyone’s jotters, some practical means of giving feedback are:</a:t>
            </a:r>
          </a:p>
        </p:txBody>
      </p:sp>
    </p:spTree>
    <p:extLst>
      <p:ext uri="{BB962C8B-B14F-4D97-AF65-F5344CB8AC3E}">
        <p14:creationId xmlns:p14="http://schemas.microsoft.com/office/powerpoint/2010/main" val="396423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51678" y="2286001"/>
            <a:ext cx="2968630" cy="4026876"/>
          </a:xfrm>
        </p:spPr>
        <p:txBody>
          <a:bodyPr>
            <a:normAutofit/>
          </a:bodyPr>
          <a:lstStyle/>
          <a:p>
            <a:pPr lvl="0"/>
            <a:r>
              <a:rPr lang="en-GB" sz="2800" dirty="0"/>
              <a:t>Writing numbers or symbols on the work, which then relate to typed or written feedback on the board </a:t>
            </a:r>
            <a:endParaRPr lang="en-GB" sz="3300" dirty="0" smtClean="0"/>
          </a:p>
          <a:p>
            <a:endParaRPr lang="en-GB" dirty="0"/>
          </a:p>
        </p:txBody>
      </p:sp>
      <p:pic>
        <p:nvPicPr>
          <p:cNvPr id="5" name="Picture 4"/>
          <p:cNvPicPr>
            <a:picLocks noChangeAspect="1"/>
          </p:cNvPicPr>
          <p:nvPr/>
        </p:nvPicPr>
        <p:blipFill rotWithShape="1">
          <a:blip r:embed="rId3"/>
          <a:srcRect l="18029" t="37173" r="18942" b="14085"/>
          <a:stretch/>
        </p:blipFill>
        <p:spPr>
          <a:xfrm rot="738357">
            <a:off x="4239759" y="1399016"/>
            <a:ext cx="7684478" cy="3341077"/>
          </a:xfrm>
          <a:prstGeom prst="rect">
            <a:avLst/>
          </a:prstGeom>
        </p:spPr>
      </p:pic>
    </p:spTree>
    <p:extLst>
      <p:ext uri="{BB962C8B-B14F-4D97-AF65-F5344CB8AC3E}">
        <p14:creationId xmlns:p14="http://schemas.microsoft.com/office/powerpoint/2010/main" val="2708776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251678" y="2286001"/>
            <a:ext cx="10178322" cy="4149968"/>
          </a:xfrm>
        </p:spPr>
        <p:txBody>
          <a:bodyPr>
            <a:normAutofit fontScale="85000" lnSpcReduction="20000"/>
          </a:bodyPr>
          <a:lstStyle/>
          <a:p>
            <a:r>
              <a:rPr lang="en-GB" sz="3400" dirty="0"/>
              <a:t>Highlighting or underlining in set colours to indicate strengths and areas for improvement</a:t>
            </a:r>
          </a:p>
          <a:p>
            <a:pPr lvl="0"/>
            <a:r>
              <a:rPr lang="en-GB" sz="3400" dirty="0" smtClean="0"/>
              <a:t>Putting </a:t>
            </a:r>
            <a:r>
              <a:rPr lang="en-GB" sz="3400" dirty="0"/>
              <a:t>jotters in piles depending on what they need to work on</a:t>
            </a:r>
          </a:p>
          <a:p>
            <a:pPr lvl="0"/>
            <a:r>
              <a:rPr lang="en-GB" sz="3400" dirty="0"/>
              <a:t>Giving whole class feedback (</a:t>
            </a:r>
            <a:r>
              <a:rPr lang="en-GB" sz="3400" dirty="0" err="1"/>
              <a:t>ie</a:t>
            </a:r>
            <a:r>
              <a:rPr lang="en-GB" sz="3400" dirty="0"/>
              <a:t>. “Most of you did a good job with… Something most of you forgot about was…”)</a:t>
            </a:r>
          </a:p>
          <a:p>
            <a:pPr lvl="0"/>
            <a:r>
              <a:rPr lang="en-GB" sz="3400" dirty="0"/>
              <a:t>Simply acknowledging you have read it, if the pupil has received in class feedback already (</a:t>
            </a:r>
            <a:r>
              <a:rPr lang="en-GB" sz="3400" dirty="0" err="1"/>
              <a:t>ie</a:t>
            </a:r>
            <a:r>
              <a:rPr lang="en-GB" sz="3400" dirty="0"/>
              <a:t>. a tick, a signature)</a:t>
            </a:r>
          </a:p>
          <a:p>
            <a:pPr lvl="1"/>
            <a:r>
              <a:rPr lang="en-GB" sz="3400" dirty="0"/>
              <a:t>In all cases, pupils should then spend time acting on this feedback as soon as possible</a:t>
            </a:r>
          </a:p>
          <a:p>
            <a:endParaRPr lang="en-GB" dirty="0"/>
          </a:p>
        </p:txBody>
      </p:sp>
    </p:spTree>
    <p:extLst>
      <p:ext uri="{BB962C8B-B14F-4D97-AF65-F5344CB8AC3E}">
        <p14:creationId xmlns:p14="http://schemas.microsoft.com/office/powerpoint/2010/main" val="36265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sz="2800" dirty="0" smtClean="0"/>
              <a:t>Of course, sometimes marking full sets of pupil work is required</a:t>
            </a:r>
          </a:p>
          <a:p>
            <a:r>
              <a:rPr lang="en-GB" sz="2800" dirty="0" smtClean="0"/>
              <a:t>In these cases, as with all feedback, comments should:</a:t>
            </a:r>
          </a:p>
          <a:p>
            <a:pPr lvl="1"/>
            <a:r>
              <a:rPr lang="en-GB" sz="2600" dirty="0" smtClean="0"/>
              <a:t>Relate to Success Criteria</a:t>
            </a:r>
          </a:p>
          <a:p>
            <a:pPr lvl="1"/>
            <a:r>
              <a:rPr lang="en-GB" sz="2600" dirty="0" smtClean="0"/>
              <a:t>Be achievable</a:t>
            </a:r>
          </a:p>
          <a:p>
            <a:pPr lvl="1"/>
            <a:r>
              <a:rPr lang="en-GB" sz="2600" dirty="0" smtClean="0"/>
              <a:t>Be </a:t>
            </a:r>
            <a:r>
              <a:rPr lang="en-GB" sz="2600" dirty="0"/>
              <a:t>s</a:t>
            </a:r>
            <a:r>
              <a:rPr lang="en-GB" sz="2600" dirty="0" smtClean="0"/>
              <a:t>pecific </a:t>
            </a:r>
          </a:p>
          <a:p>
            <a:pPr lvl="1"/>
            <a:r>
              <a:rPr lang="en-GB" sz="2600" dirty="0" smtClean="0"/>
              <a:t>Be written in pupil language </a:t>
            </a:r>
          </a:p>
          <a:p>
            <a:pPr lvl="1"/>
            <a:r>
              <a:rPr lang="en-GB" sz="2600" dirty="0" smtClean="0"/>
              <a:t>Give them a clear next step</a:t>
            </a:r>
            <a:endParaRPr lang="en-GB" sz="2600" dirty="0"/>
          </a:p>
        </p:txBody>
      </p:sp>
    </p:spTree>
    <p:extLst>
      <p:ext uri="{BB962C8B-B14F-4D97-AF65-F5344CB8AC3E}">
        <p14:creationId xmlns:p14="http://schemas.microsoft.com/office/powerpoint/2010/main" val="155423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005631"/>
              </p:ext>
            </p:extLst>
          </p:nvPr>
        </p:nvGraphicFramePr>
        <p:xfrm>
          <a:off x="1251678" y="1494693"/>
          <a:ext cx="9932865" cy="4712556"/>
        </p:xfrm>
        <a:graphic>
          <a:graphicData uri="http://schemas.openxmlformats.org/drawingml/2006/table">
            <a:tbl>
              <a:tblPr firstRow="1" bandRow="1">
                <a:tableStyleId>{5C22544A-7EE6-4342-B048-85BDC9FD1C3A}</a:tableStyleId>
              </a:tblPr>
              <a:tblGrid>
                <a:gridCol w="2037009"/>
                <a:gridCol w="3991708"/>
                <a:gridCol w="3904148"/>
              </a:tblGrid>
              <a:tr h="963516">
                <a:tc>
                  <a:txBody>
                    <a:bodyPr/>
                    <a:lstStyle/>
                    <a:p>
                      <a:r>
                        <a:rPr lang="en-GB" sz="2800" b="1" dirty="0">
                          <a:solidFill>
                            <a:schemeClr val="tx1"/>
                          </a:solidFill>
                        </a:rPr>
                        <a:t>Learning</a:t>
                      </a:r>
                      <a:r>
                        <a:rPr lang="en-GB" sz="2800" b="1" baseline="0" dirty="0">
                          <a:solidFill>
                            <a:schemeClr val="tx1"/>
                          </a:solidFill>
                        </a:rPr>
                        <a:t> Intention</a:t>
                      </a:r>
                      <a:endParaRPr lang="en-GB" sz="2800" b="1" dirty="0">
                        <a:solidFill>
                          <a:schemeClr val="tx1"/>
                        </a:solidFill>
                      </a:endParaRPr>
                    </a:p>
                  </a:txBody>
                  <a:tcPr>
                    <a:solidFill>
                      <a:schemeClr val="accent5">
                        <a:lumMod val="40000"/>
                        <a:lumOff val="60000"/>
                      </a:schemeClr>
                    </a:solidFill>
                  </a:tcPr>
                </a:tc>
                <a:tc>
                  <a:txBody>
                    <a:bodyPr/>
                    <a:lstStyle/>
                    <a:p>
                      <a:r>
                        <a:rPr lang="en-GB" sz="2800" b="1" dirty="0">
                          <a:solidFill>
                            <a:schemeClr val="tx1"/>
                          </a:solidFill>
                        </a:rPr>
                        <a:t>Success Criteria </a:t>
                      </a:r>
                    </a:p>
                  </a:txBody>
                  <a:tcPr>
                    <a:solidFill>
                      <a:schemeClr val="accent5">
                        <a:lumMod val="40000"/>
                        <a:lumOff val="60000"/>
                      </a:schemeClr>
                    </a:solidFill>
                  </a:tcPr>
                </a:tc>
                <a:tc>
                  <a:txBody>
                    <a:bodyPr/>
                    <a:lstStyle/>
                    <a:p>
                      <a:r>
                        <a:rPr lang="en-GB" sz="2800" b="1" dirty="0">
                          <a:solidFill>
                            <a:schemeClr val="tx1"/>
                          </a:solidFill>
                        </a:rPr>
                        <a:t>Possible feedback</a:t>
                      </a:r>
                    </a:p>
                  </a:txBody>
                  <a:tcPr>
                    <a:solidFill>
                      <a:schemeClr val="accent5">
                        <a:lumMod val="40000"/>
                        <a:lumOff val="60000"/>
                      </a:schemeClr>
                    </a:solidFill>
                  </a:tcPr>
                </a:tc>
              </a:tr>
              <a:tr h="3028192">
                <a:tc>
                  <a:txBody>
                    <a:bodyPr/>
                    <a:lstStyle/>
                    <a:p>
                      <a:r>
                        <a:rPr lang="en-GB" sz="2800" dirty="0" smtClean="0">
                          <a:solidFill>
                            <a:schemeClr val="tx1"/>
                          </a:solidFill>
                        </a:rPr>
                        <a:t>We</a:t>
                      </a:r>
                      <a:r>
                        <a:rPr lang="en-GB" sz="2800" baseline="0" dirty="0" smtClean="0">
                          <a:solidFill>
                            <a:schemeClr val="tx1"/>
                          </a:solidFill>
                        </a:rPr>
                        <a:t> will be able to u</a:t>
                      </a:r>
                      <a:r>
                        <a:rPr lang="en-GB" sz="2800" dirty="0" smtClean="0">
                          <a:solidFill>
                            <a:schemeClr val="tx1"/>
                          </a:solidFill>
                        </a:rPr>
                        <a:t>se</a:t>
                      </a:r>
                      <a:r>
                        <a:rPr lang="en-GB" sz="2800" baseline="0" dirty="0" smtClean="0">
                          <a:solidFill>
                            <a:schemeClr val="tx1"/>
                          </a:solidFill>
                        </a:rPr>
                        <a:t> </a:t>
                      </a:r>
                      <a:r>
                        <a:rPr lang="en-GB" sz="2800" baseline="0" dirty="0">
                          <a:solidFill>
                            <a:schemeClr val="tx1"/>
                          </a:solidFill>
                        </a:rPr>
                        <a:t>notes to create a new text</a:t>
                      </a:r>
                      <a:endParaRPr lang="en-GB" sz="2800" dirty="0">
                        <a:solidFill>
                          <a:schemeClr val="tx1"/>
                        </a:solidFill>
                      </a:endParaRPr>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rPr>
                        <a:t>I have read my notes carefully to check I understand</a:t>
                      </a:r>
                    </a:p>
                    <a:p>
                      <a:pPr marL="285750" indent="-285750">
                        <a:buFont typeface="Arial" panose="020B0604020202020204" pitchFamily="34" charset="0"/>
                        <a:buChar char="•"/>
                      </a:pPr>
                      <a:r>
                        <a:rPr lang="en-GB" sz="2400" dirty="0">
                          <a:solidFill>
                            <a:schemeClr val="tx1"/>
                          </a:solidFill>
                        </a:rPr>
                        <a:t>I</a:t>
                      </a:r>
                      <a:r>
                        <a:rPr lang="en-GB" sz="2400" baseline="0" dirty="0">
                          <a:solidFill>
                            <a:schemeClr val="tx1"/>
                          </a:solidFill>
                        </a:rPr>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rPr>
                        <a:t>I have used</a:t>
                      </a:r>
                      <a:r>
                        <a:rPr lang="en-GB" sz="2400" baseline="0" dirty="0">
                          <a:solidFill>
                            <a:schemeClr val="tx1"/>
                          </a:solidFill>
                        </a:rPr>
                        <a:t> the headings to structure my text in paragraphs</a:t>
                      </a:r>
                    </a:p>
                    <a:p>
                      <a:pPr marL="285750" indent="-285750">
                        <a:buFont typeface="Arial" panose="020B0604020202020204" pitchFamily="34" charset="0"/>
                        <a:buChar char="•"/>
                      </a:pPr>
                      <a:r>
                        <a:rPr lang="en-GB" sz="2400" baseline="0" dirty="0">
                          <a:solidFill>
                            <a:schemeClr val="tx1"/>
                          </a:solidFill>
                        </a:rPr>
                        <a:t>I have included the key information from my notes</a:t>
                      </a:r>
                    </a:p>
                  </a:txBody>
                  <a:tcPr>
                    <a:solidFill>
                      <a:schemeClr val="accent5">
                        <a:lumMod val="40000"/>
                        <a:lumOff val="60000"/>
                      </a:schemeClr>
                    </a:solidFill>
                  </a:tcPr>
                </a:tc>
                <a:tc>
                  <a:txBody>
                    <a:bodyPr/>
                    <a:lstStyle/>
                    <a:p>
                      <a:r>
                        <a:rPr lang="en-GB" sz="2800" i="1" dirty="0">
                          <a:solidFill>
                            <a:schemeClr val="tx1"/>
                          </a:solidFill>
                        </a:rPr>
                        <a:t>‘You have used your notes well to organise your</a:t>
                      </a:r>
                      <a:r>
                        <a:rPr lang="en-GB" sz="2800" i="1" baseline="0" dirty="0">
                          <a:solidFill>
                            <a:schemeClr val="tx1"/>
                          </a:solidFill>
                        </a:rPr>
                        <a:t> writing into paragraphs.  You have included the key information.  Can you improve the highlighted sections by re-writing them using your own words?’</a:t>
                      </a:r>
                      <a:endParaRPr lang="en-GB" sz="2800" i="1" dirty="0">
                        <a:solidFill>
                          <a:schemeClr val="tx1"/>
                        </a:solidFill>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357821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7890970"/>
              </p:ext>
            </p:extLst>
          </p:nvPr>
        </p:nvGraphicFramePr>
        <p:xfrm>
          <a:off x="1251678" y="1494693"/>
          <a:ext cx="9932865" cy="4712556"/>
        </p:xfrm>
        <a:graphic>
          <a:graphicData uri="http://schemas.openxmlformats.org/drawingml/2006/table">
            <a:tbl>
              <a:tblPr firstRow="1" bandRow="1">
                <a:tableStyleId>{5C22544A-7EE6-4342-B048-85BDC9FD1C3A}</a:tableStyleId>
              </a:tblPr>
              <a:tblGrid>
                <a:gridCol w="2037009"/>
                <a:gridCol w="3991708"/>
                <a:gridCol w="3904148"/>
              </a:tblGrid>
              <a:tr h="963516">
                <a:tc>
                  <a:txBody>
                    <a:bodyPr/>
                    <a:lstStyle/>
                    <a:p>
                      <a:r>
                        <a:rPr lang="en-GB" sz="2800" b="1" dirty="0">
                          <a:solidFill>
                            <a:schemeClr val="tx1"/>
                          </a:solidFill>
                        </a:rPr>
                        <a:t>Learning</a:t>
                      </a:r>
                      <a:r>
                        <a:rPr lang="en-GB" sz="2800" b="1" baseline="0" dirty="0">
                          <a:solidFill>
                            <a:schemeClr val="tx1"/>
                          </a:solidFill>
                        </a:rPr>
                        <a:t> Intention</a:t>
                      </a:r>
                      <a:endParaRPr lang="en-GB" sz="2800" b="1" dirty="0">
                        <a:solidFill>
                          <a:schemeClr val="tx1"/>
                        </a:solidFill>
                      </a:endParaRPr>
                    </a:p>
                  </a:txBody>
                  <a:tcPr>
                    <a:solidFill>
                      <a:schemeClr val="accent5">
                        <a:lumMod val="40000"/>
                        <a:lumOff val="60000"/>
                      </a:schemeClr>
                    </a:solidFill>
                  </a:tcPr>
                </a:tc>
                <a:tc>
                  <a:txBody>
                    <a:bodyPr/>
                    <a:lstStyle/>
                    <a:p>
                      <a:r>
                        <a:rPr lang="en-GB" sz="2800" b="1" dirty="0">
                          <a:solidFill>
                            <a:schemeClr val="tx1"/>
                          </a:solidFill>
                        </a:rPr>
                        <a:t>Success Criteria </a:t>
                      </a:r>
                    </a:p>
                  </a:txBody>
                  <a:tcPr>
                    <a:solidFill>
                      <a:schemeClr val="accent5">
                        <a:lumMod val="40000"/>
                        <a:lumOff val="60000"/>
                      </a:schemeClr>
                    </a:solidFill>
                  </a:tcPr>
                </a:tc>
                <a:tc>
                  <a:txBody>
                    <a:bodyPr/>
                    <a:lstStyle/>
                    <a:p>
                      <a:r>
                        <a:rPr lang="en-GB" sz="2800" b="1" dirty="0">
                          <a:solidFill>
                            <a:schemeClr val="tx1"/>
                          </a:solidFill>
                        </a:rPr>
                        <a:t>Possible feedback</a:t>
                      </a:r>
                    </a:p>
                  </a:txBody>
                  <a:tcPr>
                    <a:solidFill>
                      <a:schemeClr val="accent5">
                        <a:lumMod val="40000"/>
                        <a:lumOff val="60000"/>
                      </a:schemeClr>
                    </a:solidFill>
                  </a:tcPr>
                </a:tc>
              </a:tr>
              <a:tr h="3028192">
                <a:tc>
                  <a:txBody>
                    <a:bodyPr/>
                    <a:lstStyle/>
                    <a:p>
                      <a:r>
                        <a:rPr lang="en-GB" sz="2800" dirty="0" smtClean="0">
                          <a:solidFill>
                            <a:schemeClr val="tx1"/>
                          </a:solidFill>
                        </a:rPr>
                        <a:t>We</a:t>
                      </a:r>
                      <a:r>
                        <a:rPr lang="en-GB" sz="2800" baseline="0" dirty="0" smtClean="0">
                          <a:solidFill>
                            <a:schemeClr val="tx1"/>
                          </a:solidFill>
                        </a:rPr>
                        <a:t> will be able to u</a:t>
                      </a:r>
                      <a:r>
                        <a:rPr lang="en-GB" sz="2800" dirty="0" smtClean="0">
                          <a:solidFill>
                            <a:schemeClr val="tx1"/>
                          </a:solidFill>
                        </a:rPr>
                        <a:t>se</a:t>
                      </a:r>
                      <a:r>
                        <a:rPr lang="en-GB" sz="2800" baseline="0" dirty="0" smtClean="0">
                          <a:solidFill>
                            <a:schemeClr val="tx1"/>
                          </a:solidFill>
                        </a:rPr>
                        <a:t> </a:t>
                      </a:r>
                      <a:r>
                        <a:rPr lang="en-GB" sz="2800" baseline="0" dirty="0">
                          <a:solidFill>
                            <a:schemeClr val="tx1"/>
                          </a:solidFill>
                        </a:rPr>
                        <a:t>notes to create a new text</a:t>
                      </a:r>
                      <a:endParaRPr lang="en-GB" sz="2800" dirty="0">
                        <a:solidFill>
                          <a:schemeClr val="tx1"/>
                        </a:solidFill>
                      </a:endParaRPr>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rPr>
                        <a:t>I have read my notes carefully to check I understand</a:t>
                      </a:r>
                    </a:p>
                    <a:p>
                      <a:pPr marL="285750" indent="-285750">
                        <a:buFont typeface="Arial" panose="020B0604020202020204" pitchFamily="34" charset="0"/>
                        <a:buChar char="•"/>
                      </a:pPr>
                      <a:r>
                        <a:rPr lang="en-GB" sz="2400" dirty="0">
                          <a:solidFill>
                            <a:schemeClr val="tx1"/>
                          </a:solidFill>
                        </a:rPr>
                        <a:t>I</a:t>
                      </a:r>
                      <a:r>
                        <a:rPr lang="en-GB" sz="2400" baseline="0" dirty="0">
                          <a:solidFill>
                            <a:schemeClr val="tx1"/>
                          </a:solidFill>
                        </a:rPr>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FF0000"/>
                          </a:solidFill>
                        </a:rPr>
                        <a:t>I have used</a:t>
                      </a:r>
                      <a:r>
                        <a:rPr lang="en-GB" sz="2400" baseline="0" dirty="0">
                          <a:solidFill>
                            <a:srgbClr val="FF0000"/>
                          </a:solidFill>
                        </a:rPr>
                        <a:t> the headings to structure my text in paragraphs</a:t>
                      </a:r>
                    </a:p>
                    <a:p>
                      <a:pPr marL="285750" indent="-285750">
                        <a:buFont typeface="Arial" panose="020B0604020202020204" pitchFamily="34" charset="0"/>
                        <a:buChar char="•"/>
                      </a:pPr>
                      <a:r>
                        <a:rPr lang="en-GB" sz="2400" baseline="0" dirty="0">
                          <a:solidFill>
                            <a:srgbClr val="0070C0"/>
                          </a:solidFill>
                        </a:rPr>
                        <a:t>I have included the key information from my notes</a:t>
                      </a:r>
                    </a:p>
                  </a:txBody>
                  <a:tcPr>
                    <a:solidFill>
                      <a:schemeClr val="accent5">
                        <a:lumMod val="40000"/>
                        <a:lumOff val="60000"/>
                      </a:schemeClr>
                    </a:solidFill>
                  </a:tcPr>
                </a:tc>
                <a:tc>
                  <a:txBody>
                    <a:bodyPr/>
                    <a:lstStyle/>
                    <a:p>
                      <a:r>
                        <a:rPr lang="en-GB" sz="2800" i="1" dirty="0">
                          <a:solidFill>
                            <a:srgbClr val="FF0000"/>
                          </a:solidFill>
                        </a:rPr>
                        <a:t>‘You have used your notes well to organise your</a:t>
                      </a:r>
                      <a:r>
                        <a:rPr lang="en-GB" sz="2800" i="1" baseline="0" dirty="0">
                          <a:solidFill>
                            <a:srgbClr val="FF0000"/>
                          </a:solidFill>
                        </a:rPr>
                        <a:t> writing into paragraphs.  </a:t>
                      </a:r>
                      <a:r>
                        <a:rPr lang="en-GB" sz="2800" i="1" baseline="0" dirty="0">
                          <a:solidFill>
                            <a:srgbClr val="0070C0"/>
                          </a:solidFill>
                        </a:rPr>
                        <a:t>You have included the key information.  </a:t>
                      </a:r>
                      <a:r>
                        <a:rPr lang="en-GB" sz="2800" i="1" baseline="0" dirty="0">
                          <a:solidFill>
                            <a:schemeClr val="tx1"/>
                          </a:solidFill>
                        </a:rPr>
                        <a:t>Can you improve the highlighted sections by re-writing them using your own words?’</a:t>
                      </a:r>
                      <a:endParaRPr lang="en-GB" sz="2800" i="1" dirty="0">
                        <a:solidFill>
                          <a:schemeClr val="tx1"/>
                        </a:solidFill>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2628731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5855092"/>
              </p:ext>
            </p:extLst>
          </p:nvPr>
        </p:nvGraphicFramePr>
        <p:xfrm>
          <a:off x="1251678" y="1494693"/>
          <a:ext cx="9932865" cy="4712556"/>
        </p:xfrm>
        <a:graphic>
          <a:graphicData uri="http://schemas.openxmlformats.org/drawingml/2006/table">
            <a:tbl>
              <a:tblPr firstRow="1" bandRow="1">
                <a:tableStyleId>{5C22544A-7EE6-4342-B048-85BDC9FD1C3A}</a:tableStyleId>
              </a:tblPr>
              <a:tblGrid>
                <a:gridCol w="2037009"/>
                <a:gridCol w="3991708"/>
                <a:gridCol w="3904148"/>
              </a:tblGrid>
              <a:tr h="963516">
                <a:tc>
                  <a:txBody>
                    <a:bodyPr/>
                    <a:lstStyle/>
                    <a:p>
                      <a:r>
                        <a:rPr lang="en-GB" sz="2800" b="1" dirty="0">
                          <a:solidFill>
                            <a:schemeClr val="tx1"/>
                          </a:solidFill>
                        </a:rPr>
                        <a:t>Learning</a:t>
                      </a:r>
                      <a:r>
                        <a:rPr lang="en-GB" sz="2800" b="1" baseline="0" dirty="0">
                          <a:solidFill>
                            <a:schemeClr val="tx1"/>
                          </a:solidFill>
                        </a:rPr>
                        <a:t> Intention</a:t>
                      </a:r>
                      <a:endParaRPr lang="en-GB" sz="2800" b="1" dirty="0">
                        <a:solidFill>
                          <a:schemeClr val="tx1"/>
                        </a:solidFill>
                      </a:endParaRPr>
                    </a:p>
                  </a:txBody>
                  <a:tcPr>
                    <a:solidFill>
                      <a:schemeClr val="accent5">
                        <a:lumMod val="40000"/>
                        <a:lumOff val="60000"/>
                      </a:schemeClr>
                    </a:solidFill>
                  </a:tcPr>
                </a:tc>
                <a:tc>
                  <a:txBody>
                    <a:bodyPr/>
                    <a:lstStyle/>
                    <a:p>
                      <a:r>
                        <a:rPr lang="en-GB" sz="2800" b="1" dirty="0">
                          <a:solidFill>
                            <a:schemeClr val="tx1"/>
                          </a:solidFill>
                        </a:rPr>
                        <a:t>Success Criteria </a:t>
                      </a:r>
                    </a:p>
                  </a:txBody>
                  <a:tcPr>
                    <a:solidFill>
                      <a:schemeClr val="accent5">
                        <a:lumMod val="40000"/>
                        <a:lumOff val="60000"/>
                      </a:schemeClr>
                    </a:solidFill>
                  </a:tcPr>
                </a:tc>
                <a:tc>
                  <a:txBody>
                    <a:bodyPr/>
                    <a:lstStyle/>
                    <a:p>
                      <a:r>
                        <a:rPr lang="en-GB" sz="2800" b="1" dirty="0">
                          <a:solidFill>
                            <a:schemeClr val="tx1"/>
                          </a:solidFill>
                        </a:rPr>
                        <a:t>Possible feedback</a:t>
                      </a:r>
                    </a:p>
                  </a:txBody>
                  <a:tcPr>
                    <a:solidFill>
                      <a:schemeClr val="accent5">
                        <a:lumMod val="40000"/>
                        <a:lumOff val="60000"/>
                      </a:schemeClr>
                    </a:solidFill>
                  </a:tcPr>
                </a:tc>
              </a:tr>
              <a:tr h="3028192">
                <a:tc>
                  <a:txBody>
                    <a:bodyPr/>
                    <a:lstStyle/>
                    <a:p>
                      <a:r>
                        <a:rPr lang="en-GB" sz="2800" dirty="0" smtClean="0">
                          <a:solidFill>
                            <a:schemeClr val="tx1"/>
                          </a:solidFill>
                        </a:rPr>
                        <a:t>We</a:t>
                      </a:r>
                      <a:r>
                        <a:rPr lang="en-GB" sz="2800" baseline="0" dirty="0" smtClean="0">
                          <a:solidFill>
                            <a:schemeClr val="tx1"/>
                          </a:solidFill>
                        </a:rPr>
                        <a:t> will be able to u</a:t>
                      </a:r>
                      <a:r>
                        <a:rPr lang="en-GB" sz="2800" dirty="0" smtClean="0">
                          <a:solidFill>
                            <a:schemeClr val="tx1"/>
                          </a:solidFill>
                        </a:rPr>
                        <a:t>se</a:t>
                      </a:r>
                      <a:r>
                        <a:rPr lang="en-GB" sz="2800" baseline="0" dirty="0" smtClean="0">
                          <a:solidFill>
                            <a:schemeClr val="tx1"/>
                          </a:solidFill>
                        </a:rPr>
                        <a:t> </a:t>
                      </a:r>
                      <a:r>
                        <a:rPr lang="en-GB" sz="2800" baseline="0" dirty="0">
                          <a:solidFill>
                            <a:schemeClr val="tx1"/>
                          </a:solidFill>
                        </a:rPr>
                        <a:t>notes to create a new text</a:t>
                      </a:r>
                      <a:endParaRPr lang="en-GB" sz="2800" dirty="0">
                        <a:solidFill>
                          <a:schemeClr val="tx1"/>
                        </a:solidFill>
                      </a:endParaRPr>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rPr>
                        <a:t>I have read my notes carefully to check I understand</a:t>
                      </a:r>
                    </a:p>
                    <a:p>
                      <a:pPr marL="285750" indent="-285750">
                        <a:buFont typeface="Arial" panose="020B0604020202020204" pitchFamily="34" charset="0"/>
                        <a:buChar char="•"/>
                      </a:pPr>
                      <a:r>
                        <a:rPr lang="en-GB" sz="2400" dirty="0">
                          <a:solidFill>
                            <a:srgbClr val="00B050"/>
                          </a:solidFill>
                        </a:rPr>
                        <a:t>I</a:t>
                      </a:r>
                      <a:r>
                        <a:rPr lang="en-GB" sz="2400" baseline="0" dirty="0">
                          <a:solidFill>
                            <a:srgbClr val="00B050"/>
                          </a:solidFill>
                        </a:rPr>
                        <a:t> have written using my own words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tx1"/>
                          </a:solidFill>
                        </a:rPr>
                        <a:t>I have used</a:t>
                      </a:r>
                      <a:r>
                        <a:rPr lang="en-GB" sz="2400" baseline="0" dirty="0">
                          <a:solidFill>
                            <a:schemeClr val="tx1"/>
                          </a:solidFill>
                        </a:rPr>
                        <a:t> the headings to structure my text in paragraphs</a:t>
                      </a:r>
                    </a:p>
                    <a:p>
                      <a:pPr marL="285750" indent="-285750">
                        <a:buFont typeface="Arial" panose="020B0604020202020204" pitchFamily="34" charset="0"/>
                        <a:buChar char="•"/>
                      </a:pPr>
                      <a:r>
                        <a:rPr lang="en-GB" sz="2400" baseline="0" dirty="0">
                          <a:solidFill>
                            <a:schemeClr val="tx1"/>
                          </a:solidFill>
                        </a:rPr>
                        <a:t>I have included the key information from my notes</a:t>
                      </a:r>
                    </a:p>
                  </a:txBody>
                  <a:tcPr>
                    <a:solidFill>
                      <a:schemeClr val="accent5">
                        <a:lumMod val="40000"/>
                        <a:lumOff val="60000"/>
                      </a:schemeClr>
                    </a:solidFill>
                  </a:tcPr>
                </a:tc>
                <a:tc>
                  <a:txBody>
                    <a:bodyPr/>
                    <a:lstStyle/>
                    <a:p>
                      <a:r>
                        <a:rPr lang="en-GB" sz="2800" i="1" dirty="0">
                          <a:solidFill>
                            <a:schemeClr val="tx1"/>
                          </a:solidFill>
                        </a:rPr>
                        <a:t>‘You have used your notes well to organise your</a:t>
                      </a:r>
                      <a:r>
                        <a:rPr lang="en-GB" sz="2800" i="1" baseline="0" dirty="0">
                          <a:solidFill>
                            <a:schemeClr val="tx1"/>
                          </a:solidFill>
                        </a:rPr>
                        <a:t> writing into paragraphs.  You have included the key information.  </a:t>
                      </a:r>
                      <a:r>
                        <a:rPr lang="en-GB" sz="2800" i="1" baseline="0" dirty="0">
                          <a:solidFill>
                            <a:srgbClr val="00B050"/>
                          </a:solidFill>
                        </a:rPr>
                        <a:t>Can you improve the highlighted sections by re-writing them using your own words?’</a:t>
                      </a:r>
                      <a:endParaRPr lang="en-GB" sz="2800" i="1" dirty="0">
                        <a:solidFill>
                          <a:srgbClr val="00B050"/>
                        </a:solidFill>
                      </a:endParaRPr>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111694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5400000">
            <a:off x="4114798" y="3238053"/>
            <a:ext cx="3725839" cy="313899"/>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4203510" y="3289109"/>
            <a:ext cx="3725839" cy="313899"/>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0402303"/>
              </p:ext>
            </p:extLst>
          </p:nvPr>
        </p:nvGraphicFramePr>
        <p:xfrm>
          <a:off x="511790" y="41190"/>
          <a:ext cx="10918210" cy="670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740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a:xfrm>
            <a:off x="1251678" y="1477109"/>
            <a:ext cx="10178322" cy="4402484"/>
          </a:xfrm>
        </p:spPr>
        <p:txBody>
          <a:bodyPr>
            <a:normAutofit/>
          </a:bodyPr>
          <a:lstStyle/>
          <a:p>
            <a:r>
              <a:rPr lang="en-GB" sz="2400" dirty="0" smtClean="0"/>
              <a:t>Look at the following pieces of feedback and make brief comments on whether they achieve the Success Criteria of good feedback:</a:t>
            </a:r>
          </a:p>
          <a:p>
            <a:endParaRPr lang="en-GB" sz="2800" dirty="0"/>
          </a:p>
        </p:txBody>
      </p:sp>
      <p:graphicFrame>
        <p:nvGraphicFramePr>
          <p:cNvPr id="4" name="Table 3"/>
          <p:cNvGraphicFramePr>
            <a:graphicFrameLocks noGrp="1"/>
          </p:cNvGraphicFramePr>
          <p:nvPr>
            <p:extLst>
              <p:ext uri="{D42A27DB-BD31-4B8C-83A1-F6EECF244321}">
                <p14:modId xmlns:p14="http://schemas.microsoft.com/office/powerpoint/2010/main" val="3687215682"/>
              </p:ext>
            </p:extLst>
          </p:nvPr>
        </p:nvGraphicFramePr>
        <p:xfrm>
          <a:off x="1548298" y="2605405"/>
          <a:ext cx="9881702" cy="3674428"/>
        </p:xfrm>
        <a:graphic>
          <a:graphicData uri="http://schemas.openxmlformats.org/drawingml/2006/table">
            <a:tbl>
              <a:tblPr firstRow="1" bandRow="1">
                <a:tableStyleId>{5C22544A-7EE6-4342-B048-85BDC9FD1C3A}</a:tableStyleId>
              </a:tblPr>
              <a:tblGrid>
                <a:gridCol w="436603"/>
                <a:gridCol w="9445099"/>
              </a:tblGrid>
              <a:tr h="95885">
                <a:tc>
                  <a:txBody>
                    <a:bodyPr/>
                    <a:lstStyle/>
                    <a:p>
                      <a:endParaRPr lang="en-GB" sz="2000" dirty="0">
                        <a:effectLst/>
                        <a:latin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Feedback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82955">
                <a:tc>
                  <a:txBody>
                    <a:bodyPr/>
                    <a:lstStyle/>
                    <a:p>
                      <a:pPr>
                        <a:lnSpc>
                          <a:spcPct val="107000"/>
                        </a:lnSpc>
                        <a:spcAft>
                          <a:spcPts val="800"/>
                        </a:spcAft>
                      </a:pPr>
                      <a:r>
                        <a:rPr lang="en-GB" sz="24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rPr>
                        <a:t>‘You’ve completed the task with a score of 9/10. Next time remember the date.’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5544">
                <a:tc>
                  <a:txBody>
                    <a:bodyPr/>
                    <a:lstStyle/>
                    <a:p>
                      <a:pPr>
                        <a:lnSpc>
                          <a:spcPct val="107000"/>
                        </a:lnSpc>
                        <a:spcAft>
                          <a:spcPts val="800"/>
                        </a:spcAft>
                      </a:pPr>
                      <a:r>
                        <a:rPr lang="en-GB" sz="24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2400" i="0" kern="1200" dirty="0" smtClean="0">
                          <a:solidFill>
                            <a:schemeClr val="dk1"/>
                          </a:solidFill>
                          <a:effectLst/>
                          <a:latin typeface="+mn-lt"/>
                          <a:ea typeface="+mn-ea"/>
                          <a:cs typeface="+mn-cs"/>
                        </a:rPr>
                        <a:t>‘You’ve included most of the features of a bar graph (title,</a:t>
                      </a:r>
                      <a:r>
                        <a:rPr lang="en-US" sz="2400" i="0" kern="1200" baseline="0" dirty="0" smtClean="0">
                          <a:solidFill>
                            <a:schemeClr val="dk1"/>
                          </a:solidFill>
                          <a:effectLst/>
                          <a:latin typeface="+mn-lt"/>
                          <a:ea typeface="+mn-ea"/>
                          <a:cs typeface="+mn-cs"/>
                        </a:rPr>
                        <a:t> lines, bars) and y</a:t>
                      </a:r>
                      <a:r>
                        <a:rPr lang="en-US" sz="2400" i="0" kern="1200" dirty="0" smtClean="0">
                          <a:solidFill>
                            <a:schemeClr val="dk1"/>
                          </a:solidFill>
                          <a:effectLst/>
                          <a:latin typeface="+mn-lt"/>
                          <a:ea typeface="+mn-ea"/>
                          <a:cs typeface="+mn-cs"/>
                        </a:rPr>
                        <a:t>our data has been presented clearly. Can you label the X and Y axes?’</a:t>
                      </a:r>
                      <a:endParaRPr lang="en-GB" sz="3200" i="0" dirty="0"/>
                    </a:p>
                  </a:txBody>
                  <a:tcPr marL="68580" marR="68580" marT="0" marB="0"/>
                </a:tc>
              </a:tr>
              <a:tr h="1388110">
                <a:tc>
                  <a:txBody>
                    <a:bodyPr/>
                    <a:lstStyle/>
                    <a:p>
                      <a:pPr>
                        <a:lnSpc>
                          <a:spcPct val="107000"/>
                        </a:lnSpc>
                        <a:spcAft>
                          <a:spcPts val="800"/>
                        </a:spcAft>
                      </a:pPr>
                      <a:r>
                        <a:rPr lang="en-GB" sz="2400" dirty="0">
                          <a:effectLst/>
                        </a:rPr>
                        <a:t>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rPr>
                        <a:t>‘</a:t>
                      </a:r>
                      <a:r>
                        <a:rPr lang="en-GB" sz="2400" dirty="0">
                          <a:effectLst/>
                          <a:sym typeface="Wingdings 2" panose="05020102010507070707" pitchFamily="18" charset="2"/>
                        </a:rPr>
                        <a:t></a:t>
                      </a:r>
                      <a:r>
                        <a:rPr lang="en-GB" sz="2400" dirty="0">
                          <a:effectLst/>
                        </a:rPr>
                        <a:t>Your writing has good detail</a:t>
                      </a:r>
                      <a:endParaRPr lang="en-GB" sz="2000" dirty="0">
                        <a:effectLst/>
                      </a:endParaRPr>
                    </a:p>
                    <a:p>
                      <a:pPr>
                        <a:lnSpc>
                          <a:spcPct val="107000"/>
                        </a:lnSpc>
                        <a:spcAft>
                          <a:spcPts val="800"/>
                        </a:spcAft>
                      </a:pPr>
                      <a:r>
                        <a:rPr lang="en-GB" sz="2400" dirty="0">
                          <a:effectLst/>
                          <a:sym typeface="Wingdings 2" panose="05020102010507070707" pitchFamily="18" charset="2"/>
                        </a:rPr>
                        <a:t></a:t>
                      </a:r>
                      <a:r>
                        <a:rPr lang="en-GB" sz="2400" dirty="0">
                          <a:effectLst/>
                        </a:rPr>
                        <a:t>It is well presented</a:t>
                      </a:r>
                      <a:endParaRPr lang="en-GB" sz="2000" dirty="0">
                        <a:effectLst/>
                      </a:endParaRPr>
                    </a:p>
                    <a:p>
                      <a:pPr>
                        <a:lnSpc>
                          <a:spcPct val="107000"/>
                        </a:lnSpc>
                        <a:spcAft>
                          <a:spcPts val="800"/>
                        </a:spcAft>
                      </a:pPr>
                      <a:r>
                        <a:rPr lang="en-GB" sz="2400" dirty="0">
                          <a:effectLst/>
                        </a:rPr>
                        <a:t>W. Use more ambitious vocabulary, make it more engaging for the reader and come up with a better ending.’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8811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388" y="404664"/>
            <a:ext cx="8287130" cy="782320"/>
          </a:xfrm>
        </p:spPr>
        <p:txBody>
          <a:bodyPr>
            <a:normAutofit fontScale="90000"/>
          </a:bodyPr>
          <a:lstStyle/>
          <a:p>
            <a:r>
              <a:rPr lang="en-GB" b="1">
                <a:solidFill>
                  <a:srgbClr val="00ABB5"/>
                </a:solidFill>
              </a:rPr>
              <a:t>Improving Feedback</a:t>
            </a:r>
            <a:br>
              <a:rPr lang="en-GB" b="1">
                <a:solidFill>
                  <a:srgbClr val="00ABB5"/>
                </a:solidFill>
              </a:rPr>
            </a:br>
            <a:r>
              <a:rPr lang="en-GB" sz="2700" b="1">
                <a:solidFill>
                  <a:srgbClr val="00ABB5"/>
                </a:solidFill>
              </a:rPr>
              <a:t>Do you agree with these comments?</a:t>
            </a:r>
            <a:endParaRPr lang="en-GB" b="1">
              <a:solidFill>
                <a:srgbClr val="00ABB5"/>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7507257"/>
              </p:ext>
            </p:extLst>
          </p:nvPr>
        </p:nvGraphicFramePr>
        <p:xfrm>
          <a:off x="123093" y="30480"/>
          <a:ext cx="11904783" cy="6633367"/>
        </p:xfrm>
        <a:graphic>
          <a:graphicData uri="http://schemas.openxmlformats.org/drawingml/2006/table">
            <a:tbl>
              <a:tblPr firstRow="1" bandRow="1">
                <a:tableStyleId>{5C22544A-7EE6-4342-B048-85BDC9FD1C3A}</a:tableStyleId>
              </a:tblPr>
              <a:tblGrid>
                <a:gridCol w="404445">
                  <a:extLst>
                    <a:ext uri="{9D8B030D-6E8A-4147-A177-3AD203B41FA5}">
                      <a16:colId xmlns="" xmlns:a16="http://schemas.microsoft.com/office/drawing/2014/main" val="20000"/>
                    </a:ext>
                  </a:extLst>
                </a:gridCol>
                <a:gridCol w="3305908">
                  <a:extLst>
                    <a:ext uri="{9D8B030D-6E8A-4147-A177-3AD203B41FA5}">
                      <a16:colId xmlns="" xmlns:a16="http://schemas.microsoft.com/office/drawing/2014/main" val="20001"/>
                    </a:ext>
                  </a:extLst>
                </a:gridCol>
                <a:gridCol w="8194430">
                  <a:extLst>
                    <a:ext uri="{9D8B030D-6E8A-4147-A177-3AD203B41FA5}">
                      <a16:colId xmlns="" xmlns:a16="http://schemas.microsoft.com/office/drawing/2014/main" val="20002"/>
                    </a:ext>
                  </a:extLst>
                </a:gridCol>
              </a:tblGrid>
              <a:tr h="428854">
                <a:tc>
                  <a:txBody>
                    <a:bodyPr/>
                    <a:lstStyle/>
                    <a:p>
                      <a:endParaRPr lang="en-GB" sz="2200" dirty="0"/>
                    </a:p>
                  </a:txBody>
                  <a:tcPr marL="68580" marR="68580"/>
                </a:tc>
                <a:tc>
                  <a:txBody>
                    <a:bodyPr/>
                    <a:lstStyle/>
                    <a:p>
                      <a:r>
                        <a:rPr lang="en-GB" sz="2200"/>
                        <a:t>Feedback</a:t>
                      </a:r>
                    </a:p>
                  </a:txBody>
                  <a:tcPr marL="68580" marR="68580"/>
                </a:tc>
                <a:tc>
                  <a:txBody>
                    <a:bodyPr/>
                    <a:lstStyle/>
                    <a:p>
                      <a:r>
                        <a:rPr lang="en-GB" sz="2200"/>
                        <a:t>Comments</a:t>
                      </a:r>
                    </a:p>
                  </a:txBody>
                  <a:tcPr marL="68580" marR="68580"/>
                </a:tc>
                <a:extLst>
                  <a:ext uri="{0D108BD9-81ED-4DB2-BD59-A6C34878D82A}">
                    <a16:rowId xmlns="" xmlns:a16="http://schemas.microsoft.com/office/drawing/2014/main" val="10000"/>
                  </a:ext>
                </a:extLst>
              </a:tr>
              <a:tr h="1393776">
                <a:tc>
                  <a:txBody>
                    <a:bodyPr/>
                    <a:lstStyle/>
                    <a:p>
                      <a:r>
                        <a:rPr lang="en-GB" sz="2200" i="0"/>
                        <a:t>1</a:t>
                      </a:r>
                    </a:p>
                  </a:txBody>
                  <a:tcPr marL="68580" marR="68580"/>
                </a:tc>
                <a:tc>
                  <a:txBody>
                    <a:bodyPr/>
                    <a:lstStyle/>
                    <a:p>
                      <a:r>
                        <a:rPr lang="en-GB" sz="2200" i="1" dirty="0"/>
                        <a:t>‘You’ve completed the task with a score of </a:t>
                      </a:r>
                      <a:r>
                        <a:rPr lang="en-GB" sz="2200" i="1" dirty="0" smtClean="0"/>
                        <a:t>9/10. Next time remember the date.’</a:t>
                      </a:r>
                      <a:endParaRPr lang="en-GB" sz="2200" i="1"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t>Focused</a:t>
                      </a:r>
                      <a:r>
                        <a:rPr lang="en-GB" sz="2200" baseline="0" dirty="0"/>
                        <a:t> on task completion and score with no reference to specific area of focus in learning</a:t>
                      </a:r>
                      <a:r>
                        <a:rPr lang="en-GB" sz="2200" baseline="0" dirty="0" smtClean="0"/>
                        <a:t>. </a:t>
                      </a:r>
                      <a:r>
                        <a:rPr lang="en-GB" sz="2200" dirty="0" smtClean="0"/>
                        <a:t>Focused</a:t>
                      </a:r>
                      <a:r>
                        <a:rPr lang="en-GB" sz="2200" baseline="0" dirty="0" smtClean="0"/>
                        <a:t> on a daily routine rather than linking to the learning.  Doesn’t help the learner move forward.</a:t>
                      </a:r>
                      <a:endParaRPr lang="en-GB" sz="2200" dirty="0" smtClean="0"/>
                    </a:p>
                  </a:txBody>
                  <a:tcPr marL="68580" marR="68580"/>
                </a:tc>
                <a:extLst>
                  <a:ext uri="{0D108BD9-81ED-4DB2-BD59-A6C34878D82A}">
                    <a16:rowId xmlns="" xmlns:a16="http://schemas.microsoft.com/office/drawing/2014/main" val="10001"/>
                  </a:ext>
                </a:extLst>
              </a:tr>
              <a:tr h="2037057">
                <a:tc>
                  <a:txBody>
                    <a:bodyPr/>
                    <a:lstStyle/>
                    <a:p>
                      <a:r>
                        <a:rPr lang="en-GB" sz="2200" i="0"/>
                        <a:t>2</a:t>
                      </a:r>
                    </a:p>
                  </a:txBody>
                  <a:tcPr marL="68580" marR="68580"/>
                </a:tc>
                <a:tc>
                  <a:txBody>
                    <a:bodyPr/>
                    <a:lstStyle/>
                    <a:p>
                      <a:r>
                        <a:rPr lang="en-US" sz="2000" i="0" kern="1200" dirty="0" smtClean="0">
                          <a:solidFill>
                            <a:schemeClr val="dk1"/>
                          </a:solidFill>
                          <a:effectLst/>
                          <a:latin typeface="+mn-lt"/>
                          <a:ea typeface="+mn-ea"/>
                          <a:cs typeface="+mn-cs"/>
                        </a:rPr>
                        <a:t>‘You’ve included most of the features of a bar graph (title,</a:t>
                      </a:r>
                      <a:r>
                        <a:rPr lang="en-US" sz="2000" i="0" kern="1200" baseline="0" dirty="0" smtClean="0">
                          <a:solidFill>
                            <a:schemeClr val="dk1"/>
                          </a:solidFill>
                          <a:effectLst/>
                          <a:latin typeface="+mn-lt"/>
                          <a:ea typeface="+mn-ea"/>
                          <a:cs typeface="+mn-cs"/>
                        </a:rPr>
                        <a:t> lines, bars) and y</a:t>
                      </a:r>
                      <a:r>
                        <a:rPr lang="en-US" sz="2000" i="0" kern="1200" dirty="0" smtClean="0">
                          <a:solidFill>
                            <a:schemeClr val="dk1"/>
                          </a:solidFill>
                          <a:effectLst/>
                          <a:latin typeface="+mn-lt"/>
                          <a:ea typeface="+mn-ea"/>
                          <a:cs typeface="+mn-cs"/>
                        </a:rPr>
                        <a:t>our data has been presented clearly. Can you label the X and Y axes?’</a:t>
                      </a:r>
                      <a:endParaRPr lang="en-GB" sz="2800" i="0" dirty="0"/>
                    </a:p>
                  </a:txBody>
                  <a:tcPr marL="68580" marR="68580"/>
                </a:tc>
                <a:tc>
                  <a:txBody>
                    <a:bodyPr/>
                    <a:lstStyle/>
                    <a:p>
                      <a:r>
                        <a:rPr lang="en-GB" sz="2200" dirty="0" smtClean="0">
                          <a:latin typeface="Calibri" panose="020F0502020204030204" pitchFamily="34" charset="0"/>
                        </a:rPr>
                        <a:t>Specific</a:t>
                      </a:r>
                      <a:r>
                        <a:rPr lang="en-GB" sz="2200" baseline="0" dirty="0" smtClean="0">
                          <a:latin typeface="Calibri" panose="020F0502020204030204" pitchFamily="34" charset="0"/>
                        </a:rPr>
                        <a:t> achievements. </a:t>
                      </a:r>
                      <a:r>
                        <a:rPr lang="en-GB" sz="2200" dirty="0" smtClean="0">
                          <a:latin typeface="Calibri" panose="020F0502020204030204" pitchFamily="34" charset="0"/>
                        </a:rPr>
                        <a:t>Gives a clear next step which the pupil can</a:t>
                      </a:r>
                      <a:r>
                        <a:rPr lang="en-GB" sz="2200" baseline="0" dirty="0" smtClean="0">
                          <a:latin typeface="Calibri" panose="020F0502020204030204" pitchFamily="34" charset="0"/>
                        </a:rPr>
                        <a:t> immediately act upon, and which shows the teacher that they need to spend more time on this topic if they get it wrong.</a:t>
                      </a:r>
                      <a:endParaRPr lang="en-GB" sz="2200" dirty="0">
                        <a:latin typeface="Calibri" panose="020F0502020204030204" pitchFamily="34" charset="0"/>
                      </a:endParaRPr>
                    </a:p>
                  </a:txBody>
                  <a:tcPr marL="68580" marR="68580"/>
                </a:tc>
                <a:extLst>
                  <a:ext uri="{0D108BD9-81ED-4DB2-BD59-A6C34878D82A}">
                    <a16:rowId xmlns="" xmlns:a16="http://schemas.microsoft.com/office/drawing/2014/main" val="10002"/>
                  </a:ext>
                </a:extLst>
              </a:tr>
              <a:tr h="2358697">
                <a:tc>
                  <a:txBody>
                    <a:bodyPr/>
                    <a:lstStyle/>
                    <a:p>
                      <a:r>
                        <a:rPr lang="en-GB" sz="2200" i="0" baseline="0"/>
                        <a:t>3</a:t>
                      </a:r>
                    </a:p>
                  </a:txBody>
                  <a:tcPr marL="68580" marR="68580"/>
                </a:tc>
                <a:tc>
                  <a:txBody>
                    <a:bodyPr/>
                    <a:lstStyle/>
                    <a:p>
                      <a:r>
                        <a:rPr lang="en-GB" sz="2200" i="1" baseline="0" dirty="0" smtClean="0"/>
                        <a:t>‘</a:t>
                      </a:r>
                      <a:r>
                        <a:rPr lang="en-GB" sz="2200" i="0" baseline="0" dirty="0" smtClean="0">
                          <a:latin typeface="Wingdings 2" panose="05020102010507070707" pitchFamily="18" charset="2"/>
                          <a:sym typeface="Wingdings 2" panose="05020102010507070707" pitchFamily="18" charset="2"/>
                        </a:rPr>
                        <a:t></a:t>
                      </a:r>
                      <a:r>
                        <a:rPr lang="en-GB" sz="2200" i="1" baseline="0" dirty="0" smtClean="0"/>
                        <a:t>Your writing has good detail</a:t>
                      </a:r>
                    </a:p>
                    <a:p>
                      <a:r>
                        <a:rPr lang="en-GB" sz="2200" i="0" baseline="0" dirty="0" smtClean="0">
                          <a:latin typeface="Wingdings 2" panose="05020102010507070707" pitchFamily="18" charset="2"/>
                          <a:sym typeface="Wingdings 2" panose="05020102010507070707" pitchFamily="18" charset="2"/>
                        </a:rPr>
                        <a:t></a:t>
                      </a:r>
                      <a:r>
                        <a:rPr lang="en-GB" sz="2200" i="1" baseline="0" dirty="0" smtClean="0">
                          <a:latin typeface="+mn-lt"/>
                          <a:sym typeface="Wingdings 2" panose="05020102010507070707" pitchFamily="18" charset="2"/>
                        </a:rPr>
                        <a:t>It</a:t>
                      </a:r>
                      <a:r>
                        <a:rPr lang="en-GB" sz="2200" i="1" baseline="0" dirty="0" smtClean="0"/>
                        <a:t> is well presented</a:t>
                      </a:r>
                    </a:p>
                    <a:p>
                      <a:r>
                        <a:rPr lang="en-GB" sz="2200" i="1" baseline="0" dirty="0" smtClean="0"/>
                        <a:t>W. Use more ambitious vocabulary, make it more engaging for the reader and come up with a better ending.’</a:t>
                      </a:r>
                      <a:endParaRPr lang="en-GB" sz="2200" i="1" baseline="0" dirty="0"/>
                    </a:p>
                  </a:txBody>
                  <a:tcPr marL="68580" marR="68580"/>
                </a:tc>
                <a:tc>
                  <a:txBody>
                    <a:bodyPr/>
                    <a:lstStyle/>
                    <a:p>
                      <a:r>
                        <a:rPr lang="en-GB" sz="2200" dirty="0" smtClean="0"/>
                        <a:t>Gives</a:t>
                      </a:r>
                      <a:r>
                        <a:rPr lang="en-GB" sz="2200" baseline="0" dirty="0" smtClean="0"/>
                        <a:t> </a:t>
                      </a:r>
                      <a:r>
                        <a:rPr lang="en-GB" sz="2200" baseline="0" dirty="0"/>
                        <a:t>some indication of what has been done well but needs to be more specific – why was the detail good? Was presentation part of the intended learning</a:t>
                      </a:r>
                      <a:r>
                        <a:rPr lang="en-GB" sz="2200" baseline="0" dirty="0" smtClean="0"/>
                        <a:t>? If not, this isn’t relevant. Too many next steps, and these are vague too – what sort of “ambitious vocabulary”? Adjectives? Imagery? Where should these go? What will make it more engaging? How can the ending be better?</a:t>
                      </a:r>
                      <a:endParaRPr lang="en-GB" sz="2200" dirty="0"/>
                    </a:p>
                  </a:txBody>
                  <a:tcPr marL="68580" marR="6858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747244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Thinking about feedback</a:t>
            </a:r>
            <a:endParaRPr lang="en-GB" dirty="0"/>
          </a:p>
        </p:txBody>
      </p:sp>
      <p:sp>
        <p:nvSpPr>
          <p:cNvPr id="3" name="Content Placeholder 2"/>
          <p:cNvSpPr>
            <a:spLocks noGrp="1"/>
          </p:cNvSpPr>
          <p:nvPr>
            <p:ph idx="1"/>
          </p:nvPr>
        </p:nvSpPr>
        <p:spPr>
          <a:xfrm>
            <a:off x="1251678" y="1424355"/>
            <a:ext cx="10178322" cy="5292968"/>
          </a:xfrm>
        </p:spPr>
        <p:txBody>
          <a:bodyPr>
            <a:noAutofit/>
          </a:bodyPr>
          <a:lstStyle/>
          <a:p>
            <a:pPr indent="-108000">
              <a:lnSpc>
                <a:spcPct val="100000"/>
              </a:lnSpc>
              <a:spcBef>
                <a:spcPts val="0"/>
              </a:spcBef>
            </a:pPr>
            <a:r>
              <a:rPr lang="en-GB" sz="2200" dirty="0"/>
              <a:t>Building in regular class time to think about feedback is important. </a:t>
            </a:r>
            <a:endParaRPr lang="en-GB" sz="2200" dirty="0" smtClean="0"/>
          </a:p>
          <a:p>
            <a:pPr indent="-108000">
              <a:lnSpc>
                <a:spcPct val="100000"/>
              </a:lnSpc>
              <a:spcBef>
                <a:spcPts val="0"/>
              </a:spcBef>
            </a:pPr>
            <a:r>
              <a:rPr lang="en-GB" sz="2200" dirty="0" smtClean="0"/>
              <a:t>Example</a:t>
            </a:r>
            <a:r>
              <a:rPr lang="en-GB" sz="2200" dirty="0"/>
              <a:t>:</a:t>
            </a:r>
            <a:r>
              <a:rPr lang="en-GB" sz="2200" dirty="0" smtClean="0"/>
              <a:t> </a:t>
            </a:r>
          </a:p>
          <a:p>
            <a:pPr lvl="1" indent="-108000">
              <a:lnSpc>
                <a:spcPct val="100000"/>
              </a:lnSpc>
              <a:spcBef>
                <a:spcPts val="0"/>
              </a:spcBef>
            </a:pPr>
            <a:r>
              <a:rPr lang="en-GB" sz="2200" dirty="0"/>
              <a:t>E</a:t>
            </a:r>
            <a:r>
              <a:rPr lang="en-GB" sz="2200" dirty="0" smtClean="0"/>
              <a:t>very </a:t>
            </a:r>
            <a:r>
              <a:rPr lang="en-GB" sz="2200" dirty="0"/>
              <a:t>Friday, the class </a:t>
            </a:r>
            <a:r>
              <a:rPr lang="en-GB" sz="2200" dirty="0" smtClean="0"/>
              <a:t>discuss </a:t>
            </a:r>
            <a:r>
              <a:rPr lang="en-GB" sz="2200" dirty="0"/>
              <a:t>what they have worked on each day, what they have learned and what skills they have used. </a:t>
            </a:r>
            <a:endParaRPr lang="en-GB" sz="2200" dirty="0" smtClean="0"/>
          </a:p>
          <a:p>
            <a:pPr lvl="1" indent="-108000">
              <a:lnSpc>
                <a:spcPct val="100000"/>
              </a:lnSpc>
              <a:spcBef>
                <a:spcPts val="0"/>
              </a:spcBef>
            </a:pPr>
            <a:r>
              <a:rPr lang="en-GB" sz="2200" dirty="0" smtClean="0"/>
              <a:t>The </a:t>
            </a:r>
            <a:r>
              <a:rPr lang="en-GB" sz="2200" dirty="0"/>
              <a:t>teacher </a:t>
            </a:r>
            <a:r>
              <a:rPr lang="en-GB" sz="2200" dirty="0" smtClean="0"/>
              <a:t>supports </a:t>
            </a:r>
            <a:r>
              <a:rPr lang="en-GB" sz="2200" dirty="0"/>
              <a:t>as required, making notes on the board and leading </a:t>
            </a:r>
            <a:r>
              <a:rPr lang="en-GB" sz="2200" dirty="0" smtClean="0"/>
              <a:t>discussion</a:t>
            </a:r>
          </a:p>
          <a:p>
            <a:pPr lvl="1" indent="-108000">
              <a:lnSpc>
                <a:spcPct val="100000"/>
              </a:lnSpc>
              <a:spcBef>
                <a:spcPts val="0"/>
              </a:spcBef>
            </a:pPr>
            <a:r>
              <a:rPr lang="en-GB" sz="2200" dirty="0" smtClean="0"/>
              <a:t>Pupils note </a:t>
            </a:r>
            <a:r>
              <a:rPr lang="en-GB" sz="2200" dirty="0"/>
              <a:t>down what they have learned with an example of this learning (</a:t>
            </a:r>
            <a:r>
              <a:rPr lang="en-GB" sz="2200" dirty="0" err="1"/>
              <a:t>eg</a:t>
            </a:r>
            <a:r>
              <a:rPr lang="en-GB" sz="2200" dirty="0"/>
              <a:t>. “We learned about verbs,” followed by a sentence with underlined </a:t>
            </a:r>
            <a:r>
              <a:rPr lang="en-GB" sz="2200" dirty="0" smtClean="0"/>
              <a:t>verbs) </a:t>
            </a:r>
          </a:p>
          <a:p>
            <a:pPr lvl="1" indent="-108000">
              <a:lnSpc>
                <a:spcPct val="100000"/>
              </a:lnSpc>
              <a:spcBef>
                <a:spcPts val="0"/>
              </a:spcBef>
            </a:pPr>
            <a:r>
              <a:rPr lang="en-GB" sz="2200" dirty="0" smtClean="0"/>
              <a:t>Pupils </a:t>
            </a:r>
            <a:r>
              <a:rPr lang="en-GB" sz="2200" dirty="0"/>
              <a:t>decide how to present their </a:t>
            </a:r>
            <a:r>
              <a:rPr lang="en-GB" sz="2200" dirty="0" smtClean="0"/>
              <a:t>learning; </a:t>
            </a:r>
            <a:r>
              <a:rPr lang="en-GB" sz="2200" dirty="0"/>
              <a:t>younger pupils could draw </a:t>
            </a:r>
            <a:endParaRPr lang="en-GB" sz="2200" dirty="0" smtClean="0"/>
          </a:p>
          <a:p>
            <a:pPr lvl="1" indent="-108000">
              <a:lnSpc>
                <a:spcPct val="100000"/>
              </a:lnSpc>
              <a:spcBef>
                <a:spcPts val="0"/>
              </a:spcBef>
            </a:pPr>
            <a:r>
              <a:rPr lang="en-GB" sz="2200" b="1" dirty="0" smtClean="0"/>
              <a:t>OR </a:t>
            </a:r>
            <a:r>
              <a:rPr lang="en-GB" sz="2200" dirty="0" smtClean="0"/>
              <a:t>they write </a:t>
            </a:r>
            <a:r>
              <a:rPr lang="en-GB" sz="2200" dirty="0"/>
              <a:t>down that they did not understand </a:t>
            </a:r>
            <a:r>
              <a:rPr lang="en-GB" sz="2200" dirty="0" smtClean="0"/>
              <a:t>this piece of learning. </a:t>
            </a:r>
          </a:p>
          <a:p>
            <a:pPr indent="-108000">
              <a:lnSpc>
                <a:spcPct val="100000"/>
              </a:lnSpc>
              <a:spcBef>
                <a:spcPts val="0"/>
              </a:spcBef>
            </a:pPr>
            <a:r>
              <a:rPr lang="en-GB" sz="2200" dirty="0" smtClean="0"/>
              <a:t>This </a:t>
            </a:r>
            <a:r>
              <a:rPr lang="en-GB" sz="2200" dirty="0"/>
              <a:t>allows the pupils to focus on their learning individually while helping the teacher see who needs extra support. </a:t>
            </a:r>
            <a:endParaRPr lang="en-GB" sz="2200" dirty="0" smtClean="0"/>
          </a:p>
          <a:p>
            <a:pPr indent="-108000">
              <a:lnSpc>
                <a:spcPct val="100000"/>
              </a:lnSpc>
              <a:spcBef>
                <a:spcPts val="0"/>
              </a:spcBef>
            </a:pPr>
            <a:r>
              <a:rPr lang="en-GB" sz="2200" dirty="0" smtClean="0"/>
              <a:t>A </a:t>
            </a:r>
            <a:r>
              <a:rPr lang="en-GB" sz="2200" dirty="0"/>
              <a:t>feedback jotter solely dedicated to this (with both blank and lined pages) would be helpful.</a:t>
            </a:r>
          </a:p>
        </p:txBody>
      </p:sp>
    </p:spTree>
    <p:extLst>
      <p:ext uri="{BB962C8B-B14F-4D97-AF65-F5344CB8AC3E}">
        <p14:creationId xmlns:p14="http://schemas.microsoft.com/office/powerpoint/2010/main" val="2131749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to one</a:t>
            </a:r>
            <a:endParaRPr lang="en-GB" dirty="0"/>
          </a:p>
        </p:txBody>
      </p:sp>
      <p:sp>
        <p:nvSpPr>
          <p:cNvPr id="3" name="Content Placeholder 2"/>
          <p:cNvSpPr>
            <a:spLocks noGrp="1"/>
          </p:cNvSpPr>
          <p:nvPr>
            <p:ph idx="1"/>
          </p:nvPr>
        </p:nvSpPr>
        <p:spPr/>
        <p:txBody>
          <a:bodyPr>
            <a:normAutofit fontScale="92500" lnSpcReduction="20000"/>
          </a:bodyPr>
          <a:lstStyle/>
          <a:p>
            <a:r>
              <a:rPr lang="en-GB" sz="2800" dirty="0" smtClean="0"/>
              <a:t>Very effective</a:t>
            </a:r>
            <a:r>
              <a:rPr lang="en-GB" sz="2800" dirty="0"/>
              <a:t>, especially with Literacy work. </a:t>
            </a:r>
            <a:endParaRPr lang="en-GB" sz="2800" dirty="0" smtClean="0"/>
          </a:p>
          <a:p>
            <a:r>
              <a:rPr lang="en-GB" sz="2800" dirty="0" smtClean="0"/>
              <a:t>The </a:t>
            </a:r>
            <a:r>
              <a:rPr lang="en-GB" sz="2800" dirty="0"/>
              <a:t>teacher points out good qualities of the pupil’s work and suggests ways to improve </a:t>
            </a:r>
            <a:r>
              <a:rPr lang="en-GB" sz="2800" dirty="0" smtClean="0"/>
              <a:t>it</a:t>
            </a:r>
          </a:p>
          <a:p>
            <a:r>
              <a:rPr lang="en-GB" sz="2800" dirty="0" smtClean="0"/>
              <a:t>They </a:t>
            </a:r>
            <a:r>
              <a:rPr lang="en-GB" sz="2800" dirty="0"/>
              <a:t>also ask for the pupil’s opinion and why they made certain choices. </a:t>
            </a:r>
            <a:endParaRPr lang="en-GB" sz="2800" dirty="0" smtClean="0"/>
          </a:p>
          <a:p>
            <a:r>
              <a:rPr lang="en-GB" sz="2800" dirty="0" smtClean="0"/>
              <a:t>Five/ten </a:t>
            </a:r>
            <a:r>
              <a:rPr lang="en-GB" sz="2800" dirty="0"/>
              <a:t>minute conversations </a:t>
            </a:r>
            <a:r>
              <a:rPr lang="en-GB" sz="2800" dirty="0" smtClean="0"/>
              <a:t>(every three, four, five, six weeks?)</a:t>
            </a:r>
          </a:p>
          <a:p>
            <a:r>
              <a:rPr lang="en-GB" sz="2800" dirty="0" smtClean="0"/>
              <a:t>Could </a:t>
            </a:r>
            <a:r>
              <a:rPr lang="en-GB" sz="2800" dirty="0"/>
              <a:t>be very effective in providing pupils with next steps and means to improve their work</a:t>
            </a:r>
            <a:r>
              <a:rPr lang="en-GB" sz="2800" dirty="0" smtClean="0"/>
              <a:t>.</a:t>
            </a:r>
          </a:p>
          <a:p>
            <a:r>
              <a:rPr lang="en-GB" sz="2800" dirty="0" smtClean="0"/>
              <a:t>Meanwhile, rest of class reflect on own learning / finish off work</a:t>
            </a:r>
            <a:endParaRPr lang="en-GB" dirty="0"/>
          </a:p>
        </p:txBody>
      </p:sp>
    </p:spTree>
    <p:extLst>
      <p:ext uri="{BB962C8B-B14F-4D97-AF65-F5344CB8AC3E}">
        <p14:creationId xmlns:p14="http://schemas.microsoft.com/office/powerpoint/2010/main" val="316286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feedback</a:t>
            </a:r>
            <a:endParaRPr lang="en-GB" dirty="0"/>
          </a:p>
        </p:txBody>
      </p:sp>
      <p:sp>
        <p:nvSpPr>
          <p:cNvPr id="3" name="Content Placeholder 2"/>
          <p:cNvSpPr>
            <a:spLocks noGrp="1"/>
          </p:cNvSpPr>
          <p:nvPr>
            <p:ph idx="1"/>
          </p:nvPr>
        </p:nvSpPr>
        <p:spPr>
          <a:xfrm>
            <a:off x="1251678" y="1494693"/>
            <a:ext cx="10178322" cy="4994030"/>
          </a:xfrm>
        </p:spPr>
        <p:txBody>
          <a:bodyPr>
            <a:normAutofit fontScale="92500" lnSpcReduction="20000"/>
          </a:bodyPr>
          <a:lstStyle/>
          <a:p>
            <a:r>
              <a:rPr lang="en-GB" sz="2800" dirty="0" smtClean="0"/>
              <a:t>Pupils require </a:t>
            </a:r>
            <a:r>
              <a:rPr lang="en-GB" sz="2800" dirty="0"/>
              <a:t>training in how to do this properly. </a:t>
            </a:r>
            <a:endParaRPr lang="en-GB" sz="2800" dirty="0" smtClean="0"/>
          </a:p>
          <a:p>
            <a:r>
              <a:rPr lang="en-GB" sz="2800" dirty="0" smtClean="0"/>
              <a:t>Some </a:t>
            </a:r>
            <a:r>
              <a:rPr lang="en-GB" sz="2800" dirty="0"/>
              <a:t>practical means of using peer assessment include:</a:t>
            </a:r>
          </a:p>
          <a:p>
            <a:pPr lvl="1"/>
            <a:r>
              <a:rPr lang="en-GB" sz="2800" dirty="0"/>
              <a:t>Pupils going around the room putting post its with comments on each other’s work – this means each pupil receives a large amount of feedback from a variety of pupils, while also ensuring every pupil gets to read a range of responses and learn from their peers</a:t>
            </a:r>
          </a:p>
          <a:p>
            <a:pPr lvl="1"/>
            <a:r>
              <a:rPr lang="en-GB" sz="2800" dirty="0"/>
              <a:t>Pupils using Success Criteria as a “checklist” on a peer’s work, in order to point out anything they have missed</a:t>
            </a:r>
          </a:p>
          <a:p>
            <a:pPr lvl="1"/>
            <a:r>
              <a:rPr lang="en-GB" sz="2800" dirty="0"/>
              <a:t>Pupils giving two stars and a wish to each other’s work, after using Success Criteria and exemplar work to ensure all pupils understand what makes a good piece of work</a:t>
            </a:r>
          </a:p>
          <a:p>
            <a:pPr lvl="1"/>
            <a:r>
              <a:rPr lang="en-GB" sz="2800" dirty="0"/>
              <a:t>United </a:t>
            </a:r>
            <a:r>
              <a:rPr lang="en-GB" sz="2800" dirty="0" smtClean="0"/>
              <a:t>improvements</a:t>
            </a:r>
            <a:endParaRPr lang="en-GB" sz="2800" dirty="0"/>
          </a:p>
        </p:txBody>
      </p:sp>
    </p:spTree>
    <p:extLst>
      <p:ext uri="{BB962C8B-B14F-4D97-AF65-F5344CB8AC3E}">
        <p14:creationId xmlns:p14="http://schemas.microsoft.com/office/powerpoint/2010/main" val="3320564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sp>
        <p:nvSpPr>
          <p:cNvPr id="3" name="Content Placeholder 2"/>
          <p:cNvSpPr>
            <a:spLocks noGrp="1"/>
          </p:cNvSpPr>
          <p:nvPr>
            <p:ph idx="1"/>
          </p:nvPr>
        </p:nvSpPr>
        <p:spPr/>
        <p:txBody>
          <a:bodyPr>
            <a:normAutofit/>
          </a:bodyPr>
          <a:lstStyle/>
          <a:p>
            <a:r>
              <a:rPr lang="en-GB" sz="2400" dirty="0" smtClean="0"/>
              <a:t>We will understand the importance of effective feedback</a:t>
            </a:r>
          </a:p>
          <a:p>
            <a:r>
              <a:rPr lang="en-GB" sz="2400" dirty="0" smtClean="0"/>
              <a:t>We will be able to give effective feedback both during and after lessons</a:t>
            </a:r>
            <a:endParaRPr lang="en-GB" sz="2400" dirty="0"/>
          </a:p>
        </p:txBody>
      </p:sp>
    </p:spTree>
    <p:extLst>
      <p:ext uri="{BB962C8B-B14F-4D97-AF65-F5344CB8AC3E}">
        <p14:creationId xmlns:p14="http://schemas.microsoft.com/office/powerpoint/2010/main" val="590115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92500"/>
          </a:bodyPr>
          <a:lstStyle/>
          <a:p>
            <a:r>
              <a:rPr lang="en-GB" sz="2800" dirty="0" smtClean="0"/>
              <a:t>Aim to incorporate elements of in lesson feedback into your practice – begin with one per week (approximately) and build up from there</a:t>
            </a:r>
          </a:p>
          <a:p>
            <a:r>
              <a:rPr lang="en-GB" sz="2800" dirty="0" smtClean="0"/>
              <a:t>Bring two pieces of feedback to a staff meeting and moderate with colleagues, checking that they are specific, based on Success Criteria, pupil friendly, achievable and not distracted by admin</a:t>
            </a:r>
          </a:p>
          <a:p>
            <a:r>
              <a:rPr lang="en-GB" sz="2800" dirty="0" smtClean="0"/>
              <a:t>Experiment with Feedback Fridays or one to one literacy conversations – see how many weeks it takes to see every pupil </a:t>
            </a:r>
          </a:p>
          <a:p>
            <a:endParaRPr lang="en-GB" sz="2800" dirty="0" smtClean="0"/>
          </a:p>
        </p:txBody>
      </p:sp>
    </p:spTree>
    <p:extLst>
      <p:ext uri="{BB962C8B-B14F-4D97-AF65-F5344CB8AC3E}">
        <p14:creationId xmlns:p14="http://schemas.microsoft.com/office/powerpoint/2010/main" val="398067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Intentions</a:t>
            </a:r>
            <a:endParaRPr lang="en-GB" dirty="0"/>
          </a:p>
        </p:txBody>
      </p:sp>
      <p:sp>
        <p:nvSpPr>
          <p:cNvPr id="3" name="Content Placeholder 2"/>
          <p:cNvSpPr>
            <a:spLocks noGrp="1"/>
          </p:cNvSpPr>
          <p:nvPr>
            <p:ph idx="1"/>
          </p:nvPr>
        </p:nvSpPr>
        <p:spPr/>
        <p:txBody>
          <a:bodyPr>
            <a:normAutofit/>
          </a:bodyPr>
          <a:lstStyle/>
          <a:p>
            <a:r>
              <a:rPr lang="en-GB" sz="2400" dirty="0" smtClean="0"/>
              <a:t>We will understand the importance of effective feedback</a:t>
            </a:r>
          </a:p>
          <a:p>
            <a:r>
              <a:rPr lang="en-GB" sz="2400" dirty="0" smtClean="0"/>
              <a:t>We will be able to give effective feedback both during and after lessons</a:t>
            </a:r>
            <a:endParaRPr lang="en-GB" sz="2400" dirty="0"/>
          </a:p>
        </p:txBody>
      </p:sp>
    </p:spTree>
    <p:extLst>
      <p:ext uri="{BB962C8B-B14F-4D97-AF65-F5344CB8AC3E}">
        <p14:creationId xmlns:p14="http://schemas.microsoft.com/office/powerpoint/2010/main" val="3212413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T-P-S</a:t>
            </a:r>
            <a:endParaRPr lang="en-GB" dirty="0"/>
          </a:p>
        </p:txBody>
      </p:sp>
      <p:sp>
        <p:nvSpPr>
          <p:cNvPr id="3" name="Content Placeholder 2"/>
          <p:cNvSpPr>
            <a:spLocks noGrp="1"/>
          </p:cNvSpPr>
          <p:nvPr>
            <p:ph idx="1"/>
          </p:nvPr>
        </p:nvSpPr>
        <p:spPr/>
        <p:txBody>
          <a:bodyPr>
            <a:normAutofit/>
          </a:bodyPr>
          <a:lstStyle/>
          <a:p>
            <a:r>
              <a:rPr lang="en-GB" sz="2800" dirty="0" smtClean="0"/>
              <a:t>What is the purpose of giving feedback?</a:t>
            </a:r>
            <a:endParaRPr lang="en-GB" sz="2800" dirty="0"/>
          </a:p>
        </p:txBody>
      </p:sp>
    </p:spTree>
    <p:extLst>
      <p:ext uri="{BB962C8B-B14F-4D97-AF65-F5344CB8AC3E}">
        <p14:creationId xmlns:p14="http://schemas.microsoft.com/office/powerpoint/2010/main" val="343000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685800">
              <a:buClr>
                <a:schemeClr val="accent5"/>
              </a:buClr>
            </a:pPr>
            <a:r>
              <a:rPr lang="en-GB" sz="2400" dirty="0"/>
              <a:t>Ensures learners </a:t>
            </a:r>
            <a:r>
              <a:rPr lang="en-GB" sz="2400" dirty="0" smtClean="0"/>
              <a:t>– and staff! – are </a:t>
            </a:r>
            <a:r>
              <a:rPr lang="en-GB" sz="2400" dirty="0"/>
              <a:t>clear about what </a:t>
            </a:r>
            <a:r>
              <a:rPr lang="en-GB" sz="2400" dirty="0" smtClean="0"/>
              <a:t>they </a:t>
            </a:r>
            <a:r>
              <a:rPr lang="en-GB" sz="2400" dirty="0"/>
              <a:t>have done well and what they need to do next to improve</a:t>
            </a:r>
          </a:p>
          <a:p>
            <a:pPr marL="685800">
              <a:buClr>
                <a:schemeClr val="accent5"/>
              </a:buClr>
            </a:pPr>
            <a:r>
              <a:rPr lang="en-GB" sz="2400" dirty="0"/>
              <a:t>Ensures learners are engaged in high quality interactions throughout the learning process</a:t>
            </a:r>
          </a:p>
          <a:p>
            <a:pPr marL="685800">
              <a:buClr>
                <a:schemeClr val="accent5"/>
              </a:buClr>
            </a:pPr>
            <a:r>
              <a:rPr lang="en-GB" sz="2400" dirty="0"/>
              <a:t>Supports learners when target setting/profiling/personal learning </a:t>
            </a:r>
            <a:r>
              <a:rPr lang="en-GB" sz="2400" dirty="0" smtClean="0"/>
              <a:t>planning</a:t>
            </a:r>
          </a:p>
          <a:p>
            <a:pPr marL="685800">
              <a:buClr>
                <a:schemeClr val="accent5"/>
              </a:buClr>
            </a:pPr>
            <a:r>
              <a:rPr lang="en-GB" sz="2400" dirty="0" smtClean="0"/>
              <a:t>Provide </a:t>
            </a:r>
            <a:r>
              <a:rPr lang="en-GB" sz="2400" dirty="0"/>
              <a:t>specific areas for improvement, based on Success Criteria</a:t>
            </a:r>
          </a:p>
          <a:p>
            <a:pPr marL="685800">
              <a:buClr>
                <a:schemeClr val="accent5"/>
              </a:buClr>
            </a:pPr>
            <a:r>
              <a:rPr lang="en-GB" sz="2400" dirty="0"/>
              <a:t>Ensure </a:t>
            </a:r>
            <a:r>
              <a:rPr lang="en-GB" sz="2400" dirty="0" smtClean="0"/>
              <a:t>appropriate pace</a:t>
            </a:r>
            <a:r>
              <a:rPr lang="en-GB" sz="2400" dirty="0"/>
              <a:t>, progression and </a:t>
            </a:r>
            <a:r>
              <a:rPr lang="en-GB" sz="2400" dirty="0" smtClean="0"/>
              <a:t>challenge</a:t>
            </a:r>
          </a:p>
        </p:txBody>
      </p:sp>
    </p:spTree>
    <p:extLst>
      <p:ext uri="{BB962C8B-B14F-4D97-AF65-F5344CB8AC3E}">
        <p14:creationId xmlns:p14="http://schemas.microsoft.com/office/powerpoint/2010/main" val="194932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T-P-S</a:t>
            </a:r>
            <a:endParaRPr lang="en-GB" dirty="0"/>
          </a:p>
        </p:txBody>
      </p:sp>
      <p:sp>
        <p:nvSpPr>
          <p:cNvPr id="3" name="Content Placeholder 2"/>
          <p:cNvSpPr>
            <a:spLocks noGrp="1"/>
          </p:cNvSpPr>
          <p:nvPr>
            <p:ph idx="1"/>
          </p:nvPr>
        </p:nvSpPr>
        <p:spPr/>
        <p:txBody>
          <a:bodyPr>
            <a:normAutofit/>
          </a:bodyPr>
          <a:lstStyle/>
          <a:p>
            <a:r>
              <a:rPr lang="en-GB" sz="2400" dirty="0" smtClean="0"/>
              <a:t>How do we ensure that feedback does these things?</a:t>
            </a:r>
          </a:p>
          <a:p>
            <a:r>
              <a:rPr lang="en-GB" sz="2400" dirty="0" smtClean="0"/>
              <a:t>How do we ensure that feedback doesn’t:</a:t>
            </a:r>
          </a:p>
          <a:p>
            <a:pPr lvl="1"/>
            <a:r>
              <a:rPr lang="en-GB" sz="2200" dirty="0" smtClean="0"/>
              <a:t>Make able pupils become complacent?</a:t>
            </a:r>
          </a:p>
          <a:p>
            <a:pPr lvl="1"/>
            <a:r>
              <a:rPr lang="en-GB" sz="2200" dirty="0" smtClean="0"/>
              <a:t>Make less able pupils feel demotivated? </a:t>
            </a:r>
            <a:endParaRPr lang="en-GB" sz="2200" dirty="0"/>
          </a:p>
        </p:txBody>
      </p:sp>
    </p:spTree>
    <p:extLst>
      <p:ext uri="{BB962C8B-B14F-4D97-AF65-F5344CB8AC3E}">
        <p14:creationId xmlns:p14="http://schemas.microsoft.com/office/powerpoint/2010/main" val="86821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996585" y="6374080"/>
            <a:ext cx="2103260" cy="186956"/>
          </a:xfrm>
          <a:prstGeom prst="rect">
            <a:avLst/>
          </a:prstGeom>
        </p:spPr>
      </p:pic>
      <p:pic>
        <p:nvPicPr>
          <p:cNvPr id="33" name="Picture 32"/>
          <p:cNvPicPr>
            <a:picLocks noChangeAspect="1"/>
          </p:cNvPicPr>
          <p:nvPr/>
        </p:nvPicPr>
        <p:blipFill>
          <a:blip r:embed="rId3"/>
          <a:stretch>
            <a:fillRect/>
          </a:stretch>
        </p:blipFill>
        <p:spPr>
          <a:xfrm>
            <a:off x="8148985" y="6526480"/>
            <a:ext cx="2103260" cy="186956"/>
          </a:xfrm>
          <a:prstGeom prst="rect">
            <a:avLst/>
          </a:prstGeom>
        </p:spPr>
      </p:pic>
      <p:sp>
        <p:nvSpPr>
          <p:cNvPr id="2" name="Title 1"/>
          <p:cNvSpPr>
            <a:spLocks noGrp="1"/>
          </p:cNvSpPr>
          <p:nvPr>
            <p:ph type="title"/>
          </p:nvPr>
        </p:nvSpPr>
        <p:spPr>
          <a:xfrm>
            <a:off x="1870245" y="486435"/>
            <a:ext cx="8229600" cy="744270"/>
          </a:xfrm>
        </p:spPr>
        <p:txBody>
          <a:bodyPr>
            <a:normAutofit/>
          </a:bodyPr>
          <a:lstStyle/>
          <a:p>
            <a:r>
              <a:rPr lang="en-GB" sz="3600" b="1" dirty="0">
                <a:solidFill>
                  <a:schemeClr val="accent5"/>
                </a:solidFill>
                <a:latin typeface="Calibri" panose="020F0502020204030204" pitchFamily="34" charset="0"/>
              </a:rPr>
              <a:t>“Good feedback causes thinking”</a:t>
            </a:r>
          </a:p>
        </p:txBody>
      </p:sp>
      <p:sp>
        <p:nvSpPr>
          <p:cNvPr id="3" name="Content Placeholder 2"/>
          <p:cNvSpPr>
            <a:spLocks noGrp="1"/>
          </p:cNvSpPr>
          <p:nvPr>
            <p:ph idx="1"/>
          </p:nvPr>
        </p:nvSpPr>
        <p:spPr>
          <a:xfrm>
            <a:off x="1899230" y="1257300"/>
            <a:ext cx="8384157" cy="4870450"/>
          </a:xfrm>
        </p:spPr>
        <p:txBody>
          <a:bodyPr vert="horz" lIns="91440" tIns="45720" rIns="91440" bIns="45720" rtlCol="0" anchor="t">
            <a:normAutofit/>
          </a:bodyPr>
          <a:lstStyle/>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marL="0">
              <a:buNone/>
            </a:pPr>
            <a:endParaRPr lang="en-GB" dirty="0">
              <a:latin typeface="Calibri" panose="020F0502020204030204" pitchFamily="34" charset="0"/>
            </a:endParaRPr>
          </a:p>
          <a:p>
            <a:pPr algn="ctr">
              <a:buNone/>
            </a:pPr>
            <a:endParaRPr lang="en-GB" dirty="0"/>
          </a:p>
          <a:p>
            <a:pPr>
              <a:buNone/>
            </a:pPr>
            <a:endParaRPr lang="en-GB" sz="3600" dirty="0"/>
          </a:p>
        </p:txBody>
      </p:sp>
      <p:pic>
        <p:nvPicPr>
          <p:cNvPr id="5" name="Picture 4"/>
          <p:cNvPicPr>
            <a:picLocks noChangeAspect="1"/>
          </p:cNvPicPr>
          <p:nvPr/>
        </p:nvPicPr>
        <p:blipFill rotWithShape="1">
          <a:blip r:embed="rId4"/>
          <a:srcRect l="6863" t="18745" r="58676" b="27534"/>
          <a:stretch/>
        </p:blipFill>
        <p:spPr>
          <a:xfrm>
            <a:off x="2635175" y="2017590"/>
            <a:ext cx="6699739" cy="3349869"/>
          </a:xfrm>
          <a:prstGeom prst="rect">
            <a:avLst/>
          </a:prstGeom>
        </p:spPr>
      </p:pic>
    </p:spTree>
    <p:extLst>
      <p:ext uri="{BB962C8B-B14F-4D97-AF65-F5344CB8AC3E}">
        <p14:creationId xmlns:p14="http://schemas.microsoft.com/office/powerpoint/2010/main" val="3009558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Feedback – T-P-S</a:t>
            </a:r>
            <a:endParaRPr lang="en-GB" dirty="0"/>
          </a:p>
        </p:txBody>
      </p:sp>
      <p:sp>
        <p:nvSpPr>
          <p:cNvPr id="3" name="Content Placeholder 2"/>
          <p:cNvSpPr>
            <a:spLocks noGrp="1"/>
          </p:cNvSpPr>
          <p:nvPr>
            <p:ph idx="1"/>
          </p:nvPr>
        </p:nvSpPr>
        <p:spPr/>
        <p:txBody>
          <a:bodyPr>
            <a:normAutofit/>
          </a:bodyPr>
          <a:lstStyle/>
          <a:p>
            <a:r>
              <a:rPr lang="en-GB" sz="2800" dirty="0" smtClean="0"/>
              <a:t>What should good feedback be like?</a:t>
            </a:r>
            <a:endParaRPr lang="en-GB" sz="2800" dirty="0"/>
          </a:p>
        </p:txBody>
      </p:sp>
    </p:spTree>
    <p:extLst>
      <p:ext uri="{BB962C8B-B14F-4D97-AF65-F5344CB8AC3E}">
        <p14:creationId xmlns:p14="http://schemas.microsoft.com/office/powerpoint/2010/main" val="195409941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266</TotalTime>
  <Words>2480</Words>
  <Application>Microsoft Office PowerPoint</Application>
  <PresentationFormat>Widescreen</PresentationFormat>
  <Paragraphs>242</Paragraphs>
  <Slides>36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Gill Sans MT</vt:lpstr>
      <vt:lpstr>Impact</vt:lpstr>
      <vt:lpstr>Times New Roman</vt:lpstr>
      <vt:lpstr>Wingdings 2</vt:lpstr>
      <vt:lpstr>Badge</vt:lpstr>
      <vt:lpstr>Assessment is for Learning</vt:lpstr>
      <vt:lpstr>PowerPoint Presentation</vt:lpstr>
      <vt:lpstr>PowerPoint Presentation</vt:lpstr>
      <vt:lpstr>Learning Intentions</vt:lpstr>
      <vt:lpstr>T-P-S</vt:lpstr>
      <vt:lpstr>PowerPoint Presentation</vt:lpstr>
      <vt:lpstr>T-P-S</vt:lpstr>
      <vt:lpstr>“Good feedback causes thinking”</vt:lpstr>
      <vt:lpstr>Good Feedback – T-P-S</vt:lpstr>
      <vt:lpstr>Effective feedback should: </vt:lpstr>
      <vt:lpstr>Effective feedback should not:</vt:lpstr>
      <vt:lpstr>In lesson Feedback</vt:lpstr>
      <vt:lpstr>T-P-S</vt:lpstr>
      <vt:lpstr>In the moment feedback</vt:lpstr>
      <vt:lpstr>In the moment feedback</vt:lpstr>
      <vt:lpstr>In the moment feedback – peer assessment</vt:lpstr>
      <vt:lpstr>PowerPoint Presentation</vt:lpstr>
      <vt:lpstr>PowerPoint Presentation</vt:lpstr>
      <vt:lpstr>PowerPoint Presentation</vt:lpstr>
      <vt:lpstr>In Lesson Feedback – Plenaries </vt:lpstr>
      <vt:lpstr>Post Lesson Feedback – T-P-S</vt:lpstr>
      <vt:lpstr>POST LESSON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vt:lpstr>
      <vt:lpstr>Improving Feedback Do you agree with these comments?</vt:lpstr>
      <vt:lpstr>Thinking about feedback</vt:lpstr>
      <vt:lpstr>One to one</vt:lpstr>
      <vt:lpstr>Peer feedback</vt:lpstr>
      <vt:lpstr>Learning Intentions</vt:lpstr>
      <vt:lpstr>Next steps</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is for Learning</dc:title>
  <dc:creator>Cathro, Gillian</dc:creator>
  <cp:lastModifiedBy>Cathro, Gillian</cp:lastModifiedBy>
  <cp:revision>26</cp:revision>
  <dcterms:created xsi:type="dcterms:W3CDTF">2018-10-31T16:06:34Z</dcterms:created>
  <dcterms:modified xsi:type="dcterms:W3CDTF">2019-02-28T13:02:43Z</dcterms:modified>
</cp:coreProperties>
</file>