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9.jpg" ContentType="image/jpeg"/>
  <Override PartName="/ppt/media/image10.jpg" ContentType="image/jpeg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8"/>
  </p:notesMasterIdLst>
  <p:sldIdLst>
    <p:sldId id="256" r:id="rId2"/>
    <p:sldId id="262" r:id="rId3"/>
    <p:sldId id="273" r:id="rId4"/>
    <p:sldId id="257" r:id="rId5"/>
    <p:sldId id="308" r:id="rId6"/>
    <p:sldId id="327" r:id="rId7"/>
    <p:sldId id="294" r:id="rId8"/>
    <p:sldId id="323" r:id="rId9"/>
    <p:sldId id="338" r:id="rId10"/>
    <p:sldId id="341" r:id="rId11"/>
    <p:sldId id="295" r:id="rId12"/>
    <p:sldId id="325" r:id="rId13"/>
    <p:sldId id="326" r:id="rId14"/>
    <p:sldId id="339" r:id="rId15"/>
    <p:sldId id="340" r:id="rId16"/>
    <p:sldId id="328" r:id="rId17"/>
    <p:sldId id="330" r:id="rId18"/>
    <p:sldId id="313" r:id="rId19"/>
    <p:sldId id="329" r:id="rId20"/>
    <p:sldId id="331" r:id="rId21"/>
    <p:sldId id="296" r:id="rId22"/>
    <p:sldId id="297" r:id="rId23"/>
    <p:sldId id="298" r:id="rId24"/>
    <p:sldId id="302" r:id="rId25"/>
    <p:sldId id="299" r:id="rId26"/>
    <p:sldId id="301" r:id="rId27"/>
    <p:sldId id="303" r:id="rId28"/>
    <p:sldId id="332" r:id="rId29"/>
    <p:sldId id="333" r:id="rId30"/>
    <p:sldId id="334" r:id="rId31"/>
    <p:sldId id="335" r:id="rId32"/>
    <p:sldId id="336" r:id="rId33"/>
    <p:sldId id="337" r:id="rId34"/>
    <p:sldId id="304" r:id="rId35"/>
    <p:sldId id="305" r:id="rId36"/>
    <p:sldId id="306" r:id="rId37"/>
    <p:sldId id="309" r:id="rId38"/>
    <p:sldId id="311" r:id="rId39"/>
    <p:sldId id="312" r:id="rId40"/>
    <p:sldId id="314" r:id="rId41"/>
    <p:sldId id="315" r:id="rId42"/>
    <p:sldId id="316" r:id="rId43"/>
    <p:sldId id="320" r:id="rId44"/>
    <p:sldId id="322" r:id="rId45"/>
    <p:sldId id="321" r:id="rId46"/>
    <p:sldId id="28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6" autoAdjust="0"/>
    <p:restoredTop sz="87433" autoAdjust="0"/>
  </p:normalViewPr>
  <p:slideViewPr>
    <p:cSldViewPr snapToGrid="0">
      <p:cViewPr varScale="1">
        <p:scale>
          <a:sx n="65" d="100"/>
          <a:sy n="65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9FC1B-D037-4629-BE04-BB5F2972706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3D7992-B9D0-4EDE-861B-FEB9221490E4}">
      <dgm:prSet phldrT="[Text]"/>
      <dgm:spPr/>
      <dgm:t>
        <a:bodyPr/>
        <a:lstStyle/>
        <a:p>
          <a:r>
            <a:rPr lang="en-GB" dirty="0" smtClean="0"/>
            <a:t>Formative Assessment</a:t>
          </a:r>
          <a:endParaRPr lang="en-GB" dirty="0"/>
        </a:p>
      </dgm:t>
    </dgm:pt>
    <dgm:pt modelId="{32FB93AA-775B-4917-99CE-14164BE51EF6}" type="parTrans" cxnId="{F9595989-89F4-4C57-A60F-D67420028020}">
      <dgm:prSet/>
      <dgm:spPr/>
      <dgm:t>
        <a:bodyPr/>
        <a:lstStyle/>
        <a:p>
          <a:endParaRPr lang="en-GB"/>
        </a:p>
      </dgm:t>
    </dgm:pt>
    <dgm:pt modelId="{92C505E0-63FB-42D5-B6FD-94CC8BE93232}" type="sibTrans" cxnId="{F9595989-89F4-4C57-A60F-D67420028020}">
      <dgm:prSet/>
      <dgm:spPr/>
      <dgm:t>
        <a:bodyPr/>
        <a:lstStyle/>
        <a:p>
          <a:endParaRPr lang="en-GB"/>
        </a:p>
      </dgm:t>
    </dgm:pt>
    <dgm:pt modelId="{37A9D731-52E6-4E4C-9521-1F7F6E276B37}">
      <dgm:prSet phldrT="[Text]" custT="1"/>
      <dgm:spPr/>
      <dgm:t>
        <a:bodyPr/>
        <a:lstStyle/>
        <a:p>
          <a:r>
            <a:rPr lang="en-GB" sz="2000" dirty="0" smtClean="0"/>
            <a:t>Effective </a:t>
          </a:r>
          <a:r>
            <a:rPr lang="en-GB" sz="2000" dirty="0" err="1" smtClean="0"/>
            <a:t>questio-ning</a:t>
          </a:r>
          <a:endParaRPr lang="en-GB" sz="2000" dirty="0"/>
        </a:p>
      </dgm:t>
    </dgm:pt>
    <dgm:pt modelId="{FB3AA36F-0657-40C2-A400-291331273A6F}" type="parTrans" cxnId="{F1829119-01AB-4D47-8A52-58E2882960E4}">
      <dgm:prSet/>
      <dgm:spPr/>
      <dgm:t>
        <a:bodyPr/>
        <a:lstStyle/>
        <a:p>
          <a:endParaRPr lang="en-GB"/>
        </a:p>
      </dgm:t>
    </dgm:pt>
    <dgm:pt modelId="{62F753A0-3A75-49A6-A570-F2BB03D9FA15}" type="sibTrans" cxnId="{F1829119-01AB-4D47-8A52-58E2882960E4}">
      <dgm:prSet/>
      <dgm:spPr/>
      <dgm:t>
        <a:bodyPr/>
        <a:lstStyle/>
        <a:p>
          <a:endParaRPr lang="en-GB"/>
        </a:p>
      </dgm:t>
    </dgm:pt>
    <dgm:pt modelId="{9C8A6ACD-7F90-4E45-B7C0-421CF07BC58E}">
      <dgm:prSet phldrT="[Text]" custT="1"/>
      <dgm:spPr/>
      <dgm:t>
        <a:bodyPr/>
        <a:lstStyle/>
        <a:p>
          <a:r>
            <a:rPr lang="en-GB" sz="2000" dirty="0" smtClean="0"/>
            <a:t>Self and peer assessment</a:t>
          </a:r>
          <a:endParaRPr lang="en-GB" sz="2000" dirty="0"/>
        </a:p>
      </dgm:t>
    </dgm:pt>
    <dgm:pt modelId="{24030AE1-CCC8-4462-A665-DC51ADCD2995}" type="parTrans" cxnId="{8C83EE5F-D681-43F4-8AFE-6019982EF343}">
      <dgm:prSet/>
      <dgm:spPr/>
      <dgm:t>
        <a:bodyPr/>
        <a:lstStyle/>
        <a:p>
          <a:endParaRPr lang="en-GB"/>
        </a:p>
      </dgm:t>
    </dgm:pt>
    <dgm:pt modelId="{5DD7B018-B276-410E-8630-5B3B86AD25AA}" type="sibTrans" cxnId="{8C83EE5F-D681-43F4-8AFE-6019982EF343}">
      <dgm:prSet/>
      <dgm:spPr/>
      <dgm:t>
        <a:bodyPr/>
        <a:lstStyle/>
        <a:p>
          <a:endParaRPr lang="en-GB"/>
        </a:p>
      </dgm:t>
    </dgm:pt>
    <dgm:pt modelId="{FCC1A0E7-6971-4B7A-8DD5-69C11C9B9AEE}">
      <dgm:prSet phldrT="[Text]" custT="1"/>
      <dgm:spPr/>
      <dgm:t>
        <a:bodyPr/>
        <a:lstStyle/>
        <a:p>
          <a:r>
            <a:rPr lang="en-GB" sz="2000" dirty="0" smtClean="0"/>
            <a:t>Effective feedback</a:t>
          </a:r>
          <a:endParaRPr lang="en-GB" sz="2000" dirty="0"/>
        </a:p>
      </dgm:t>
    </dgm:pt>
    <dgm:pt modelId="{C85D5302-C392-4642-B481-E30047639152}" type="parTrans" cxnId="{08E00688-73D8-46EA-818C-19AF026D6C45}">
      <dgm:prSet/>
      <dgm:spPr/>
      <dgm:t>
        <a:bodyPr/>
        <a:lstStyle/>
        <a:p>
          <a:endParaRPr lang="en-GB"/>
        </a:p>
      </dgm:t>
    </dgm:pt>
    <dgm:pt modelId="{7A39E890-0859-4A3C-BD2F-28DAC44C9702}" type="sibTrans" cxnId="{08E00688-73D8-46EA-818C-19AF026D6C45}">
      <dgm:prSet/>
      <dgm:spPr/>
      <dgm:t>
        <a:bodyPr/>
        <a:lstStyle/>
        <a:p>
          <a:endParaRPr lang="en-GB"/>
        </a:p>
      </dgm:t>
    </dgm:pt>
    <dgm:pt modelId="{BF330FD0-AA8E-4336-A078-0085EE2F6C74}">
      <dgm:prSet phldrT="[Text]" custT="1"/>
      <dgm:spPr/>
      <dgm:t>
        <a:bodyPr/>
        <a:lstStyle/>
        <a:p>
          <a:r>
            <a:rPr lang="en-GB" sz="2400" dirty="0" smtClean="0"/>
            <a:t>Sharing learning goals</a:t>
          </a:r>
          <a:endParaRPr lang="en-GB" sz="2400" dirty="0"/>
        </a:p>
      </dgm:t>
    </dgm:pt>
    <dgm:pt modelId="{99BA4867-A318-4327-B129-915E54A03AE0}" type="parTrans" cxnId="{B691831E-EE53-4591-AF19-B0C2DEA99410}">
      <dgm:prSet/>
      <dgm:spPr/>
      <dgm:t>
        <a:bodyPr/>
        <a:lstStyle/>
        <a:p>
          <a:endParaRPr lang="en-GB"/>
        </a:p>
      </dgm:t>
    </dgm:pt>
    <dgm:pt modelId="{BA83117D-8D8D-416E-A98E-F765BB55A10F}" type="sibTrans" cxnId="{B691831E-EE53-4591-AF19-B0C2DEA99410}">
      <dgm:prSet/>
      <dgm:spPr/>
      <dgm:t>
        <a:bodyPr/>
        <a:lstStyle/>
        <a:p>
          <a:endParaRPr lang="en-GB"/>
        </a:p>
      </dgm:t>
    </dgm:pt>
    <dgm:pt modelId="{E4DA29F8-DAD6-4BBC-BA6E-FDE2E9472BC2}" type="pres">
      <dgm:prSet presAssocID="{7039FC1B-D037-4629-BE04-BB5F29727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3448F5-AEAB-4906-9363-A3483AD12B61}" type="pres">
      <dgm:prSet presAssocID="{C83D7992-B9D0-4EDE-861B-FEB9221490E4}" presName="centerShape" presStyleLbl="node0" presStyleIdx="0" presStyleCnt="1"/>
      <dgm:spPr/>
      <dgm:t>
        <a:bodyPr/>
        <a:lstStyle/>
        <a:p>
          <a:endParaRPr lang="en-GB"/>
        </a:p>
      </dgm:t>
    </dgm:pt>
    <dgm:pt modelId="{A04D6505-1F41-45D0-83C5-BE47FD079752}" type="pres">
      <dgm:prSet presAssocID="{37A9D731-52E6-4E4C-9521-1F7F6E276B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E44B4-138F-4922-BD7E-323BF5F30ABA}" type="pres">
      <dgm:prSet presAssocID="{37A9D731-52E6-4E4C-9521-1F7F6E276B37}" presName="dummy" presStyleCnt="0"/>
      <dgm:spPr/>
    </dgm:pt>
    <dgm:pt modelId="{5F0A41A2-6C82-44CC-B328-8847FF6F7EED}" type="pres">
      <dgm:prSet presAssocID="{62F753A0-3A75-49A6-A570-F2BB03D9FA1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54E0EA0-B5C4-42CD-B4D4-9724177CA74A}" type="pres">
      <dgm:prSet presAssocID="{9C8A6ACD-7F90-4E45-B7C0-421CF07BC58E}" presName="node" presStyleLbl="node1" presStyleIdx="1" presStyleCnt="4" custScaleX="103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395CF-149A-4A4B-9853-AF9D3B1C543C}" type="pres">
      <dgm:prSet presAssocID="{9C8A6ACD-7F90-4E45-B7C0-421CF07BC58E}" presName="dummy" presStyleCnt="0"/>
      <dgm:spPr/>
    </dgm:pt>
    <dgm:pt modelId="{94E36CDB-C86F-4984-9F46-AF8256F33A11}" type="pres">
      <dgm:prSet presAssocID="{5DD7B018-B276-410E-8630-5B3B86AD25A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1ACDE848-ED7F-4686-B2CC-2F12970D3B9A}" type="pres">
      <dgm:prSet presAssocID="{FCC1A0E7-6971-4B7A-8DD5-69C11C9B9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C25D6-AB88-41D9-83C1-AEEF2666F20A}" type="pres">
      <dgm:prSet presAssocID="{FCC1A0E7-6971-4B7A-8DD5-69C11C9B9AEE}" presName="dummy" presStyleCnt="0"/>
      <dgm:spPr/>
    </dgm:pt>
    <dgm:pt modelId="{1A395669-A3DC-4CD7-BAFC-59AB0593AA2E}" type="pres">
      <dgm:prSet presAssocID="{7A39E890-0859-4A3C-BD2F-28DAC44C9702}" presName="sibTrans" presStyleLbl="sibTrans2D1" presStyleIdx="2" presStyleCnt="4"/>
      <dgm:spPr/>
      <dgm:t>
        <a:bodyPr/>
        <a:lstStyle/>
        <a:p>
          <a:endParaRPr lang="en-GB"/>
        </a:p>
      </dgm:t>
    </dgm:pt>
    <dgm:pt modelId="{6E4104C6-15FD-4CCF-A1A1-EC394858C862}" type="pres">
      <dgm:prSet presAssocID="{BF330FD0-AA8E-4336-A078-0085EE2F6C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4BE49D-153D-488B-91CB-EE290F8DD13F}" type="pres">
      <dgm:prSet presAssocID="{BF330FD0-AA8E-4336-A078-0085EE2F6C74}" presName="dummy" presStyleCnt="0"/>
      <dgm:spPr/>
    </dgm:pt>
    <dgm:pt modelId="{376B3068-02CD-4E5B-9A1D-5B21D08AE6F2}" type="pres">
      <dgm:prSet presAssocID="{BA83117D-8D8D-416E-A98E-F765BB55A10F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B135F97-3E5B-464C-9E00-82A4649E928A}" type="presOf" srcId="{9C8A6ACD-7F90-4E45-B7C0-421CF07BC58E}" destId="{854E0EA0-B5C4-42CD-B4D4-9724177CA74A}" srcOrd="0" destOrd="0" presId="urn:microsoft.com/office/officeart/2005/8/layout/radial6"/>
    <dgm:cxn modelId="{F9595989-89F4-4C57-A60F-D67420028020}" srcId="{7039FC1B-D037-4629-BE04-BB5F2972706D}" destId="{C83D7992-B9D0-4EDE-861B-FEB9221490E4}" srcOrd="0" destOrd="0" parTransId="{32FB93AA-775B-4917-99CE-14164BE51EF6}" sibTransId="{92C505E0-63FB-42D5-B6FD-94CC8BE93232}"/>
    <dgm:cxn modelId="{B35A0A3C-1173-4B89-B4A9-A5390A6589BC}" type="presOf" srcId="{C83D7992-B9D0-4EDE-861B-FEB9221490E4}" destId="{313448F5-AEAB-4906-9363-A3483AD12B61}" srcOrd="0" destOrd="0" presId="urn:microsoft.com/office/officeart/2005/8/layout/radial6"/>
    <dgm:cxn modelId="{F1829119-01AB-4D47-8A52-58E2882960E4}" srcId="{C83D7992-B9D0-4EDE-861B-FEB9221490E4}" destId="{37A9D731-52E6-4E4C-9521-1F7F6E276B37}" srcOrd="0" destOrd="0" parTransId="{FB3AA36F-0657-40C2-A400-291331273A6F}" sibTransId="{62F753A0-3A75-49A6-A570-F2BB03D9FA15}"/>
    <dgm:cxn modelId="{EBFC314A-482A-4DB7-9C9E-9C21F3CE1C9A}" type="presOf" srcId="{BA83117D-8D8D-416E-A98E-F765BB55A10F}" destId="{376B3068-02CD-4E5B-9A1D-5B21D08AE6F2}" srcOrd="0" destOrd="0" presId="urn:microsoft.com/office/officeart/2005/8/layout/radial6"/>
    <dgm:cxn modelId="{08E00688-73D8-46EA-818C-19AF026D6C45}" srcId="{C83D7992-B9D0-4EDE-861B-FEB9221490E4}" destId="{FCC1A0E7-6971-4B7A-8DD5-69C11C9B9AEE}" srcOrd="2" destOrd="0" parTransId="{C85D5302-C392-4642-B481-E30047639152}" sibTransId="{7A39E890-0859-4A3C-BD2F-28DAC44C9702}"/>
    <dgm:cxn modelId="{B691831E-EE53-4591-AF19-B0C2DEA99410}" srcId="{C83D7992-B9D0-4EDE-861B-FEB9221490E4}" destId="{BF330FD0-AA8E-4336-A078-0085EE2F6C74}" srcOrd="3" destOrd="0" parTransId="{99BA4867-A318-4327-B129-915E54A03AE0}" sibTransId="{BA83117D-8D8D-416E-A98E-F765BB55A10F}"/>
    <dgm:cxn modelId="{8C83EE5F-D681-43F4-8AFE-6019982EF343}" srcId="{C83D7992-B9D0-4EDE-861B-FEB9221490E4}" destId="{9C8A6ACD-7F90-4E45-B7C0-421CF07BC58E}" srcOrd="1" destOrd="0" parTransId="{24030AE1-CCC8-4462-A665-DC51ADCD2995}" sibTransId="{5DD7B018-B276-410E-8630-5B3B86AD25AA}"/>
    <dgm:cxn modelId="{CD3EC1C9-7AD6-44D0-A858-3F6536D41C9E}" type="presOf" srcId="{7039FC1B-D037-4629-BE04-BB5F2972706D}" destId="{E4DA29F8-DAD6-4BBC-BA6E-FDE2E9472BC2}" srcOrd="0" destOrd="0" presId="urn:microsoft.com/office/officeart/2005/8/layout/radial6"/>
    <dgm:cxn modelId="{B24FD2AA-7FE0-46A2-B88D-21052CF6CA2F}" type="presOf" srcId="{7A39E890-0859-4A3C-BD2F-28DAC44C9702}" destId="{1A395669-A3DC-4CD7-BAFC-59AB0593AA2E}" srcOrd="0" destOrd="0" presId="urn:microsoft.com/office/officeart/2005/8/layout/radial6"/>
    <dgm:cxn modelId="{621E0E6E-9B45-4A2A-98DD-E90E982B1953}" type="presOf" srcId="{BF330FD0-AA8E-4336-A078-0085EE2F6C74}" destId="{6E4104C6-15FD-4CCF-A1A1-EC394858C862}" srcOrd="0" destOrd="0" presId="urn:microsoft.com/office/officeart/2005/8/layout/radial6"/>
    <dgm:cxn modelId="{C3666888-F015-43EB-92C0-3DCEDCD7BEB6}" type="presOf" srcId="{FCC1A0E7-6971-4B7A-8DD5-69C11C9B9AEE}" destId="{1ACDE848-ED7F-4686-B2CC-2F12970D3B9A}" srcOrd="0" destOrd="0" presId="urn:microsoft.com/office/officeart/2005/8/layout/radial6"/>
    <dgm:cxn modelId="{FAC5BF45-8C7F-4A60-A9C2-22107C514001}" type="presOf" srcId="{62F753A0-3A75-49A6-A570-F2BB03D9FA15}" destId="{5F0A41A2-6C82-44CC-B328-8847FF6F7EED}" srcOrd="0" destOrd="0" presId="urn:microsoft.com/office/officeart/2005/8/layout/radial6"/>
    <dgm:cxn modelId="{0442D22E-F8E2-4E2C-884E-F7E8B547D1EA}" type="presOf" srcId="{37A9D731-52E6-4E4C-9521-1F7F6E276B37}" destId="{A04D6505-1F41-45D0-83C5-BE47FD079752}" srcOrd="0" destOrd="0" presId="urn:microsoft.com/office/officeart/2005/8/layout/radial6"/>
    <dgm:cxn modelId="{A001591D-A741-417F-981F-67D40B8B7EF2}" type="presOf" srcId="{5DD7B018-B276-410E-8630-5B3B86AD25AA}" destId="{94E36CDB-C86F-4984-9F46-AF8256F33A11}" srcOrd="0" destOrd="0" presId="urn:microsoft.com/office/officeart/2005/8/layout/radial6"/>
    <dgm:cxn modelId="{8F7DE2FB-A0A6-453A-9B88-B1B2E574A572}" type="presParOf" srcId="{E4DA29F8-DAD6-4BBC-BA6E-FDE2E9472BC2}" destId="{313448F5-AEAB-4906-9363-A3483AD12B61}" srcOrd="0" destOrd="0" presId="urn:microsoft.com/office/officeart/2005/8/layout/radial6"/>
    <dgm:cxn modelId="{2015772C-9C58-42A4-A566-E0FF634930D6}" type="presParOf" srcId="{E4DA29F8-DAD6-4BBC-BA6E-FDE2E9472BC2}" destId="{A04D6505-1F41-45D0-83C5-BE47FD079752}" srcOrd="1" destOrd="0" presId="urn:microsoft.com/office/officeart/2005/8/layout/radial6"/>
    <dgm:cxn modelId="{D99EE100-85C0-4FB5-8C79-94EAD4A27653}" type="presParOf" srcId="{E4DA29F8-DAD6-4BBC-BA6E-FDE2E9472BC2}" destId="{A0AE44B4-138F-4922-BD7E-323BF5F30ABA}" srcOrd="2" destOrd="0" presId="urn:microsoft.com/office/officeart/2005/8/layout/radial6"/>
    <dgm:cxn modelId="{B082516E-8067-4B9B-B0F6-CE73655D57C4}" type="presParOf" srcId="{E4DA29F8-DAD6-4BBC-BA6E-FDE2E9472BC2}" destId="{5F0A41A2-6C82-44CC-B328-8847FF6F7EED}" srcOrd="3" destOrd="0" presId="urn:microsoft.com/office/officeart/2005/8/layout/radial6"/>
    <dgm:cxn modelId="{E406453B-114A-4376-847E-C2D9FAE53319}" type="presParOf" srcId="{E4DA29F8-DAD6-4BBC-BA6E-FDE2E9472BC2}" destId="{854E0EA0-B5C4-42CD-B4D4-9724177CA74A}" srcOrd="4" destOrd="0" presId="urn:microsoft.com/office/officeart/2005/8/layout/radial6"/>
    <dgm:cxn modelId="{BA892F60-37A7-4982-BA2F-4E4FF9856C7F}" type="presParOf" srcId="{E4DA29F8-DAD6-4BBC-BA6E-FDE2E9472BC2}" destId="{D1A395CF-149A-4A4B-9853-AF9D3B1C543C}" srcOrd="5" destOrd="0" presId="urn:microsoft.com/office/officeart/2005/8/layout/radial6"/>
    <dgm:cxn modelId="{78B95408-4672-4EE3-AC97-6D264BEEAF1E}" type="presParOf" srcId="{E4DA29F8-DAD6-4BBC-BA6E-FDE2E9472BC2}" destId="{94E36CDB-C86F-4984-9F46-AF8256F33A11}" srcOrd="6" destOrd="0" presId="urn:microsoft.com/office/officeart/2005/8/layout/radial6"/>
    <dgm:cxn modelId="{514A48C2-983E-4AF9-93CC-8E23B1C52D46}" type="presParOf" srcId="{E4DA29F8-DAD6-4BBC-BA6E-FDE2E9472BC2}" destId="{1ACDE848-ED7F-4686-B2CC-2F12970D3B9A}" srcOrd="7" destOrd="0" presId="urn:microsoft.com/office/officeart/2005/8/layout/radial6"/>
    <dgm:cxn modelId="{CE8603B3-63A9-434E-9792-4E7B1B4D1998}" type="presParOf" srcId="{E4DA29F8-DAD6-4BBC-BA6E-FDE2E9472BC2}" destId="{70AC25D6-AB88-41D9-83C1-AEEF2666F20A}" srcOrd="8" destOrd="0" presId="urn:microsoft.com/office/officeart/2005/8/layout/radial6"/>
    <dgm:cxn modelId="{1735BF31-09B6-44ED-8A84-6E99BE75C02D}" type="presParOf" srcId="{E4DA29F8-DAD6-4BBC-BA6E-FDE2E9472BC2}" destId="{1A395669-A3DC-4CD7-BAFC-59AB0593AA2E}" srcOrd="9" destOrd="0" presId="urn:microsoft.com/office/officeart/2005/8/layout/radial6"/>
    <dgm:cxn modelId="{AEE2015D-C61C-4665-BE3D-BE5DAA9249D4}" type="presParOf" srcId="{E4DA29F8-DAD6-4BBC-BA6E-FDE2E9472BC2}" destId="{6E4104C6-15FD-4CCF-A1A1-EC394858C862}" srcOrd="10" destOrd="0" presId="urn:microsoft.com/office/officeart/2005/8/layout/radial6"/>
    <dgm:cxn modelId="{C6BD329F-B101-447D-BB8A-8C8BBAE15D76}" type="presParOf" srcId="{E4DA29F8-DAD6-4BBC-BA6E-FDE2E9472BC2}" destId="{D04BE49D-153D-488B-91CB-EE290F8DD13F}" srcOrd="11" destOrd="0" presId="urn:microsoft.com/office/officeart/2005/8/layout/radial6"/>
    <dgm:cxn modelId="{55C1526E-45CF-40F8-8F64-652C2612DCF3}" type="presParOf" srcId="{E4DA29F8-DAD6-4BBC-BA6E-FDE2E9472BC2}" destId="{376B3068-02CD-4E5B-9A1D-5B21D08AE6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9FC1B-D037-4629-BE04-BB5F2972706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3D7992-B9D0-4EDE-861B-FEB9221490E4}">
      <dgm:prSet phldrT="[Text]"/>
      <dgm:spPr/>
      <dgm:t>
        <a:bodyPr/>
        <a:lstStyle/>
        <a:p>
          <a:r>
            <a:rPr lang="en-GB" dirty="0" smtClean="0"/>
            <a:t>Formative Assessment</a:t>
          </a:r>
          <a:endParaRPr lang="en-GB" dirty="0"/>
        </a:p>
      </dgm:t>
    </dgm:pt>
    <dgm:pt modelId="{32FB93AA-775B-4917-99CE-14164BE51EF6}" type="parTrans" cxnId="{F9595989-89F4-4C57-A60F-D67420028020}">
      <dgm:prSet/>
      <dgm:spPr/>
      <dgm:t>
        <a:bodyPr/>
        <a:lstStyle/>
        <a:p>
          <a:endParaRPr lang="en-GB"/>
        </a:p>
      </dgm:t>
    </dgm:pt>
    <dgm:pt modelId="{92C505E0-63FB-42D5-B6FD-94CC8BE93232}" type="sibTrans" cxnId="{F9595989-89F4-4C57-A60F-D67420028020}">
      <dgm:prSet/>
      <dgm:spPr/>
      <dgm:t>
        <a:bodyPr/>
        <a:lstStyle/>
        <a:p>
          <a:endParaRPr lang="en-GB"/>
        </a:p>
      </dgm:t>
    </dgm:pt>
    <dgm:pt modelId="{37A9D731-52E6-4E4C-9521-1F7F6E276B3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000" dirty="0" smtClean="0"/>
            <a:t>Effective </a:t>
          </a:r>
          <a:r>
            <a:rPr lang="en-GB" sz="2000" dirty="0" err="1" smtClean="0"/>
            <a:t>questio-ning</a:t>
          </a:r>
          <a:endParaRPr lang="en-GB" sz="2000" dirty="0"/>
        </a:p>
      </dgm:t>
    </dgm:pt>
    <dgm:pt modelId="{FB3AA36F-0657-40C2-A400-291331273A6F}" type="parTrans" cxnId="{F1829119-01AB-4D47-8A52-58E2882960E4}">
      <dgm:prSet/>
      <dgm:spPr/>
      <dgm:t>
        <a:bodyPr/>
        <a:lstStyle/>
        <a:p>
          <a:endParaRPr lang="en-GB"/>
        </a:p>
      </dgm:t>
    </dgm:pt>
    <dgm:pt modelId="{62F753A0-3A75-49A6-A570-F2BB03D9FA15}" type="sibTrans" cxnId="{F1829119-01AB-4D47-8A52-58E2882960E4}">
      <dgm:prSet/>
      <dgm:spPr/>
      <dgm:t>
        <a:bodyPr/>
        <a:lstStyle/>
        <a:p>
          <a:endParaRPr lang="en-GB"/>
        </a:p>
      </dgm:t>
    </dgm:pt>
    <dgm:pt modelId="{9C8A6ACD-7F90-4E45-B7C0-421CF07BC58E}">
      <dgm:prSet phldrT="[Text]" custT="1"/>
      <dgm:spPr/>
      <dgm:t>
        <a:bodyPr/>
        <a:lstStyle/>
        <a:p>
          <a:r>
            <a:rPr lang="en-GB" sz="2000" dirty="0" smtClean="0"/>
            <a:t>Self and peer assessment</a:t>
          </a:r>
          <a:endParaRPr lang="en-GB" sz="2000" dirty="0"/>
        </a:p>
      </dgm:t>
    </dgm:pt>
    <dgm:pt modelId="{24030AE1-CCC8-4462-A665-DC51ADCD2995}" type="parTrans" cxnId="{8C83EE5F-D681-43F4-8AFE-6019982EF343}">
      <dgm:prSet/>
      <dgm:spPr/>
      <dgm:t>
        <a:bodyPr/>
        <a:lstStyle/>
        <a:p>
          <a:endParaRPr lang="en-GB"/>
        </a:p>
      </dgm:t>
    </dgm:pt>
    <dgm:pt modelId="{5DD7B018-B276-410E-8630-5B3B86AD25AA}" type="sibTrans" cxnId="{8C83EE5F-D681-43F4-8AFE-6019982EF343}">
      <dgm:prSet/>
      <dgm:spPr/>
      <dgm:t>
        <a:bodyPr/>
        <a:lstStyle/>
        <a:p>
          <a:endParaRPr lang="en-GB"/>
        </a:p>
      </dgm:t>
    </dgm:pt>
    <dgm:pt modelId="{FCC1A0E7-6971-4B7A-8DD5-69C11C9B9AEE}">
      <dgm:prSet phldrT="[Text]" custT="1"/>
      <dgm:spPr/>
      <dgm:t>
        <a:bodyPr/>
        <a:lstStyle/>
        <a:p>
          <a:r>
            <a:rPr lang="en-GB" sz="2000" dirty="0" smtClean="0"/>
            <a:t>Effective feedback</a:t>
          </a:r>
          <a:endParaRPr lang="en-GB" sz="2000" dirty="0"/>
        </a:p>
      </dgm:t>
    </dgm:pt>
    <dgm:pt modelId="{C85D5302-C392-4642-B481-E30047639152}" type="parTrans" cxnId="{08E00688-73D8-46EA-818C-19AF026D6C45}">
      <dgm:prSet/>
      <dgm:spPr/>
      <dgm:t>
        <a:bodyPr/>
        <a:lstStyle/>
        <a:p>
          <a:endParaRPr lang="en-GB"/>
        </a:p>
      </dgm:t>
    </dgm:pt>
    <dgm:pt modelId="{7A39E890-0859-4A3C-BD2F-28DAC44C9702}" type="sibTrans" cxnId="{08E00688-73D8-46EA-818C-19AF026D6C45}">
      <dgm:prSet/>
      <dgm:spPr/>
      <dgm:t>
        <a:bodyPr/>
        <a:lstStyle/>
        <a:p>
          <a:endParaRPr lang="en-GB"/>
        </a:p>
      </dgm:t>
    </dgm:pt>
    <dgm:pt modelId="{4EFA6B6F-ECAC-449F-83F9-45C2A82A6F54}">
      <dgm:prSet phldrT="[Text]" custT="1"/>
      <dgm:spPr/>
      <dgm:t>
        <a:bodyPr/>
        <a:lstStyle/>
        <a:p>
          <a:r>
            <a:rPr lang="en-GB" sz="2400" dirty="0" smtClean="0"/>
            <a:t>Sharing learning goals</a:t>
          </a:r>
          <a:endParaRPr lang="en-GB" sz="2400" dirty="0"/>
        </a:p>
      </dgm:t>
    </dgm:pt>
    <dgm:pt modelId="{4D73FC3C-A47A-4F2F-B706-D55579EE0E79}" type="parTrans" cxnId="{B4B8BFCB-E07F-447D-87D0-8D86A78B7F8D}">
      <dgm:prSet/>
      <dgm:spPr/>
      <dgm:t>
        <a:bodyPr/>
        <a:lstStyle/>
        <a:p>
          <a:endParaRPr lang="en-GB"/>
        </a:p>
      </dgm:t>
    </dgm:pt>
    <dgm:pt modelId="{6B67AE00-0AFD-466F-8C57-05D684FD69BC}" type="sibTrans" cxnId="{B4B8BFCB-E07F-447D-87D0-8D86A78B7F8D}">
      <dgm:prSet/>
      <dgm:spPr/>
      <dgm:t>
        <a:bodyPr/>
        <a:lstStyle/>
        <a:p>
          <a:endParaRPr lang="en-GB"/>
        </a:p>
      </dgm:t>
    </dgm:pt>
    <dgm:pt modelId="{E4DA29F8-DAD6-4BBC-BA6E-FDE2E9472BC2}" type="pres">
      <dgm:prSet presAssocID="{7039FC1B-D037-4629-BE04-BB5F29727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3448F5-AEAB-4906-9363-A3483AD12B61}" type="pres">
      <dgm:prSet presAssocID="{C83D7992-B9D0-4EDE-861B-FEB9221490E4}" presName="centerShape" presStyleLbl="node0" presStyleIdx="0" presStyleCnt="1"/>
      <dgm:spPr/>
      <dgm:t>
        <a:bodyPr/>
        <a:lstStyle/>
        <a:p>
          <a:endParaRPr lang="en-GB"/>
        </a:p>
      </dgm:t>
    </dgm:pt>
    <dgm:pt modelId="{A04D6505-1F41-45D0-83C5-BE47FD079752}" type="pres">
      <dgm:prSet presAssocID="{37A9D731-52E6-4E4C-9521-1F7F6E276B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E44B4-138F-4922-BD7E-323BF5F30ABA}" type="pres">
      <dgm:prSet presAssocID="{37A9D731-52E6-4E4C-9521-1F7F6E276B37}" presName="dummy" presStyleCnt="0"/>
      <dgm:spPr/>
    </dgm:pt>
    <dgm:pt modelId="{5F0A41A2-6C82-44CC-B328-8847FF6F7EED}" type="pres">
      <dgm:prSet presAssocID="{62F753A0-3A75-49A6-A570-F2BB03D9FA1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54E0EA0-B5C4-42CD-B4D4-9724177CA74A}" type="pres">
      <dgm:prSet presAssocID="{9C8A6ACD-7F90-4E45-B7C0-421CF07BC58E}" presName="node" presStyleLbl="node1" presStyleIdx="1" presStyleCnt="4" custScaleX="103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395CF-149A-4A4B-9853-AF9D3B1C543C}" type="pres">
      <dgm:prSet presAssocID="{9C8A6ACD-7F90-4E45-B7C0-421CF07BC58E}" presName="dummy" presStyleCnt="0"/>
      <dgm:spPr/>
    </dgm:pt>
    <dgm:pt modelId="{94E36CDB-C86F-4984-9F46-AF8256F33A11}" type="pres">
      <dgm:prSet presAssocID="{5DD7B018-B276-410E-8630-5B3B86AD25A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1ACDE848-ED7F-4686-B2CC-2F12970D3B9A}" type="pres">
      <dgm:prSet presAssocID="{FCC1A0E7-6971-4B7A-8DD5-69C11C9B9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C25D6-AB88-41D9-83C1-AEEF2666F20A}" type="pres">
      <dgm:prSet presAssocID="{FCC1A0E7-6971-4B7A-8DD5-69C11C9B9AEE}" presName="dummy" presStyleCnt="0"/>
      <dgm:spPr/>
    </dgm:pt>
    <dgm:pt modelId="{1A395669-A3DC-4CD7-BAFC-59AB0593AA2E}" type="pres">
      <dgm:prSet presAssocID="{7A39E890-0859-4A3C-BD2F-28DAC44C9702}" presName="sibTrans" presStyleLbl="sibTrans2D1" presStyleIdx="2" presStyleCnt="4"/>
      <dgm:spPr/>
      <dgm:t>
        <a:bodyPr/>
        <a:lstStyle/>
        <a:p>
          <a:endParaRPr lang="en-GB"/>
        </a:p>
      </dgm:t>
    </dgm:pt>
    <dgm:pt modelId="{9168AE27-C807-4DD4-A0F7-56659A937998}" type="pres">
      <dgm:prSet presAssocID="{4EFA6B6F-ECAC-449F-83F9-45C2A82A6F5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DB8C27-5557-4FAD-93B3-71F12448CE31}" type="pres">
      <dgm:prSet presAssocID="{4EFA6B6F-ECAC-449F-83F9-45C2A82A6F54}" presName="dummy" presStyleCnt="0"/>
      <dgm:spPr/>
    </dgm:pt>
    <dgm:pt modelId="{EA809FD7-BE04-408C-8E44-7FE54C4FCD0D}" type="pres">
      <dgm:prSet presAssocID="{6B67AE00-0AFD-466F-8C57-05D684FD69BC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F9595989-89F4-4C57-A60F-D67420028020}" srcId="{7039FC1B-D037-4629-BE04-BB5F2972706D}" destId="{C83D7992-B9D0-4EDE-861B-FEB9221490E4}" srcOrd="0" destOrd="0" parTransId="{32FB93AA-775B-4917-99CE-14164BE51EF6}" sibTransId="{92C505E0-63FB-42D5-B6FD-94CC8BE93232}"/>
    <dgm:cxn modelId="{F1829119-01AB-4D47-8A52-58E2882960E4}" srcId="{C83D7992-B9D0-4EDE-861B-FEB9221490E4}" destId="{37A9D731-52E6-4E4C-9521-1F7F6E276B37}" srcOrd="0" destOrd="0" parTransId="{FB3AA36F-0657-40C2-A400-291331273A6F}" sibTransId="{62F753A0-3A75-49A6-A570-F2BB03D9FA15}"/>
    <dgm:cxn modelId="{9817D70E-A47E-4693-8791-37E9D5AD3A47}" type="presOf" srcId="{6B67AE00-0AFD-466F-8C57-05D684FD69BC}" destId="{EA809FD7-BE04-408C-8E44-7FE54C4FCD0D}" srcOrd="0" destOrd="0" presId="urn:microsoft.com/office/officeart/2005/8/layout/radial6"/>
    <dgm:cxn modelId="{C6B9B5B8-37F4-4224-A9EF-D65B6ECE0614}" type="presOf" srcId="{7A39E890-0859-4A3C-BD2F-28DAC44C9702}" destId="{1A395669-A3DC-4CD7-BAFC-59AB0593AA2E}" srcOrd="0" destOrd="0" presId="urn:microsoft.com/office/officeart/2005/8/layout/radial6"/>
    <dgm:cxn modelId="{08E00688-73D8-46EA-818C-19AF026D6C45}" srcId="{C83D7992-B9D0-4EDE-861B-FEB9221490E4}" destId="{FCC1A0E7-6971-4B7A-8DD5-69C11C9B9AEE}" srcOrd="2" destOrd="0" parTransId="{C85D5302-C392-4642-B481-E30047639152}" sibTransId="{7A39E890-0859-4A3C-BD2F-28DAC44C9702}"/>
    <dgm:cxn modelId="{620B016D-4FBF-4C6C-9594-7ADC89D65F69}" type="presOf" srcId="{62F753A0-3A75-49A6-A570-F2BB03D9FA15}" destId="{5F0A41A2-6C82-44CC-B328-8847FF6F7EED}" srcOrd="0" destOrd="0" presId="urn:microsoft.com/office/officeart/2005/8/layout/radial6"/>
    <dgm:cxn modelId="{8C83EE5F-D681-43F4-8AFE-6019982EF343}" srcId="{C83D7992-B9D0-4EDE-861B-FEB9221490E4}" destId="{9C8A6ACD-7F90-4E45-B7C0-421CF07BC58E}" srcOrd="1" destOrd="0" parTransId="{24030AE1-CCC8-4462-A665-DC51ADCD2995}" sibTransId="{5DD7B018-B276-410E-8630-5B3B86AD25AA}"/>
    <dgm:cxn modelId="{18DF4AC1-EBB5-4D99-9924-FC3F6B5D0BD1}" type="presOf" srcId="{4EFA6B6F-ECAC-449F-83F9-45C2A82A6F54}" destId="{9168AE27-C807-4DD4-A0F7-56659A937998}" srcOrd="0" destOrd="0" presId="urn:microsoft.com/office/officeart/2005/8/layout/radial6"/>
    <dgm:cxn modelId="{B4B8BFCB-E07F-447D-87D0-8D86A78B7F8D}" srcId="{C83D7992-B9D0-4EDE-861B-FEB9221490E4}" destId="{4EFA6B6F-ECAC-449F-83F9-45C2A82A6F54}" srcOrd="3" destOrd="0" parTransId="{4D73FC3C-A47A-4F2F-B706-D55579EE0E79}" sibTransId="{6B67AE00-0AFD-466F-8C57-05D684FD69BC}"/>
    <dgm:cxn modelId="{303CF5E3-2D76-4E20-841D-2C7641145A10}" type="presOf" srcId="{C83D7992-B9D0-4EDE-861B-FEB9221490E4}" destId="{313448F5-AEAB-4906-9363-A3483AD12B61}" srcOrd="0" destOrd="0" presId="urn:microsoft.com/office/officeart/2005/8/layout/radial6"/>
    <dgm:cxn modelId="{D4A7395D-CA6B-45CD-B0B5-68D2F5FB7A84}" type="presOf" srcId="{9C8A6ACD-7F90-4E45-B7C0-421CF07BC58E}" destId="{854E0EA0-B5C4-42CD-B4D4-9724177CA74A}" srcOrd="0" destOrd="0" presId="urn:microsoft.com/office/officeart/2005/8/layout/radial6"/>
    <dgm:cxn modelId="{02848758-CF2C-40E1-848E-4A05E1F6CFC9}" type="presOf" srcId="{5DD7B018-B276-410E-8630-5B3B86AD25AA}" destId="{94E36CDB-C86F-4984-9F46-AF8256F33A11}" srcOrd="0" destOrd="0" presId="urn:microsoft.com/office/officeart/2005/8/layout/radial6"/>
    <dgm:cxn modelId="{ED20B917-60C7-4BC9-B273-9CBFEE165633}" type="presOf" srcId="{7039FC1B-D037-4629-BE04-BB5F2972706D}" destId="{E4DA29F8-DAD6-4BBC-BA6E-FDE2E9472BC2}" srcOrd="0" destOrd="0" presId="urn:microsoft.com/office/officeart/2005/8/layout/radial6"/>
    <dgm:cxn modelId="{F828828E-A4B5-423A-A79C-D65350C4B776}" type="presOf" srcId="{FCC1A0E7-6971-4B7A-8DD5-69C11C9B9AEE}" destId="{1ACDE848-ED7F-4686-B2CC-2F12970D3B9A}" srcOrd="0" destOrd="0" presId="urn:microsoft.com/office/officeart/2005/8/layout/radial6"/>
    <dgm:cxn modelId="{E784778A-D339-49C6-A2AD-9A4F2C76C1B2}" type="presOf" srcId="{37A9D731-52E6-4E4C-9521-1F7F6E276B37}" destId="{A04D6505-1F41-45D0-83C5-BE47FD079752}" srcOrd="0" destOrd="0" presId="urn:microsoft.com/office/officeart/2005/8/layout/radial6"/>
    <dgm:cxn modelId="{12911ADB-B94A-4D99-B795-5003355B1351}" type="presParOf" srcId="{E4DA29F8-DAD6-4BBC-BA6E-FDE2E9472BC2}" destId="{313448F5-AEAB-4906-9363-A3483AD12B61}" srcOrd="0" destOrd="0" presId="urn:microsoft.com/office/officeart/2005/8/layout/radial6"/>
    <dgm:cxn modelId="{06A8CF2D-6DCB-4E95-BBB6-2028A1573FA4}" type="presParOf" srcId="{E4DA29F8-DAD6-4BBC-BA6E-FDE2E9472BC2}" destId="{A04D6505-1F41-45D0-83C5-BE47FD079752}" srcOrd="1" destOrd="0" presId="urn:microsoft.com/office/officeart/2005/8/layout/radial6"/>
    <dgm:cxn modelId="{B4B88628-CF2C-4AA9-B300-94A8A60DE3C3}" type="presParOf" srcId="{E4DA29F8-DAD6-4BBC-BA6E-FDE2E9472BC2}" destId="{A0AE44B4-138F-4922-BD7E-323BF5F30ABA}" srcOrd="2" destOrd="0" presId="urn:microsoft.com/office/officeart/2005/8/layout/radial6"/>
    <dgm:cxn modelId="{D6219F30-AA78-422E-B4C3-D6B66ECA3991}" type="presParOf" srcId="{E4DA29F8-DAD6-4BBC-BA6E-FDE2E9472BC2}" destId="{5F0A41A2-6C82-44CC-B328-8847FF6F7EED}" srcOrd="3" destOrd="0" presId="urn:microsoft.com/office/officeart/2005/8/layout/radial6"/>
    <dgm:cxn modelId="{88008864-12A4-43C4-A385-B5CE0493C9E1}" type="presParOf" srcId="{E4DA29F8-DAD6-4BBC-BA6E-FDE2E9472BC2}" destId="{854E0EA0-B5C4-42CD-B4D4-9724177CA74A}" srcOrd="4" destOrd="0" presId="urn:microsoft.com/office/officeart/2005/8/layout/radial6"/>
    <dgm:cxn modelId="{FE311EE4-74A0-4FD0-BD07-A2135CE96363}" type="presParOf" srcId="{E4DA29F8-DAD6-4BBC-BA6E-FDE2E9472BC2}" destId="{D1A395CF-149A-4A4B-9853-AF9D3B1C543C}" srcOrd="5" destOrd="0" presId="urn:microsoft.com/office/officeart/2005/8/layout/radial6"/>
    <dgm:cxn modelId="{906A3A85-374B-438F-93E0-92A04BA3861F}" type="presParOf" srcId="{E4DA29F8-DAD6-4BBC-BA6E-FDE2E9472BC2}" destId="{94E36CDB-C86F-4984-9F46-AF8256F33A11}" srcOrd="6" destOrd="0" presId="urn:microsoft.com/office/officeart/2005/8/layout/radial6"/>
    <dgm:cxn modelId="{5F82CD86-3942-46E5-9F3E-5BE29F4F6C79}" type="presParOf" srcId="{E4DA29F8-DAD6-4BBC-BA6E-FDE2E9472BC2}" destId="{1ACDE848-ED7F-4686-B2CC-2F12970D3B9A}" srcOrd="7" destOrd="0" presId="urn:microsoft.com/office/officeart/2005/8/layout/radial6"/>
    <dgm:cxn modelId="{29FEE71B-5F36-4E3E-A7F1-D51157A1EA5F}" type="presParOf" srcId="{E4DA29F8-DAD6-4BBC-BA6E-FDE2E9472BC2}" destId="{70AC25D6-AB88-41D9-83C1-AEEF2666F20A}" srcOrd="8" destOrd="0" presId="urn:microsoft.com/office/officeart/2005/8/layout/radial6"/>
    <dgm:cxn modelId="{C63F2752-443D-4D89-917B-833B8AC53150}" type="presParOf" srcId="{E4DA29F8-DAD6-4BBC-BA6E-FDE2E9472BC2}" destId="{1A395669-A3DC-4CD7-BAFC-59AB0593AA2E}" srcOrd="9" destOrd="0" presId="urn:microsoft.com/office/officeart/2005/8/layout/radial6"/>
    <dgm:cxn modelId="{2D42AECD-459D-4167-B41B-97CC653EFB41}" type="presParOf" srcId="{E4DA29F8-DAD6-4BBC-BA6E-FDE2E9472BC2}" destId="{9168AE27-C807-4DD4-A0F7-56659A937998}" srcOrd="10" destOrd="0" presId="urn:microsoft.com/office/officeart/2005/8/layout/radial6"/>
    <dgm:cxn modelId="{53B2C894-4ECD-4971-B78B-C53241462662}" type="presParOf" srcId="{E4DA29F8-DAD6-4BBC-BA6E-FDE2E9472BC2}" destId="{F5DB8C27-5557-4FAD-93B3-71F12448CE31}" srcOrd="11" destOrd="0" presId="urn:microsoft.com/office/officeart/2005/8/layout/radial6"/>
    <dgm:cxn modelId="{2FF166C1-21C0-4508-877E-B07C097AC1BE}" type="presParOf" srcId="{E4DA29F8-DAD6-4BBC-BA6E-FDE2E9472BC2}" destId="{EA809FD7-BE04-408C-8E44-7FE54C4FCD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B3068-02CD-4E5B-9A1D-5B21D08AE6F2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95669-A3DC-4CD7-BAFC-59AB0593AA2E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36CDB-C86F-4984-9F46-AF8256F33A11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A41A2-6C82-44CC-B328-8847FF6F7EED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448F5-AEAB-4906-9363-A3483AD12B61}">
      <dsp:nvSpPr>
        <dsp:cNvPr id="0" name=""/>
        <dsp:cNvSpPr/>
      </dsp:nvSpPr>
      <dsp:spPr>
        <a:xfrm>
          <a:off x="4258405" y="2166298"/>
          <a:ext cx="2375030" cy="237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Formative Assessment</a:t>
          </a:r>
          <a:endParaRPr lang="en-GB" sz="2600" kern="1200" dirty="0"/>
        </a:p>
      </dsp:txBody>
      <dsp:txXfrm>
        <a:off x="4606220" y="2514113"/>
        <a:ext cx="1679400" cy="1679400"/>
      </dsp:txXfrm>
    </dsp:sp>
    <dsp:sp modelId="{A04D6505-1F41-45D0-83C5-BE47FD079752}">
      <dsp:nvSpPr>
        <dsp:cNvPr id="0" name=""/>
        <dsp:cNvSpPr/>
      </dsp:nvSpPr>
      <dsp:spPr>
        <a:xfrm>
          <a:off x="4614660" y="2360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Effective </a:t>
          </a:r>
          <a:r>
            <a:rPr lang="en-GB" sz="2000" kern="1200" dirty="0" err="1" smtClean="0"/>
            <a:t>questio-ning</a:t>
          </a:r>
          <a:endParaRPr lang="en-GB" sz="2000" kern="1200" dirty="0"/>
        </a:p>
      </dsp:txBody>
      <dsp:txXfrm>
        <a:off x="4858131" y="245831"/>
        <a:ext cx="1175579" cy="1175579"/>
      </dsp:txXfrm>
    </dsp:sp>
    <dsp:sp modelId="{854E0EA0-B5C4-42CD-B4D4-9724177CA74A}">
      <dsp:nvSpPr>
        <dsp:cNvPr id="0" name=""/>
        <dsp:cNvSpPr/>
      </dsp:nvSpPr>
      <dsp:spPr>
        <a:xfrm>
          <a:off x="7108484" y="2522552"/>
          <a:ext cx="1715256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Self and peer assessment</a:t>
          </a:r>
          <a:endParaRPr lang="en-GB" sz="2000" kern="1200" dirty="0"/>
        </a:p>
      </dsp:txBody>
      <dsp:txXfrm>
        <a:off x="7359677" y="2766023"/>
        <a:ext cx="1212870" cy="1175579"/>
      </dsp:txXfrm>
    </dsp:sp>
    <dsp:sp modelId="{1ACDE848-ED7F-4686-B2CC-2F12970D3B9A}">
      <dsp:nvSpPr>
        <dsp:cNvPr id="0" name=""/>
        <dsp:cNvSpPr/>
      </dsp:nvSpPr>
      <dsp:spPr>
        <a:xfrm>
          <a:off x="4614660" y="5042744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Effective feedback</a:t>
          </a:r>
          <a:endParaRPr lang="en-GB" sz="2000" kern="1200" dirty="0"/>
        </a:p>
      </dsp:txBody>
      <dsp:txXfrm>
        <a:off x="4858131" y="5286215"/>
        <a:ext cx="1175579" cy="1175579"/>
      </dsp:txXfrm>
    </dsp:sp>
    <dsp:sp modelId="{6E4104C6-15FD-4CCF-A1A1-EC394858C862}">
      <dsp:nvSpPr>
        <dsp:cNvPr id="0" name=""/>
        <dsp:cNvSpPr/>
      </dsp:nvSpPr>
      <dsp:spPr>
        <a:xfrm>
          <a:off x="2094468" y="2522552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Sharing learning goals</a:t>
          </a:r>
          <a:endParaRPr lang="en-GB" sz="2400" kern="1200" dirty="0"/>
        </a:p>
      </dsp:txBody>
      <dsp:txXfrm>
        <a:off x="2337939" y="2766023"/>
        <a:ext cx="1175579" cy="1175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09FD7-BE04-408C-8E44-7FE54C4FCD0D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95669-A3DC-4CD7-BAFC-59AB0593AA2E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36CDB-C86F-4984-9F46-AF8256F33A11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A41A2-6C82-44CC-B328-8847FF6F7EED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448F5-AEAB-4906-9363-A3483AD12B61}">
      <dsp:nvSpPr>
        <dsp:cNvPr id="0" name=""/>
        <dsp:cNvSpPr/>
      </dsp:nvSpPr>
      <dsp:spPr>
        <a:xfrm>
          <a:off x="4258405" y="2166298"/>
          <a:ext cx="2375030" cy="237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Formative Assessment</a:t>
          </a:r>
          <a:endParaRPr lang="en-GB" sz="2600" kern="1200" dirty="0"/>
        </a:p>
      </dsp:txBody>
      <dsp:txXfrm>
        <a:off x="4606220" y="2514113"/>
        <a:ext cx="1679400" cy="1679400"/>
      </dsp:txXfrm>
    </dsp:sp>
    <dsp:sp modelId="{A04D6505-1F41-45D0-83C5-BE47FD079752}">
      <dsp:nvSpPr>
        <dsp:cNvPr id="0" name=""/>
        <dsp:cNvSpPr/>
      </dsp:nvSpPr>
      <dsp:spPr>
        <a:xfrm>
          <a:off x="4614660" y="2360"/>
          <a:ext cx="1662521" cy="1662521"/>
        </a:xfrm>
        <a:prstGeom prst="ellipse">
          <a:avLst/>
        </a:prstGeom>
        <a:solidFill>
          <a:srgbClr val="FF000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Effective </a:t>
          </a:r>
          <a:r>
            <a:rPr lang="en-GB" sz="2000" kern="1200" dirty="0" err="1" smtClean="0"/>
            <a:t>questio-ning</a:t>
          </a:r>
          <a:endParaRPr lang="en-GB" sz="2000" kern="1200" dirty="0"/>
        </a:p>
      </dsp:txBody>
      <dsp:txXfrm>
        <a:off x="4858131" y="245831"/>
        <a:ext cx="1175579" cy="1175579"/>
      </dsp:txXfrm>
    </dsp:sp>
    <dsp:sp modelId="{854E0EA0-B5C4-42CD-B4D4-9724177CA74A}">
      <dsp:nvSpPr>
        <dsp:cNvPr id="0" name=""/>
        <dsp:cNvSpPr/>
      </dsp:nvSpPr>
      <dsp:spPr>
        <a:xfrm>
          <a:off x="7108484" y="2522552"/>
          <a:ext cx="1715256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Self and peer assessment</a:t>
          </a:r>
          <a:endParaRPr lang="en-GB" sz="2000" kern="1200" dirty="0"/>
        </a:p>
      </dsp:txBody>
      <dsp:txXfrm>
        <a:off x="7359677" y="2766023"/>
        <a:ext cx="1212870" cy="1175579"/>
      </dsp:txXfrm>
    </dsp:sp>
    <dsp:sp modelId="{1ACDE848-ED7F-4686-B2CC-2F12970D3B9A}">
      <dsp:nvSpPr>
        <dsp:cNvPr id="0" name=""/>
        <dsp:cNvSpPr/>
      </dsp:nvSpPr>
      <dsp:spPr>
        <a:xfrm>
          <a:off x="4614660" y="5042744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Effective feedback</a:t>
          </a:r>
          <a:endParaRPr lang="en-GB" sz="2000" kern="1200" dirty="0"/>
        </a:p>
      </dsp:txBody>
      <dsp:txXfrm>
        <a:off x="4858131" y="5286215"/>
        <a:ext cx="1175579" cy="1175579"/>
      </dsp:txXfrm>
    </dsp:sp>
    <dsp:sp modelId="{9168AE27-C807-4DD4-A0F7-56659A937998}">
      <dsp:nvSpPr>
        <dsp:cNvPr id="0" name=""/>
        <dsp:cNvSpPr/>
      </dsp:nvSpPr>
      <dsp:spPr>
        <a:xfrm>
          <a:off x="2094468" y="2522552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Sharing learning goals</a:t>
          </a:r>
          <a:endParaRPr lang="en-GB" sz="2400" kern="1200" dirty="0"/>
        </a:p>
      </dsp:txBody>
      <dsp:txXfrm>
        <a:off x="2337939" y="2766023"/>
        <a:ext cx="1175579" cy="117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9C8D6-4AC7-437B-8C19-83EBB5A172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457B-5DB6-4D37-ABA5-40A826CE8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9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rleyclarke-education.org/video/science-soil-study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irleyclarke-education.org/video/math-word-problems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Formative</a:t>
            </a:r>
            <a:r>
              <a:rPr lang="en-GB" baseline="0" dirty="0" smtClean="0"/>
              <a:t> Assessment – all about using assessment to make adjustments to support pupils; literally to support learning, to see what needs to be retaught, to see what can be moved on from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3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</a:t>
            </a:r>
            <a:r>
              <a:rPr lang="en-GB" baseline="0" dirty="0" smtClean="0"/>
              <a:t> classroom visuals – helpful for staff and pupils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34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Possible</a:t>
            </a:r>
            <a:r>
              <a:rPr lang="en-GB" baseline="0" dirty="0" smtClean="0"/>
              <a:t> classroom visuals – helpful for staff and pupils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9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27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without worth but</a:t>
            </a:r>
            <a:r>
              <a:rPr lang="en-GB" baseline="0" dirty="0" smtClean="0"/>
              <a:t> not the most challenging or engaging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43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reframe recall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questions to make them more engaging and challenging.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can be used for starter questions to access prior knowledge / last day’s learning, or as questions during a lesson…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will we know we can do these?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- Be able to explain strategies to others; be able to use one tomorrow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4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Today’s focus; however,</a:t>
            </a:r>
            <a:r>
              <a:rPr lang="en-GB" baseline="0" dirty="0" smtClean="0"/>
              <a:t> will be making use of others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7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will we know we can do these?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- Be able to explain strategies to others; be able to use one tomorrow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1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simply asking questions and immediately taking answers from the same pupils who quickly raise their hands. If a pupil is trying to think of an answer, hands shooting up around them will be distracting and disheartening; constantly experiencing this may lead to pupils opting out of class discussion.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1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Issue of making some pupils</a:t>
            </a:r>
            <a:r>
              <a:rPr lang="en-GB" baseline="0" dirty="0" smtClean="0"/>
              <a:t> uncomfortable</a:t>
            </a:r>
          </a:p>
          <a:p>
            <a:r>
              <a:rPr lang="en-GB" baseline="0" dirty="0" smtClean="0"/>
              <a:t>Needs to be a culture that all pupils are involved so they’re used to it</a:t>
            </a:r>
          </a:p>
          <a:p>
            <a:r>
              <a:rPr lang="en-GB" baseline="0" dirty="0" smtClean="0"/>
              <a:t>Try to chip away over time</a:t>
            </a:r>
          </a:p>
          <a:p>
            <a:r>
              <a:rPr lang="en-GB" baseline="0" dirty="0" smtClean="0"/>
              <a:t>But must respect pupils’ feelings obviously – if they’re uncomfortable make a subtle agreement with them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r>
              <a:rPr lang="en-GB" baseline="0" dirty="0" smtClean="0"/>
              <a:t> – problems with this?</a:t>
            </a:r>
          </a:p>
          <a:p>
            <a:endParaRPr lang="en-GB" baseline="0" dirty="0" smtClean="0"/>
          </a:p>
          <a:p>
            <a:r>
              <a:rPr lang="en-GB" dirty="0" smtClean="0">
                <a:hlinkClick r:id="rId3"/>
              </a:rPr>
              <a:t>https://www.shirleyclarke-education.org/video/science-soil-study/</a:t>
            </a:r>
            <a:r>
              <a:rPr lang="en-GB" dirty="0" smtClean="0"/>
              <a:t> Older Pupils</a:t>
            </a:r>
          </a:p>
          <a:p>
            <a:r>
              <a:rPr lang="en-GB" dirty="0" smtClean="0">
                <a:hlinkClick r:id="rId4"/>
              </a:rPr>
              <a:t>https://www.shirleyclarke-education.org/video/math-word-problems/</a:t>
            </a:r>
            <a:r>
              <a:rPr lang="en-GB" dirty="0" smtClean="0"/>
              <a:t> Talk partners, mid-lesson stop; with 3.44 left, teacher discussion about the talk partners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8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Want</a:t>
            </a:r>
            <a:r>
              <a:rPr lang="en-GB" baseline="0" dirty="0" smtClean="0"/>
              <a:t> to create an environment when pupils are confident to answer and don’t feel embarrassed by wrong answers – how?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5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Want</a:t>
            </a:r>
            <a:r>
              <a:rPr lang="en-GB" baseline="0" dirty="0" smtClean="0"/>
              <a:t> to create an environment when pupils are confident to answer and don’t feel embarrassed by wrong </a:t>
            </a:r>
            <a:r>
              <a:rPr lang="en-GB" baseline="0" smtClean="0"/>
              <a:t>answers – how?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9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will we know we can do these?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- Be able to explain strategies to others; be able to use one tomorrow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2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268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31624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532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035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3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5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92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2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08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ASSESSMENT IS FOR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Effective questioning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70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651524" y="3120976"/>
            <a:ext cx="5102942" cy="2862323"/>
          </a:xfrm>
          <a:prstGeom prst="roundRect">
            <a:avLst>
              <a:gd name="adj" fmla="val 3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Big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Following a block of teaching, a question is asked with multiple choice answers</a:t>
            </a:r>
          </a:p>
          <a:p>
            <a:r>
              <a:rPr lang="en-GB" sz="2800" dirty="0" smtClean="0"/>
              <a:t>Answers indicated by:</a:t>
            </a:r>
          </a:p>
          <a:p>
            <a:pPr lvl="1"/>
            <a:r>
              <a:rPr lang="en-GB" sz="2400" dirty="0" smtClean="0"/>
              <a:t>Holding up fingers</a:t>
            </a:r>
          </a:p>
          <a:p>
            <a:pPr lvl="1"/>
            <a:r>
              <a:rPr lang="en-GB" sz="2400" dirty="0" smtClean="0"/>
              <a:t>Going to the corresponding corner</a:t>
            </a:r>
          </a:p>
          <a:p>
            <a:pPr lvl="1"/>
            <a:r>
              <a:rPr lang="en-GB" sz="2400" dirty="0" smtClean="0"/>
              <a:t>Show me boards</a:t>
            </a:r>
          </a:p>
          <a:p>
            <a:pPr lvl="1"/>
            <a:r>
              <a:rPr lang="en-GB" sz="2400" dirty="0" err="1" smtClean="0"/>
              <a:t>Socrative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99006" y="3120977"/>
            <a:ext cx="5058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</a:t>
            </a:r>
            <a:r>
              <a:rPr lang="en-GB" sz="2000" dirty="0"/>
              <a:t>can we do to preserve the ozone </a:t>
            </a:r>
            <a:r>
              <a:rPr lang="en-GB" sz="2000" dirty="0" smtClean="0"/>
              <a:t>layer?</a:t>
            </a:r>
            <a:endParaRPr lang="en-GB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Reduce the amount of carbon dioxide produced by cars and factories</a:t>
            </a:r>
            <a:endParaRPr lang="en-GB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Reduce the greenhouse effect</a:t>
            </a:r>
            <a:endParaRPr lang="en-GB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Stop cutting down the rainforests</a:t>
            </a:r>
            <a:endParaRPr lang="en-GB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Limit the numbers of cars that can be used when the level of ozone is high</a:t>
            </a:r>
            <a:endParaRPr lang="en-GB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Properly dispose of air-conditioners and fridges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7463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Talking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Chance for pupils to consider answers together</a:t>
            </a:r>
          </a:p>
          <a:p>
            <a:r>
              <a:rPr lang="en-GB" sz="2800" dirty="0" smtClean="0"/>
              <a:t>30 seconds after questions, especially at start of lesson</a:t>
            </a:r>
          </a:p>
          <a:p>
            <a:pPr lvl="0"/>
            <a:r>
              <a:rPr lang="en-GB" sz="2800" dirty="0" smtClean="0"/>
              <a:t>Change </a:t>
            </a:r>
            <a:r>
              <a:rPr lang="en-GB" sz="2800" dirty="0"/>
              <a:t>regularly – weekly, if </a:t>
            </a:r>
            <a:r>
              <a:rPr lang="en-GB" sz="2800" dirty="0" smtClean="0"/>
              <a:t>possible</a:t>
            </a:r>
          </a:p>
          <a:p>
            <a:pPr lvl="0"/>
            <a:r>
              <a:rPr lang="en-GB" sz="2800" dirty="0" smtClean="0"/>
              <a:t>Continue to </a:t>
            </a:r>
            <a:r>
              <a:rPr lang="en-GB" sz="2800" dirty="0"/>
              <a:t>randomly select pupils to answer </a:t>
            </a:r>
            <a:r>
              <a:rPr lang="en-GB" sz="2800" dirty="0" smtClean="0"/>
              <a:t>questions</a:t>
            </a:r>
            <a:endParaRPr lang="en-GB" sz="2800" dirty="0"/>
          </a:p>
          <a:p>
            <a:pPr lvl="0"/>
            <a:r>
              <a:rPr lang="en-GB" sz="2800" dirty="0"/>
              <a:t>A class success criteria (like a list of rules) for being an effective talk partner should be established at the start of the session and </a:t>
            </a:r>
            <a:r>
              <a:rPr lang="en-GB" sz="2800" dirty="0" smtClean="0"/>
              <a:t>displayed</a:t>
            </a:r>
          </a:p>
          <a:p>
            <a:pPr lvl="0"/>
            <a:r>
              <a:rPr lang="en-GB" sz="2800" dirty="0" smtClean="0"/>
              <a:t>Where </a:t>
            </a:r>
            <a:r>
              <a:rPr lang="en-GB" sz="2800" dirty="0"/>
              <a:t>particular support is required </a:t>
            </a:r>
            <a:r>
              <a:rPr lang="en-GB" sz="2800" dirty="0" smtClean="0"/>
              <a:t>there </a:t>
            </a:r>
            <a:r>
              <a:rPr lang="en-GB" sz="2800" dirty="0"/>
              <a:t>should be a trio rather than a </a:t>
            </a:r>
            <a:r>
              <a:rPr lang="en-GB" sz="2800" dirty="0" smtClean="0"/>
              <a:t>pair</a:t>
            </a:r>
            <a:endParaRPr lang="en-GB" sz="2800" dirty="0"/>
          </a:p>
          <a:p>
            <a:pPr lvl="0"/>
            <a:r>
              <a:rPr lang="en-GB" sz="2800" dirty="0"/>
              <a:t>Partners must be assigned by the teacher, rather than pupils just being instructed to discuss their ideas with </a:t>
            </a:r>
            <a:r>
              <a:rPr lang="en-GB" sz="2800" dirty="0" smtClean="0"/>
              <a:t>someone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4381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Talking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Not paired up by ability, gender, friendship…</a:t>
            </a:r>
          </a:p>
          <a:p>
            <a:r>
              <a:rPr lang="en-GB" sz="2800" dirty="0" smtClean="0"/>
              <a:t>But </a:t>
            </a:r>
            <a:r>
              <a:rPr lang="en-GB" sz="2800" b="1" dirty="0" smtClean="0"/>
              <a:t>randomly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1705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cathrog\AppData\Local\Microsoft\Windows\INetCache\Content.Outlook\RL0JBEER\Screenshot_20181120-15122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8" b="19697"/>
          <a:stretch/>
        </p:blipFill>
        <p:spPr bwMode="auto">
          <a:xfrm>
            <a:off x="1486882" y="127719"/>
            <a:ext cx="9235195" cy="6548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84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Responding to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 teacher’s response to pupils’ incorrect answers is also important</a:t>
            </a:r>
          </a:p>
          <a:p>
            <a:r>
              <a:rPr lang="en-GB" sz="2400" dirty="0" smtClean="0"/>
              <a:t>In order to develop a true growth mind-set (vital for </a:t>
            </a:r>
            <a:r>
              <a:rPr lang="en-GB" sz="2400" dirty="0" err="1" smtClean="0"/>
              <a:t>AifL</a:t>
            </a:r>
            <a:r>
              <a:rPr lang="en-GB" sz="2400" dirty="0" smtClean="0"/>
              <a:t> to work) we must embrace challenge and remove the stigma around mistakes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83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Responding to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Gathering answers – “Okay - does anyone have anything they can add to this?”</a:t>
            </a:r>
          </a:p>
          <a:p>
            <a:r>
              <a:rPr lang="en-GB" sz="2400" dirty="0" smtClean="0"/>
              <a:t>Asking for explanation of wrong answers – “What makes you say that?”</a:t>
            </a:r>
          </a:p>
          <a:p>
            <a:r>
              <a:rPr lang="en-GB" sz="2400" dirty="0" smtClean="0"/>
              <a:t>Offering additional information – “What if I told that…? Would that make a difference?”</a:t>
            </a:r>
          </a:p>
          <a:p>
            <a:r>
              <a:rPr lang="en-GB" sz="2400" dirty="0" smtClean="0"/>
              <a:t>Stalling to give pupil reflection time – “Hold that thought and we’ll come back to that.”</a:t>
            </a:r>
          </a:p>
          <a:p>
            <a:r>
              <a:rPr lang="en-GB" sz="2400" dirty="0" smtClean="0"/>
              <a:t>No pressure – “What do you think? Anything at all.”</a:t>
            </a:r>
          </a:p>
          <a:p>
            <a:r>
              <a:rPr lang="en-GB" sz="2400" dirty="0"/>
              <a:t>Thanking pupils for mistakes – “Thank you for that, actually, because it means we can discuss this more</a:t>
            </a:r>
            <a:r>
              <a:rPr lang="en-GB" sz="2400" dirty="0" smtClean="0"/>
              <a:t>…”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623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will be able to establish a classroom culture in which all pupils engage in discussion</a:t>
            </a:r>
          </a:p>
          <a:p>
            <a:r>
              <a:rPr lang="en-GB" sz="2400" dirty="0" smtClean="0"/>
              <a:t>We will know strategies to ask effective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129668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Questioning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Aiming for more than recall questions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085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48" y="158872"/>
            <a:ext cx="8777225" cy="6562412"/>
          </a:xfrm>
        </p:spPr>
      </p:pic>
    </p:spTree>
    <p:extLst>
      <p:ext uri="{BB962C8B-B14F-4D97-AF65-F5344CB8AC3E}">
        <p14:creationId xmlns:p14="http://schemas.microsoft.com/office/powerpoint/2010/main" val="260590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193" y="-3304415"/>
            <a:ext cx="2764627" cy="39987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" y="190499"/>
            <a:ext cx="3863663" cy="27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68" y="207527"/>
            <a:ext cx="3863662" cy="272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55" y="207527"/>
            <a:ext cx="3844707" cy="27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" y="4056844"/>
            <a:ext cx="3863663" cy="27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68" y="4056843"/>
            <a:ext cx="3863662" cy="27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0" y="4056845"/>
            <a:ext cx="3863663" cy="27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2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4114798" y="3238053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203510" y="3289109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878625"/>
              </p:ext>
            </p:extLst>
          </p:nvPr>
        </p:nvGraphicFramePr>
        <p:xfrm>
          <a:off x="511790" y="41190"/>
          <a:ext cx="10918210" cy="67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73497" y="3919094"/>
            <a:ext cx="2461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Underpinned by a belief that all learners can make progress; that achievement comes from effort not just ability.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493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Questioning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Aiming for more than recall questions</a:t>
            </a:r>
          </a:p>
          <a:p>
            <a:r>
              <a:rPr lang="en-GB" sz="2400" dirty="0" smtClean="0"/>
              <a:t>Accessing pupils’ prior knowledge</a:t>
            </a:r>
          </a:p>
          <a:p>
            <a:r>
              <a:rPr lang="en-GB" sz="2400" dirty="0" smtClean="0"/>
              <a:t>Re-framing questions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854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  <p:sp>
        <p:nvSpPr>
          <p:cNvPr id="4" name="Oval Callout 3"/>
          <p:cNvSpPr/>
          <p:nvPr/>
        </p:nvSpPr>
        <p:spPr>
          <a:xfrm>
            <a:off x="1445342" y="1474840"/>
            <a:ext cx="3849329" cy="16518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Who can remember what happened in the last chapter?</a:t>
            </a:r>
            <a:endParaRPr lang="en-GB" sz="2400" dirty="0"/>
          </a:p>
        </p:txBody>
      </p:sp>
      <p:sp>
        <p:nvSpPr>
          <p:cNvPr id="5" name="Oval Callout 4"/>
          <p:cNvSpPr/>
          <p:nvPr/>
        </p:nvSpPr>
        <p:spPr>
          <a:xfrm>
            <a:off x="2630129" y="4204365"/>
            <a:ext cx="3849329" cy="16518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Who knows what a plant needs to grow?</a:t>
            </a:r>
            <a:endParaRPr lang="en-GB" sz="2400" dirty="0"/>
          </a:p>
        </p:txBody>
      </p:sp>
      <p:sp>
        <p:nvSpPr>
          <p:cNvPr id="6" name="Oval Callout 5"/>
          <p:cNvSpPr/>
          <p:nvPr/>
        </p:nvSpPr>
        <p:spPr>
          <a:xfrm>
            <a:off x="6340839" y="2775595"/>
            <a:ext cx="3849329" cy="16518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What’s the capital of Germany?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408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Basic recall questions</a:t>
            </a:r>
          </a:p>
          <a:p>
            <a:r>
              <a:rPr lang="en-GB" sz="2800" dirty="0" smtClean="0"/>
              <a:t>Will often lead to same few hands, some pupils checking out and, “I don’t know.”</a:t>
            </a:r>
          </a:p>
          <a:p>
            <a:r>
              <a:rPr lang="en-GB" sz="2800" dirty="0" smtClean="0"/>
              <a:t>Instead, questions can be reframed so that they are more accessible and generate discussion: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599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Giving range of answers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2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Giving range of answers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92354"/>
              </p:ext>
            </p:extLst>
          </p:nvPr>
        </p:nvGraphicFramePr>
        <p:xfrm>
          <a:off x="1251678" y="1769807"/>
          <a:ext cx="1017905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579"/>
                <a:gridCol w="712347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5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baseline="0" dirty="0" smtClean="0"/>
                        <a:t>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5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baseline="0" dirty="0" smtClean="0"/>
                        <a:t>? Discuss each of the following answers and give reasons why they are right or wrong: </a:t>
                      </a:r>
                    </a:p>
                    <a:p>
                      <a:r>
                        <a:rPr lang="en-GB" sz="2400" baseline="0" dirty="0" smtClean="0"/>
                        <a:t>3        5          7        10          25         125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physical activities</a:t>
                      </a:r>
                      <a:r>
                        <a:rPr lang="en-GB" sz="2400" baseline="0" dirty="0" smtClean="0"/>
                        <a:t> improve the efficiency of the heart?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Which</a:t>
                      </a:r>
                      <a:r>
                        <a:rPr lang="en-GB" sz="2400" baseline="0" dirty="0" smtClean="0"/>
                        <a:t> of these</a:t>
                      </a:r>
                      <a:r>
                        <a:rPr lang="en-GB" sz="2400" dirty="0" smtClean="0"/>
                        <a:t> physical activities</a:t>
                      </a:r>
                      <a:r>
                        <a:rPr lang="en-GB" sz="2400" baseline="0" dirty="0" smtClean="0"/>
                        <a:t> improve the efficiency of the heart? Give a reason for your answer.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Cycling           Walking          Golf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Swimming      Skydiving         Darts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does a plant need to grow?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Which</a:t>
                      </a:r>
                      <a:r>
                        <a:rPr lang="en-GB" sz="2400" baseline="0" dirty="0" smtClean="0"/>
                        <a:t> of the following </a:t>
                      </a:r>
                      <a:r>
                        <a:rPr lang="en-GB" sz="2400" dirty="0" smtClean="0"/>
                        <a:t>does a plant need to grow? </a:t>
                      </a:r>
                    </a:p>
                    <a:p>
                      <a:r>
                        <a:rPr lang="en-GB" sz="2400" dirty="0" smtClean="0"/>
                        <a:t>air       water        lemonade</a:t>
                      </a:r>
                      <a:r>
                        <a:rPr lang="en-GB" sz="2400" baseline="0" dirty="0" smtClean="0"/>
                        <a:t>        light       </a:t>
                      </a:r>
                    </a:p>
                    <a:p>
                      <a:r>
                        <a:rPr lang="en-GB" sz="2400" baseline="0" dirty="0" smtClean="0"/>
                        <a:t>heat      sand          soil 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35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Aim to choose two right, two wrong and two debatable answers, which will generate the most discussion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8641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statements, rather than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8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statements, rather than questions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365580"/>
              </p:ext>
            </p:extLst>
          </p:nvPr>
        </p:nvGraphicFramePr>
        <p:xfrm>
          <a:off x="1251678" y="1964479"/>
          <a:ext cx="1017905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48"/>
                <a:gridCol w="61803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forms of exercise</a:t>
                      </a:r>
                      <a:r>
                        <a:rPr lang="en-GB" sz="2400" baseline="0" dirty="0" smtClean="0"/>
                        <a:t> improve the efficiency of the heart?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All forms</a:t>
                      </a:r>
                      <a:r>
                        <a:rPr lang="en-GB" sz="2400" baseline="0" dirty="0" smtClean="0"/>
                        <a:t> of exercise improve the efficiency of the heart. Do you agree or disagree? Have a reason for your answer.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Which drugs are bad for you?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All drugs are bad for you. </a:t>
                      </a:r>
                      <a:r>
                        <a:rPr lang="en-GB" sz="2400" baseline="0" dirty="0" smtClean="0"/>
                        <a:t>Do you agree or disagree? Have a reason for your answer.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do we need prisons?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We need to</a:t>
                      </a:r>
                      <a:r>
                        <a:rPr lang="en-GB" sz="2400" baseline="0" dirty="0" smtClean="0"/>
                        <a:t> have prisons. Do you agree or disagree? Have a reason for your answer.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10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Odd one 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81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Odd one out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756277"/>
              </p:ext>
            </p:extLst>
          </p:nvPr>
        </p:nvGraphicFramePr>
        <p:xfrm>
          <a:off x="1250950" y="2286000"/>
          <a:ext cx="101790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is a metaphor?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dirty="0" smtClean="0"/>
                        <a:t>They</a:t>
                      </a:r>
                      <a:r>
                        <a:rPr lang="en-GB" sz="2400" baseline="0" dirty="0" smtClean="0"/>
                        <a:t> glided across the room like swans.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aseline="0" dirty="0" smtClean="0"/>
                        <a:t>Her look shot through him like a bullet.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dirty="0" smtClean="0"/>
                        <a:t>They were skating on thin ice and they knew it.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dirty="0" smtClean="0"/>
                        <a:t>He</a:t>
                      </a:r>
                      <a:r>
                        <a:rPr lang="en-GB" sz="2400" baseline="0" dirty="0" smtClean="0"/>
                        <a:t> felt as fragile as glass when he finally got up.</a:t>
                      </a:r>
                    </a:p>
                    <a:p>
                      <a:endParaRPr lang="en-GB" sz="2400" baseline="0" dirty="0" smtClean="0"/>
                    </a:p>
                    <a:p>
                      <a:r>
                        <a:rPr lang="en-GB" sz="2400" dirty="0" smtClean="0"/>
                        <a:t>         - Which is the odd one out and why?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03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4114798" y="3238053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203510" y="3289109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103708"/>
              </p:ext>
            </p:extLst>
          </p:nvPr>
        </p:nvGraphicFramePr>
        <p:xfrm>
          <a:off x="511790" y="41190"/>
          <a:ext cx="10918210" cy="67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000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went wrong?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69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went wrong?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67339"/>
              </p:ext>
            </p:extLst>
          </p:nvPr>
        </p:nvGraphicFramePr>
        <p:xfrm>
          <a:off x="1250950" y="2286000"/>
          <a:ext cx="10179050" cy="215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 + 2</a:t>
                      </a:r>
                    </a:p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10 –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dirty="0" smtClean="0"/>
                        <a:t>10</a:t>
                      </a:r>
                      <a:r>
                        <a:rPr lang="en-GB" sz="2400" baseline="0" dirty="0" smtClean="0"/>
                        <a:t> – 2 = 12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24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baseline="0" dirty="0" smtClean="0"/>
                        <a:t>       - What went wrong?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18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in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08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in order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700552"/>
              </p:ext>
            </p:extLst>
          </p:nvPr>
        </p:nvGraphicFramePr>
        <p:xfrm>
          <a:off x="1250950" y="2286000"/>
          <a:ext cx="10179050" cy="384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Which</a:t>
                      </a:r>
                      <a:r>
                        <a:rPr lang="en-GB" sz="2400" baseline="0" dirty="0" smtClean="0"/>
                        <a:t> character is the most cowardly and why?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dirty="0" smtClean="0"/>
                        <a:t>Put</a:t>
                      </a:r>
                      <a:r>
                        <a:rPr lang="en-GB" sz="2400" baseline="0" dirty="0" smtClean="0"/>
                        <a:t> the characters in order from bravest to most cowardly.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makes this a good final paragraph?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dirty="0" smtClean="0"/>
                        <a:t>Put these final</a:t>
                      </a:r>
                      <a:r>
                        <a:rPr lang="en-GB" sz="2400" baseline="0" dirty="0" smtClean="0"/>
                        <a:t> paragraphs in order from most to least effective.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843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Showing differing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Showing differing examples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495155"/>
              </p:ext>
            </p:extLst>
          </p:nvPr>
        </p:nvGraphicFramePr>
        <p:xfrm>
          <a:off x="1250950" y="2286000"/>
          <a:ext cx="10179050" cy="215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makes a healthy meal?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is this a healthy</a:t>
                      </a:r>
                      <a:r>
                        <a:rPr lang="en-GB" sz="2400" baseline="0" dirty="0" smtClean="0"/>
                        <a:t> meal…</a:t>
                      </a:r>
                    </a:p>
                    <a:p>
                      <a:r>
                        <a:rPr lang="en-GB" sz="2400" baseline="0" dirty="0" smtClean="0"/>
                        <a:t>but this not?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81" y="1819533"/>
            <a:ext cx="3078519" cy="2053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78" y="3873345"/>
            <a:ext cx="3132984" cy="23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18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Showing differing examples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299213"/>
              </p:ext>
            </p:extLst>
          </p:nvPr>
        </p:nvGraphicFramePr>
        <p:xfrm>
          <a:off x="1250950" y="2286000"/>
          <a:ext cx="101790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Fix</a:t>
                      </a:r>
                      <a:r>
                        <a:rPr lang="en-GB" sz="2400" baseline="0" dirty="0" smtClean="0"/>
                        <a:t> this sentence.</a:t>
                      </a:r>
                    </a:p>
                    <a:p>
                      <a:endParaRPr lang="en-GB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She was stunned, no-one had ever been so rude to her, she didn’t understand.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is </a:t>
                      </a:r>
                      <a:r>
                        <a:rPr lang="en-GB" sz="2400" baseline="0" dirty="0" smtClean="0"/>
                        <a:t>Sentence A correct, but Sentence B is not?</a:t>
                      </a:r>
                    </a:p>
                    <a:p>
                      <a:endParaRPr lang="en-GB" sz="2400" baseline="0" dirty="0" smtClean="0"/>
                    </a:p>
                    <a:p>
                      <a:r>
                        <a:rPr lang="en-GB" sz="2400" baseline="0" dirty="0" smtClean="0"/>
                        <a:t>A </a:t>
                      </a:r>
                    </a:p>
                    <a:p>
                      <a:r>
                        <a:rPr lang="en-GB" sz="2400" baseline="0" dirty="0" smtClean="0"/>
                        <a:t>She was stunned – no-one had ever been so rude to her. She didn’t understand.</a:t>
                      </a:r>
                    </a:p>
                    <a:p>
                      <a:endParaRPr lang="en-GB" sz="2400" baseline="0" dirty="0" smtClean="0"/>
                    </a:p>
                    <a:p>
                      <a:r>
                        <a:rPr lang="en-GB" sz="2400" baseline="0" dirty="0" smtClean="0"/>
                        <a:t>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She was stunned, no-one had ever been so rude to her, she didn’t understand.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245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Opposing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6375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Opposing </a:t>
            </a:r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734038"/>
              </p:ext>
            </p:extLst>
          </p:nvPr>
        </p:nvGraphicFramePr>
        <p:xfrm>
          <a:off x="1251678" y="1964479"/>
          <a:ext cx="1017905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48"/>
                <a:gridCol w="61803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</a:t>
                      </a:r>
                      <a:r>
                        <a:rPr lang="en-GB" sz="2400" baseline="0" dirty="0" smtClean="0"/>
                        <a:t> is it wrong to steal?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would a mother whose children were starving think about shoplifting?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was it cruel to employ Victorian</a:t>
                      </a:r>
                      <a:r>
                        <a:rPr lang="en-GB" sz="2400" baseline="0" dirty="0" smtClean="0"/>
                        <a:t> children to clean chimneys?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How would</a:t>
                      </a:r>
                      <a:r>
                        <a:rPr lang="en-GB" sz="2400" baseline="0" dirty="0" smtClean="0"/>
                        <a:t> Victorian industrialists justify their employment of children?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976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Opposing </a:t>
            </a:r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251678" y="1964479"/>
          <a:ext cx="1017905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48"/>
                <a:gridCol w="61803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</a:t>
                      </a:r>
                      <a:r>
                        <a:rPr lang="en-GB" sz="2400" baseline="0" dirty="0" smtClean="0"/>
                        <a:t> is it wrong to steal?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would a mother whose children were starving think about shoplifting?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was it cruel to employ Victorian</a:t>
                      </a:r>
                      <a:r>
                        <a:rPr lang="en-GB" sz="2400" baseline="0" dirty="0" smtClean="0"/>
                        <a:t> children to clean chimneys?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How would</a:t>
                      </a:r>
                      <a:r>
                        <a:rPr lang="en-GB" sz="2400" baseline="0" dirty="0" smtClean="0"/>
                        <a:t> Victorian industrialists justify their employment of children?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6969" y="4660490"/>
            <a:ext cx="603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All good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Reframed ones offer differentiation, challenge and application.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5136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will be able to establish a classroom culture in which all pupils engage in discussion</a:t>
            </a:r>
          </a:p>
          <a:p>
            <a:r>
              <a:rPr lang="en-GB" sz="2400" dirty="0" smtClean="0"/>
              <a:t>We will know strategies to ask effective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3482120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58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647950"/>
              </p:ext>
            </p:extLst>
          </p:nvPr>
        </p:nvGraphicFramePr>
        <p:xfrm>
          <a:off x="1251678" y="1964479"/>
          <a:ext cx="1017905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48"/>
                <a:gridCol w="61803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a prime number?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Prime numbers</a:t>
                      </a:r>
                      <a:r>
                        <a:rPr lang="en-GB" sz="2400" baseline="0" dirty="0" smtClean="0"/>
                        <a:t> are divisible by 2. True or false?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does “setting” refer to?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Setting means</a:t>
                      </a:r>
                      <a:r>
                        <a:rPr lang="en-GB" sz="2400" baseline="0" dirty="0" smtClean="0"/>
                        <a:t> where a story takes place. True or false?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When did World War 2 end?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World War 2 ended on August 14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1945. True</a:t>
                      </a:r>
                      <a:r>
                        <a:rPr lang="en-GB" sz="2400" baseline="0" dirty="0" smtClean="0"/>
                        <a:t> or false?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the biggest country in the world?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Russia</a:t>
                      </a:r>
                      <a:r>
                        <a:rPr lang="en-GB" sz="2400" baseline="0" dirty="0" smtClean="0"/>
                        <a:t> is the biggest country in the world. True or false?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53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Responding to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Give pupils time to discuss these questions together while eavesdropping</a:t>
            </a:r>
          </a:p>
          <a:p>
            <a:r>
              <a:rPr lang="en-GB" sz="2400" dirty="0" smtClean="0"/>
              <a:t>Take answers – and reasons – from the class</a:t>
            </a:r>
          </a:p>
          <a:p>
            <a:r>
              <a:rPr lang="en-GB" sz="2400" dirty="0" smtClean="0"/>
              <a:t>Use the responses to inform the rest of the lesson – does something need to be revisited? Can an element of the planned lesson be skipped? Can some or all of the class move on? </a:t>
            </a:r>
          </a:p>
          <a:p>
            <a:r>
              <a:rPr lang="en-GB" sz="2400" dirty="0" smtClean="0"/>
              <a:t>Where appropriate, develop pupil responses, either:</a:t>
            </a:r>
          </a:p>
          <a:p>
            <a:pPr lvl="1"/>
            <a:r>
              <a:rPr lang="en-GB" sz="2200" dirty="0" smtClean="0"/>
              <a:t>By yourself – repeating their ideas for emphasis, clarifying or paraphrasing a muddled point they made</a:t>
            </a:r>
          </a:p>
          <a:p>
            <a:pPr lvl="1"/>
            <a:r>
              <a:rPr lang="en-GB" sz="2200" dirty="0" smtClean="0"/>
              <a:t>By asking more questions to tease out more details</a:t>
            </a:r>
          </a:p>
          <a:p>
            <a:pPr lvl="1"/>
            <a:r>
              <a:rPr lang="en-GB" sz="2200" dirty="0" smtClean="0"/>
              <a:t>By taking more answers from the class – ask for similar points, opposing points, for someone else to clarify…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62719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54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On your handout is a potted version of each of these strategies.</a:t>
            </a:r>
          </a:p>
          <a:p>
            <a:r>
              <a:rPr lang="en-GB" sz="2400" dirty="0" smtClean="0"/>
              <a:t>Traffic light them on the following basis:</a:t>
            </a:r>
          </a:p>
          <a:p>
            <a:pPr lvl="1"/>
            <a:r>
              <a:rPr lang="en-GB" sz="2400" b="1" dirty="0" smtClean="0">
                <a:solidFill>
                  <a:srgbClr val="00B050"/>
                </a:solidFill>
              </a:rPr>
              <a:t>Green</a:t>
            </a:r>
            <a:r>
              <a:rPr lang="en-GB" sz="2400" dirty="0" smtClean="0"/>
              <a:t> = I have used this successfully</a:t>
            </a:r>
          </a:p>
          <a:p>
            <a:pPr lvl="1"/>
            <a:r>
              <a:rPr lang="en-GB" sz="2400" b="1" dirty="0" smtClean="0">
                <a:solidFill>
                  <a:srgbClr val="FFC000"/>
                </a:solidFill>
              </a:rPr>
              <a:t>Amber</a:t>
            </a:r>
            <a:r>
              <a:rPr lang="en-GB" sz="2400" dirty="0" smtClean="0"/>
              <a:t> = I haven’t used this before but think I could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Red</a:t>
            </a:r>
            <a:r>
              <a:rPr lang="en-GB" sz="2400" dirty="0" smtClean="0"/>
              <a:t> = I don’t think this would work in my class / subject / stage</a:t>
            </a:r>
            <a:endParaRPr lang="en-GB" sz="2400" dirty="0"/>
          </a:p>
          <a:p>
            <a:pPr lvl="1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162503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Then share your thoughts with your partner, explaining:</a:t>
            </a:r>
          </a:p>
          <a:p>
            <a:pPr lvl="1"/>
            <a:r>
              <a:rPr lang="en-GB" sz="2400" b="1" dirty="0">
                <a:solidFill>
                  <a:srgbClr val="00B050"/>
                </a:solidFill>
              </a:rPr>
              <a:t>Green</a:t>
            </a:r>
            <a:r>
              <a:rPr lang="en-GB" sz="2400" dirty="0"/>
              <a:t> = What you used it for and why you feel it worked</a:t>
            </a:r>
          </a:p>
          <a:p>
            <a:pPr lvl="1"/>
            <a:r>
              <a:rPr lang="en-GB" sz="2400" b="1" dirty="0">
                <a:solidFill>
                  <a:srgbClr val="FFC000"/>
                </a:solidFill>
              </a:rPr>
              <a:t>Amber</a:t>
            </a:r>
            <a:r>
              <a:rPr lang="en-GB" sz="2400" dirty="0"/>
              <a:t> = What you think you could use this for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Red</a:t>
            </a:r>
            <a:r>
              <a:rPr lang="en-GB" sz="2400" dirty="0"/>
              <a:t> = Why you think it won’t work – perhaps your partner will have a suggestion to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092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will be able to establish a classroom culture in which all pupils engage in discussion</a:t>
            </a:r>
          </a:p>
          <a:p>
            <a:r>
              <a:rPr lang="en-GB" sz="2400" dirty="0"/>
              <a:t>We will know strategies to ask effective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1156270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3278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Pair up with another teacher and plan three HOTS questions for an upcoming lesson</a:t>
            </a:r>
          </a:p>
          <a:p>
            <a:endParaRPr lang="en-GB" sz="2400" dirty="0"/>
          </a:p>
          <a:p>
            <a:r>
              <a:rPr lang="en-GB" sz="2400" dirty="0" smtClean="0"/>
              <a:t>Pair up with another teacher and have them observe during a period of questioning in your class. Have them make notes on whether you:</a:t>
            </a:r>
          </a:p>
          <a:p>
            <a:pPr lvl="1"/>
            <a:r>
              <a:rPr lang="en-GB" sz="2200" dirty="0" smtClean="0"/>
              <a:t>Give appropriate thinking time</a:t>
            </a:r>
          </a:p>
          <a:p>
            <a:pPr lvl="1"/>
            <a:r>
              <a:rPr lang="en-GB" sz="2200" dirty="0" smtClean="0"/>
              <a:t>Encourage all pupils to engage (using strategies like no hands up, talk partners)</a:t>
            </a:r>
          </a:p>
          <a:p>
            <a:pPr lvl="1"/>
            <a:r>
              <a:rPr lang="en-GB" sz="2200" dirty="0" smtClean="0"/>
              <a:t>Use HOTS questions</a:t>
            </a:r>
          </a:p>
          <a:p>
            <a:pPr lvl="1"/>
            <a:r>
              <a:rPr lang="en-GB" sz="2200" dirty="0" smtClean="0"/>
              <a:t>Respond appropriately to pupil responses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5702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T-p-s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How we establish a culture where every pupil is involved?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00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establish a culture where all pupils are involved…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Thinking time</a:t>
            </a:r>
          </a:p>
          <a:p>
            <a:r>
              <a:rPr lang="en-GB" sz="2800" dirty="0" smtClean="0"/>
              <a:t>Strategies for gathering in answers</a:t>
            </a:r>
          </a:p>
          <a:p>
            <a:r>
              <a:rPr lang="en-GB" sz="2800" dirty="0" smtClean="0"/>
              <a:t>Talking Partners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098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Thinking </a:t>
            </a:r>
            <a:r>
              <a:rPr lang="en-GB" sz="5400" dirty="0" smtClean="0"/>
              <a:t>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Three seconds </a:t>
            </a:r>
            <a:r>
              <a:rPr lang="en-GB" sz="2800" dirty="0" smtClean="0"/>
              <a:t>at least (rather than one)</a:t>
            </a:r>
          </a:p>
          <a:p>
            <a:r>
              <a:rPr lang="en-GB" sz="2800" dirty="0" smtClean="0"/>
              <a:t>Making it clear that it is thinking time</a:t>
            </a:r>
          </a:p>
          <a:p>
            <a:r>
              <a:rPr lang="en-GB" sz="2800" dirty="0" smtClean="0"/>
              <a:t>Better to have something to do – jot down answer; discuss with a partner; Think Pair Share…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06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Selecting pupils to answer rather than having them put their hands up</a:t>
            </a:r>
          </a:p>
          <a:p>
            <a:pPr lvl="1"/>
            <a:r>
              <a:rPr lang="en-GB" sz="2200" dirty="0" smtClean="0"/>
              <a:t>“Hands up? You must have a question!”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9762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in answers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20878777">
            <a:off x="1293101" y="1907484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 hands up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 rot="20878777">
            <a:off x="2721325" y="3149349"/>
            <a:ext cx="330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Select pupil to give partner’s response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78777">
            <a:off x="1589275" y="5274954"/>
            <a:ext cx="330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“Popcorn”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308907">
            <a:off x="8512015" y="1612908"/>
            <a:ext cx="330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Word wave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08907">
            <a:off x="5059207" y="5054515"/>
            <a:ext cx="2091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Shouting out at once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158461">
            <a:off x="7632435" y="3539903"/>
            <a:ext cx="3578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Select pair; both pupils need to answer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4700518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550</TotalTime>
  <Words>2015</Words>
  <Application>Microsoft Office PowerPoint</Application>
  <PresentationFormat>Widescreen</PresentationFormat>
  <Paragraphs>262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Gill Sans MT</vt:lpstr>
      <vt:lpstr>Impact</vt:lpstr>
      <vt:lpstr>Badge</vt:lpstr>
      <vt:lpstr>ASSESSMENT IS FOR Learning</vt:lpstr>
      <vt:lpstr>PowerPoint Presentation</vt:lpstr>
      <vt:lpstr>PowerPoint Presentation</vt:lpstr>
      <vt:lpstr>Learning Intentions</vt:lpstr>
      <vt:lpstr>T-p-s</vt:lpstr>
      <vt:lpstr>To establish a culture where all pupils are involved… </vt:lpstr>
      <vt:lpstr>Thinking time</vt:lpstr>
      <vt:lpstr>Random selection</vt:lpstr>
      <vt:lpstr>Taking in answers</vt:lpstr>
      <vt:lpstr>A Big question</vt:lpstr>
      <vt:lpstr>Talking Partners</vt:lpstr>
      <vt:lpstr>Talking Partners</vt:lpstr>
      <vt:lpstr>PowerPoint Presentation</vt:lpstr>
      <vt:lpstr>Responding to answers</vt:lpstr>
      <vt:lpstr>Responding to answers</vt:lpstr>
      <vt:lpstr>Learning Intentions</vt:lpstr>
      <vt:lpstr>Effective Questioning</vt:lpstr>
      <vt:lpstr>PowerPoint Presentation</vt:lpstr>
      <vt:lpstr>PowerPoint Presentation</vt:lpstr>
      <vt:lpstr>Effective Questioning</vt:lpstr>
      <vt:lpstr>Remembering questions</vt:lpstr>
      <vt:lpstr>Framing Questions</vt:lpstr>
      <vt:lpstr>Giving range of answers</vt:lpstr>
      <vt:lpstr>Giving range of answers</vt:lpstr>
      <vt:lpstr>PowerPoint Presentation</vt:lpstr>
      <vt:lpstr>Discussion statements, rather than questions</vt:lpstr>
      <vt:lpstr>Discussion statements, rather than questions</vt:lpstr>
      <vt:lpstr>Odd one out</vt:lpstr>
      <vt:lpstr>Odd one out</vt:lpstr>
      <vt:lpstr>What went wrong?</vt:lpstr>
      <vt:lpstr>What went wrong?</vt:lpstr>
      <vt:lpstr>Put in order</vt:lpstr>
      <vt:lpstr>Put in order</vt:lpstr>
      <vt:lpstr>Showing differing examples</vt:lpstr>
      <vt:lpstr>Showing differing examples</vt:lpstr>
      <vt:lpstr>Showing differing examples</vt:lpstr>
      <vt:lpstr>Opposing statement</vt:lpstr>
      <vt:lpstr>Opposing statement</vt:lpstr>
      <vt:lpstr>Opposing statement</vt:lpstr>
      <vt:lpstr>True or false</vt:lpstr>
      <vt:lpstr>True or false</vt:lpstr>
      <vt:lpstr>Responding to Answers</vt:lpstr>
      <vt:lpstr>Task</vt:lpstr>
      <vt:lpstr>Task</vt:lpstr>
      <vt:lpstr>Learning Intentions</vt:lpstr>
      <vt:lpstr>Going Forward</vt:lpstr>
    </vt:vector>
  </TitlesOfParts>
  <Company>Argyll &amp;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IS FOR Learning: A Refresher</dc:title>
  <dc:creator>Cathro, Gillian</dc:creator>
  <cp:lastModifiedBy>Cathro, Gillian</cp:lastModifiedBy>
  <cp:revision>59</cp:revision>
  <dcterms:created xsi:type="dcterms:W3CDTF">2018-09-12T14:09:54Z</dcterms:created>
  <dcterms:modified xsi:type="dcterms:W3CDTF">2019-02-27T16:31:47Z</dcterms:modified>
</cp:coreProperties>
</file>