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83" r:id="rId2"/>
    <p:sldId id="284" r:id="rId3"/>
    <p:sldId id="258" r:id="rId4"/>
    <p:sldId id="259" r:id="rId5"/>
    <p:sldId id="285" r:id="rId6"/>
    <p:sldId id="287" r:id="rId7"/>
    <p:sldId id="288" r:id="rId8"/>
    <p:sldId id="286" r:id="rId9"/>
    <p:sldId id="306" r:id="rId10"/>
    <p:sldId id="289" r:id="rId11"/>
    <p:sldId id="290" r:id="rId12"/>
    <p:sldId id="309" r:id="rId13"/>
    <p:sldId id="313" r:id="rId14"/>
    <p:sldId id="260" r:id="rId15"/>
    <p:sldId id="307" r:id="rId16"/>
    <p:sldId id="308" r:id="rId17"/>
    <p:sldId id="292" r:id="rId18"/>
    <p:sldId id="314" r:id="rId19"/>
    <p:sldId id="315" r:id="rId20"/>
    <p:sldId id="261" r:id="rId21"/>
    <p:sldId id="295" r:id="rId22"/>
    <p:sldId id="262" r:id="rId23"/>
    <p:sldId id="266" r:id="rId24"/>
    <p:sldId id="294" r:id="rId25"/>
    <p:sldId id="263" r:id="rId26"/>
    <p:sldId id="296" r:id="rId27"/>
    <p:sldId id="264" r:id="rId28"/>
    <p:sldId id="297" r:id="rId29"/>
    <p:sldId id="312" r:id="rId30"/>
    <p:sldId id="310" r:id="rId31"/>
    <p:sldId id="311" r:id="rId32"/>
    <p:sldId id="304" r:id="rId33"/>
    <p:sldId id="30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0" autoAdjust="0"/>
    <p:restoredTop sz="94660"/>
  </p:normalViewPr>
  <p:slideViewPr>
    <p:cSldViewPr snapToGrid="0">
      <p:cViewPr varScale="1">
        <p:scale>
          <a:sx n="74" d="100"/>
          <a:sy n="74" d="100"/>
        </p:scale>
        <p:origin x="35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C0E08F-2FBA-44A7-90FB-F55FAB42F51C}" type="datetimeFigureOut">
              <a:rPr lang="en-GB" smtClean="0"/>
              <a:t>26/01/2017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D0CF4C-8428-4C99-8E11-30430B88059C}" type="slidenum">
              <a:rPr lang="en-GB" smtClean="0"/>
              <a:t>‹#›</a:t>
            </a:fld>
            <a:endParaRPr lang="en-GB"/>
          </a:p>
        </p:txBody>
      </p:sp>
    </p:spTree>
    <p:extLst>
      <p:ext uri="{BB962C8B-B14F-4D97-AF65-F5344CB8AC3E}">
        <p14:creationId xmlns:p14="http://schemas.microsoft.com/office/powerpoint/2010/main" val="2294550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dirty="0"/>
              <a:t> ‘Assessment practice will follow and reinforce the curriculum and </a:t>
            </a:r>
            <a:r>
              <a:rPr lang="en-GB" sz="1200" dirty="0">
                <a:solidFill>
                  <a:schemeClr val="accent1"/>
                </a:solidFill>
              </a:rPr>
              <a:t>promote high quality learning and teaching approaches</a:t>
            </a:r>
            <a:r>
              <a:rPr lang="en-GB" sz="1200" dirty="0"/>
              <a:t>. Assessment of children’s and young people’s progress and achievement during their broad general education to the end of S3 will be </a:t>
            </a:r>
            <a:r>
              <a:rPr lang="en-GB" sz="1200" dirty="0">
                <a:solidFill>
                  <a:schemeClr val="accent1"/>
                </a:solidFill>
              </a:rPr>
              <a:t>based on teachers’ assessment of their knowledge and understanding, skills, attributes and capabilities</a:t>
            </a:r>
            <a:r>
              <a:rPr lang="en-GB" sz="1200" dirty="0"/>
              <a:t>, as described in the experiences and outcomes across the curriculum.’</a:t>
            </a:r>
            <a:endParaRPr lang="en-GB" dirty="0"/>
          </a:p>
          <a:p>
            <a:r>
              <a:rPr lang="en-GB" sz="1400" dirty="0"/>
              <a:t>   </a:t>
            </a:r>
            <a:r>
              <a:rPr lang="en-GB" sz="1200" dirty="0"/>
              <a:t>(</a:t>
            </a:r>
            <a:r>
              <a:rPr lang="en-GB" sz="1200" i="1" dirty="0"/>
              <a:t>Building the Curriculum 5: A Framework for  Assessment</a:t>
            </a:r>
            <a:r>
              <a:rPr lang="en-GB" sz="1200" dirty="0"/>
              <a:t>, p. 8)</a:t>
            </a:r>
          </a:p>
          <a:p>
            <a:endParaRPr lang="en-GB" dirty="0"/>
          </a:p>
        </p:txBody>
      </p:sp>
      <p:sp>
        <p:nvSpPr>
          <p:cNvPr id="4" name="Slide Number Placeholder 3"/>
          <p:cNvSpPr>
            <a:spLocks noGrp="1"/>
          </p:cNvSpPr>
          <p:nvPr>
            <p:ph type="sldNum" sz="quarter" idx="10"/>
          </p:nvPr>
        </p:nvSpPr>
        <p:spPr/>
        <p:txBody>
          <a:bodyPr/>
          <a:lstStyle/>
          <a:p>
            <a:fld id="{7D06987E-C6EA-489F-BE30-2223E03DB7EA}" type="slidenum">
              <a:rPr lang="en-GB" smtClean="0"/>
              <a:t>1</a:t>
            </a:fld>
            <a:endParaRPr lang="en-GB" dirty="0"/>
          </a:p>
        </p:txBody>
      </p:sp>
    </p:spTree>
    <p:extLst>
      <p:ext uri="{BB962C8B-B14F-4D97-AF65-F5344CB8AC3E}">
        <p14:creationId xmlns:p14="http://schemas.microsoft.com/office/powerpoint/2010/main" val="167703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06987E-C6EA-489F-BE30-2223E03DB7EA}" type="slidenum">
              <a:rPr lang="en-GB" smtClean="0"/>
              <a:t>2</a:t>
            </a:fld>
            <a:endParaRPr lang="en-GB" dirty="0"/>
          </a:p>
        </p:txBody>
      </p:sp>
    </p:spTree>
    <p:extLst>
      <p:ext uri="{BB962C8B-B14F-4D97-AF65-F5344CB8AC3E}">
        <p14:creationId xmlns:p14="http://schemas.microsoft.com/office/powerpoint/2010/main" val="46268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At the start of a topic, the pupils</a:t>
            </a:r>
            <a:r>
              <a:rPr lang="en-GB" baseline="0" dirty="0"/>
              <a:t> are asked to complete a </a:t>
            </a:r>
            <a:r>
              <a:rPr lang="en-GB" baseline="0" dirty="0" err="1"/>
              <a:t>mindmap</a:t>
            </a:r>
            <a:r>
              <a:rPr lang="en-GB" baseline="0" dirty="0"/>
              <a:t> where they write down everything they already know about that topic.  From this I can then see the starting point for each pupil and how they can be grouped.  This means pupils are being grouped by ability and not by class- this is so that all pupils are working at a level appropriate to them, to ensure progress and challenge.</a:t>
            </a:r>
            <a:endParaRPr lang="en-GB" dirty="0"/>
          </a:p>
        </p:txBody>
      </p:sp>
      <p:sp>
        <p:nvSpPr>
          <p:cNvPr id="4" name="Slide Number Placeholder 3"/>
          <p:cNvSpPr>
            <a:spLocks noGrp="1"/>
          </p:cNvSpPr>
          <p:nvPr>
            <p:ph type="sldNum" sz="quarter" idx="10"/>
          </p:nvPr>
        </p:nvSpPr>
        <p:spPr/>
        <p:txBody>
          <a:bodyPr/>
          <a:lstStyle/>
          <a:p>
            <a:fld id="{7D06987E-C6EA-489F-BE30-2223E03DB7EA}" type="slidenum">
              <a:rPr lang="en-GB" smtClean="0"/>
              <a:t>5</a:t>
            </a:fld>
            <a:endParaRPr lang="en-GB"/>
          </a:p>
        </p:txBody>
      </p:sp>
    </p:spTree>
    <p:extLst>
      <p:ext uri="{BB962C8B-B14F-4D97-AF65-F5344CB8AC3E}">
        <p14:creationId xmlns:p14="http://schemas.microsoft.com/office/powerpoint/2010/main" val="173407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05FBFB6-D229-4333-BEC8-45E26908BC16}" type="slidenum">
              <a:rPr lang="en-GB" altLang="en-US"/>
              <a:pPr/>
              <a:t>6</a:t>
            </a:fld>
            <a:endParaRPr lang="en-GB" altLang="en-US"/>
          </a:p>
        </p:txBody>
      </p:sp>
      <p:sp>
        <p:nvSpPr>
          <p:cNvPr id="23556" name="Notes Placeholder 1"/>
          <p:cNvSpPr>
            <a:spLocks noGrp="1"/>
          </p:cNvSpPr>
          <p:nvPr/>
        </p:nvSpPr>
        <p:spPr bwMode="auto">
          <a:xfrm>
            <a:off x="685480" y="4343144"/>
            <a:ext cx="5487041" cy="411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1767135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C5EF494-EBA3-40F1-A33B-2C4E90CDAF27}" type="slidenum">
              <a:rPr lang="en-GB" altLang="en-US"/>
              <a:pPr/>
              <a:t>7</a:t>
            </a:fld>
            <a:endParaRPr lang="en-GB" altLang="en-US"/>
          </a:p>
        </p:txBody>
      </p:sp>
      <p:sp>
        <p:nvSpPr>
          <p:cNvPr id="25604" name="Notes Placeholder 1"/>
          <p:cNvSpPr>
            <a:spLocks noGrp="1"/>
          </p:cNvSpPr>
          <p:nvPr/>
        </p:nvSpPr>
        <p:spPr bwMode="auto">
          <a:xfrm>
            <a:off x="685480" y="4343144"/>
            <a:ext cx="5487041" cy="411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2483645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0FAFA54-12A3-4E01-80DF-ED2F4B9647EC}" type="slidenum">
              <a:rPr lang="en-GB" altLang="en-US"/>
              <a:pPr/>
              <a:t>8</a:t>
            </a:fld>
            <a:endParaRPr lang="en-GB" altLang="en-US"/>
          </a:p>
        </p:txBody>
      </p:sp>
      <p:sp>
        <p:nvSpPr>
          <p:cNvPr id="21508" name="Notes Placeholder 1"/>
          <p:cNvSpPr>
            <a:spLocks noGrp="1"/>
          </p:cNvSpPr>
          <p:nvPr/>
        </p:nvSpPr>
        <p:spPr bwMode="auto">
          <a:xfrm>
            <a:off x="685480" y="4343144"/>
            <a:ext cx="5487041" cy="411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2746851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From building the Success</a:t>
            </a:r>
            <a:r>
              <a:rPr lang="en-GB" baseline="0" dirty="0"/>
              <a:t> Criteria with the pupils, I then look at what Learning Experiences I am going to provide that will ensure the pupils have opportunities to meet the criteria.  Again this ensures differentiation and that all pupils are working on experiences suitable to their ability.</a:t>
            </a:r>
            <a:endParaRPr lang="en-GB" dirty="0"/>
          </a:p>
        </p:txBody>
      </p:sp>
      <p:sp>
        <p:nvSpPr>
          <p:cNvPr id="4" name="Slide Number Placeholder 3"/>
          <p:cNvSpPr>
            <a:spLocks noGrp="1"/>
          </p:cNvSpPr>
          <p:nvPr>
            <p:ph type="sldNum" sz="quarter" idx="10"/>
          </p:nvPr>
        </p:nvSpPr>
        <p:spPr/>
        <p:txBody>
          <a:bodyPr/>
          <a:lstStyle/>
          <a:p>
            <a:fld id="{7D06987E-C6EA-489F-BE30-2223E03DB7EA}" type="slidenum">
              <a:rPr lang="en-GB" smtClean="0"/>
              <a:t>17</a:t>
            </a:fld>
            <a:endParaRPr lang="en-GB"/>
          </a:p>
        </p:txBody>
      </p:sp>
    </p:spTree>
    <p:extLst>
      <p:ext uri="{BB962C8B-B14F-4D97-AF65-F5344CB8AC3E}">
        <p14:creationId xmlns:p14="http://schemas.microsoft.com/office/powerpoint/2010/main" val="1649590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NAR</a:t>
            </a:r>
            <a:r>
              <a:rPr lang="en-GB" baseline="0" dirty="0"/>
              <a:t> Flowchart Planning Displays do not need to be done all the time.  However they are good for reviewing and discussing with the children what they have been learning, especially for younger pupils.</a:t>
            </a:r>
            <a:endParaRPr lang="en-GB" dirty="0"/>
          </a:p>
        </p:txBody>
      </p:sp>
      <p:sp>
        <p:nvSpPr>
          <p:cNvPr id="4" name="Slide Number Placeholder 3"/>
          <p:cNvSpPr>
            <a:spLocks noGrp="1"/>
          </p:cNvSpPr>
          <p:nvPr>
            <p:ph type="sldNum" sz="quarter" idx="10"/>
          </p:nvPr>
        </p:nvSpPr>
        <p:spPr/>
        <p:txBody>
          <a:bodyPr/>
          <a:lstStyle/>
          <a:p>
            <a:fld id="{7D06987E-C6EA-489F-BE30-2223E03DB7EA}" type="slidenum">
              <a:rPr lang="en-GB" smtClean="0"/>
              <a:t>29</a:t>
            </a:fld>
            <a:endParaRPr lang="en-GB" dirty="0"/>
          </a:p>
        </p:txBody>
      </p:sp>
    </p:spTree>
    <p:extLst>
      <p:ext uri="{BB962C8B-B14F-4D97-AF65-F5344CB8AC3E}">
        <p14:creationId xmlns:p14="http://schemas.microsoft.com/office/powerpoint/2010/main" val="2991117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B0D8830-0FB6-4C6E-95E9-1469F90497F0}" type="datetimeFigureOut">
              <a:rPr lang="en-GB" smtClean="0"/>
              <a:t>26/01/2017</a:t>
            </a:fld>
            <a:endParaRPr lang="en-GB"/>
          </a:p>
        </p:txBody>
      </p:sp>
      <p:sp>
        <p:nvSpPr>
          <p:cNvPr id="8" name="Slide Number Placeholder 7"/>
          <p:cNvSpPr>
            <a:spLocks noGrp="1"/>
          </p:cNvSpPr>
          <p:nvPr>
            <p:ph type="sldNum" sz="quarter" idx="11"/>
          </p:nvPr>
        </p:nvSpPr>
        <p:spPr/>
        <p:txBody>
          <a:bodyPr/>
          <a:lstStyle/>
          <a:p>
            <a:fld id="{98F66432-C172-48FE-9AFC-01EBBE47A70E}"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0D8830-0FB6-4C6E-95E9-1469F90497F0}" type="datetimeFigureOut">
              <a:rPr lang="en-GB" smtClean="0"/>
              <a:t>26/01/2017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F66432-C172-48FE-9AFC-01EBBE47A70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0D8830-0FB6-4C6E-95E9-1469F90497F0}" type="datetimeFigureOut">
              <a:rPr lang="en-GB" smtClean="0"/>
              <a:t>26/01/2017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F66432-C172-48FE-9AFC-01EBBE47A70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0D8830-0FB6-4C6E-95E9-1469F90497F0}" type="datetimeFigureOut">
              <a:rPr lang="en-GB" smtClean="0"/>
              <a:t>26/01/2017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F66432-C172-48FE-9AFC-01EBBE47A70E}"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0D8830-0FB6-4C6E-95E9-1469F90497F0}" type="datetimeFigureOut">
              <a:rPr lang="en-GB" smtClean="0"/>
              <a:t>26/01/2017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F66432-C172-48FE-9AFC-01EBBE47A70E}" type="slidenum">
              <a:rPr lang="en-GB" smtClean="0"/>
              <a:t>‹#›</a:t>
            </a:fld>
            <a:endParaRPr lang="en-GB"/>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0D8830-0FB6-4C6E-95E9-1469F90497F0}" type="datetimeFigureOut">
              <a:rPr lang="en-GB" smtClean="0"/>
              <a:t>26/01/2017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F66432-C172-48FE-9AFC-01EBBE47A70E}" type="slidenum">
              <a:rPr lang="en-GB" smtClean="0"/>
              <a:t>‹#›</a:t>
            </a:fld>
            <a:endParaRPr lang="en-GB"/>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B0D8830-0FB6-4C6E-95E9-1469F90497F0}" type="datetimeFigureOut">
              <a:rPr lang="en-GB" smtClean="0"/>
              <a:t>26/01/2017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F66432-C172-48FE-9AFC-01EBBE47A70E}" type="slidenum">
              <a:rPr lang="en-GB" smtClean="0"/>
              <a:t>‹#›</a:t>
            </a:fld>
            <a:endParaRPr lang="en-GB"/>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0D8830-0FB6-4C6E-95E9-1469F90497F0}" type="datetimeFigureOut">
              <a:rPr lang="en-GB" smtClean="0"/>
              <a:t>26/01/2017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F66432-C172-48FE-9AFC-01EBBE47A70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D8830-0FB6-4C6E-95E9-1469F90497F0}" type="datetimeFigureOut">
              <a:rPr lang="en-GB" smtClean="0"/>
              <a:t>26/01/2017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F66432-C172-48FE-9AFC-01EBBE47A70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0D8830-0FB6-4C6E-95E9-1469F90497F0}" type="datetimeFigureOut">
              <a:rPr lang="en-GB" smtClean="0"/>
              <a:t>26/01/2017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F66432-C172-48FE-9AFC-01EBBE47A70E}"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0D8830-0FB6-4C6E-95E9-1469F90497F0}" type="datetimeFigureOut">
              <a:rPr lang="en-GB" smtClean="0"/>
              <a:t>26/01/2017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F66432-C172-48FE-9AFC-01EBBE47A70E}"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B0D8830-0FB6-4C6E-95E9-1469F90497F0}" type="datetimeFigureOut">
              <a:rPr lang="en-GB" smtClean="0"/>
              <a:t>26/01/2017</a:t>
            </a:fld>
            <a:endParaRPr lang="en-GB"/>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8F66432-C172-48FE-9AFC-01EBBE47A70E}" type="slidenum">
              <a:rPr lang="en-GB" smtClean="0"/>
              <a:t>‹#›</a:t>
            </a:fld>
            <a:endParaRPr lang="en-GB"/>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online-stopwatch.com/countdown-time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7278" y="1915052"/>
            <a:ext cx="10363200" cy="2187674"/>
          </a:xfrm>
        </p:spPr>
        <p:txBody>
          <a:bodyPr>
            <a:noAutofit/>
          </a:bodyPr>
          <a:lstStyle/>
          <a:p>
            <a:r>
              <a:rPr lang="en-GB" sz="4800" dirty="0"/>
              <a:t>Planning learning, teaching and assessment  using the NAR flowchart.</a:t>
            </a:r>
          </a:p>
        </p:txBody>
      </p:sp>
      <p:sp>
        <p:nvSpPr>
          <p:cNvPr id="3" name="Subtitle 2"/>
          <p:cNvSpPr>
            <a:spLocks noGrp="1"/>
          </p:cNvSpPr>
          <p:nvPr>
            <p:ph type="subTitle" idx="1"/>
          </p:nvPr>
        </p:nvSpPr>
        <p:spPr/>
        <p:txBody>
          <a:bodyPr>
            <a:normAutofit/>
          </a:bodyPr>
          <a:lstStyle/>
          <a:p>
            <a:pPr algn="l"/>
            <a:endParaRPr lang="en-GB" sz="3200" dirty="0"/>
          </a:p>
        </p:txBody>
      </p:sp>
    </p:spTree>
    <p:extLst>
      <p:ext uri="{BB962C8B-B14F-4D97-AF65-F5344CB8AC3E}">
        <p14:creationId xmlns:p14="http://schemas.microsoft.com/office/powerpoint/2010/main" val="2304489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success criteria?</a:t>
            </a:r>
          </a:p>
        </p:txBody>
      </p:sp>
      <p:sp>
        <p:nvSpPr>
          <p:cNvPr id="3" name="Content Placeholder 2"/>
          <p:cNvSpPr>
            <a:spLocks noGrp="1"/>
          </p:cNvSpPr>
          <p:nvPr>
            <p:ph idx="1"/>
          </p:nvPr>
        </p:nvSpPr>
        <p:spPr>
          <a:xfrm>
            <a:off x="609600" y="1600201"/>
            <a:ext cx="10972800" cy="4877872"/>
          </a:xfrm>
        </p:spPr>
        <p:txBody>
          <a:bodyPr>
            <a:normAutofit/>
          </a:bodyPr>
          <a:lstStyle/>
          <a:p>
            <a:r>
              <a:rPr lang="en-GB" sz="2900" dirty="0">
                <a:solidFill>
                  <a:schemeClr val="tx1"/>
                </a:solidFill>
              </a:rPr>
              <a:t>Success criteria are suggested ways to achieve the learning intention. As you plan and consider your success criteria you should ensure that they are directly linked to your learning intentions and the evidence of learning which you will be aiming to collect.</a:t>
            </a:r>
          </a:p>
          <a:p>
            <a:endParaRPr lang="en-GB" sz="2900" dirty="0"/>
          </a:p>
          <a:p>
            <a:r>
              <a:rPr lang="en-GB" sz="2900" dirty="0">
                <a:solidFill>
                  <a:schemeClr val="tx1"/>
                </a:solidFill>
              </a:rPr>
              <a:t>Children should be co-constructing success criteria from early level onwards.</a:t>
            </a:r>
            <a:endParaRPr lang="en-GB" dirty="0">
              <a:solidFill>
                <a:schemeClr val="tx1"/>
              </a:solidFill>
            </a:endParaRPr>
          </a:p>
        </p:txBody>
      </p:sp>
    </p:spTree>
    <p:extLst>
      <p:ext uri="{BB962C8B-B14F-4D97-AF65-F5344CB8AC3E}">
        <p14:creationId xmlns:p14="http://schemas.microsoft.com/office/powerpoint/2010/main" val="326336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Guiding Questions to help…</a:t>
            </a:r>
          </a:p>
        </p:txBody>
      </p:sp>
      <p:sp>
        <p:nvSpPr>
          <p:cNvPr id="3" name="Content Placeholder 2"/>
          <p:cNvSpPr>
            <a:spLocks noGrp="1"/>
          </p:cNvSpPr>
          <p:nvPr>
            <p:ph idx="1"/>
          </p:nvPr>
        </p:nvSpPr>
        <p:spPr/>
        <p:txBody>
          <a:bodyPr>
            <a:normAutofit fontScale="92500" lnSpcReduction="20000"/>
          </a:bodyPr>
          <a:lstStyle/>
          <a:p>
            <a:pPr lvl="0"/>
            <a:r>
              <a:rPr lang="en-GB" dirty="0"/>
              <a:t>What can you do to show me that you have learnt this?</a:t>
            </a:r>
          </a:p>
          <a:p>
            <a:pPr lvl="0"/>
            <a:r>
              <a:rPr lang="en-GB" dirty="0"/>
              <a:t>What could we make?</a:t>
            </a:r>
          </a:p>
          <a:p>
            <a:pPr lvl="0"/>
            <a:r>
              <a:rPr lang="en-GB" dirty="0"/>
              <a:t>What can you do to show me that you played a role?</a:t>
            </a:r>
          </a:p>
          <a:p>
            <a:pPr lvl="0"/>
            <a:r>
              <a:rPr lang="en-GB" dirty="0"/>
              <a:t>How will we know if our __________ has been a success?</a:t>
            </a:r>
          </a:p>
          <a:p>
            <a:pPr lvl="0"/>
            <a:r>
              <a:rPr lang="en-GB" dirty="0"/>
              <a:t>What roles are required for a successful ___________?</a:t>
            </a:r>
          </a:p>
          <a:p>
            <a:pPr lvl="0"/>
            <a:r>
              <a:rPr lang="en-GB" dirty="0"/>
              <a:t>What skills would a person require to fill each of these roles?</a:t>
            </a:r>
          </a:p>
          <a:p>
            <a:pPr lvl="0"/>
            <a:r>
              <a:rPr lang="en-GB" dirty="0"/>
              <a:t>How will you know that you have been successful as an individual and as part of a group?</a:t>
            </a:r>
          </a:p>
          <a:p>
            <a:pPr lvl="0"/>
            <a:r>
              <a:rPr lang="en-GB" dirty="0"/>
              <a:t>How will we measure our success?</a:t>
            </a:r>
          </a:p>
          <a:p>
            <a:pPr lvl="0"/>
            <a:r>
              <a:rPr lang="en-GB" dirty="0"/>
              <a:t>What evidence might you gather to show me that you were successful?</a:t>
            </a:r>
          </a:p>
          <a:p>
            <a:pPr lvl="0"/>
            <a:r>
              <a:rPr lang="en-GB" dirty="0"/>
              <a:t>How will you record your evidence?</a:t>
            </a:r>
          </a:p>
          <a:p>
            <a:pPr lvl="0"/>
            <a:r>
              <a:rPr lang="en-GB" dirty="0"/>
              <a:t>How will you tell your parents about our project and show them that you were successful in your role?</a:t>
            </a:r>
          </a:p>
        </p:txBody>
      </p:sp>
    </p:spTree>
    <p:extLst>
      <p:ext uri="{BB962C8B-B14F-4D97-AF65-F5344CB8AC3E}">
        <p14:creationId xmlns:p14="http://schemas.microsoft.com/office/powerpoint/2010/main" val="2429531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udleye-s\Documents\Computer transfer\2015.16\ICSEI\1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528" y="116632"/>
            <a:ext cx="8604448"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413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631505" y="-99392"/>
          <a:ext cx="8928991" cy="6892826"/>
        </p:xfrm>
        <a:graphic>
          <a:graphicData uri="http://schemas.openxmlformats.org/drawingml/2006/table">
            <a:tbl>
              <a:tblPr firstRow="1" firstCol="1" bandRow="1">
                <a:tableStyleId>{B301B821-A1FF-4177-AEE7-76D212191A09}</a:tableStyleId>
              </a:tblPr>
              <a:tblGrid>
                <a:gridCol w="1296144">
                  <a:extLst>
                    <a:ext uri="{9D8B030D-6E8A-4147-A177-3AD203B41FA5}">
                      <a16:colId xmlns="" xmlns:a16="http://schemas.microsoft.com/office/drawing/2014/main" val="20000"/>
                    </a:ext>
                  </a:extLst>
                </a:gridCol>
                <a:gridCol w="1368152">
                  <a:extLst>
                    <a:ext uri="{9D8B030D-6E8A-4147-A177-3AD203B41FA5}">
                      <a16:colId xmlns="" xmlns:a16="http://schemas.microsoft.com/office/drawing/2014/main" val="20001"/>
                    </a:ext>
                  </a:extLst>
                </a:gridCol>
                <a:gridCol w="1152128">
                  <a:extLst>
                    <a:ext uri="{9D8B030D-6E8A-4147-A177-3AD203B41FA5}">
                      <a16:colId xmlns="" xmlns:a16="http://schemas.microsoft.com/office/drawing/2014/main" val="20002"/>
                    </a:ext>
                  </a:extLst>
                </a:gridCol>
                <a:gridCol w="1152128">
                  <a:extLst>
                    <a:ext uri="{9D8B030D-6E8A-4147-A177-3AD203B41FA5}">
                      <a16:colId xmlns="" xmlns:a16="http://schemas.microsoft.com/office/drawing/2014/main" val="20003"/>
                    </a:ext>
                  </a:extLst>
                </a:gridCol>
                <a:gridCol w="1080120">
                  <a:extLst>
                    <a:ext uri="{9D8B030D-6E8A-4147-A177-3AD203B41FA5}">
                      <a16:colId xmlns="" xmlns:a16="http://schemas.microsoft.com/office/drawing/2014/main" val="20004"/>
                    </a:ext>
                  </a:extLst>
                </a:gridCol>
                <a:gridCol w="1080120">
                  <a:extLst>
                    <a:ext uri="{9D8B030D-6E8A-4147-A177-3AD203B41FA5}">
                      <a16:colId xmlns="" xmlns:a16="http://schemas.microsoft.com/office/drawing/2014/main" val="20005"/>
                    </a:ext>
                  </a:extLst>
                </a:gridCol>
                <a:gridCol w="216024">
                  <a:extLst>
                    <a:ext uri="{9D8B030D-6E8A-4147-A177-3AD203B41FA5}">
                      <a16:colId xmlns="" xmlns:a16="http://schemas.microsoft.com/office/drawing/2014/main" val="20006"/>
                    </a:ext>
                  </a:extLst>
                </a:gridCol>
                <a:gridCol w="1584175">
                  <a:extLst>
                    <a:ext uri="{9D8B030D-6E8A-4147-A177-3AD203B41FA5}">
                      <a16:colId xmlns="" xmlns:a16="http://schemas.microsoft.com/office/drawing/2014/main" val="20007"/>
                    </a:ext>
                  </a:extLst>
                </a:gridCol>
              </a:tblGrid>
              <a:tr h="636653">
                <a:tc gridSpan="8">
                  <a:txBody>
                    <a:bodyPr/>
                    <a:lstStyle/>
                    <a:p>
                      <a:pPr algn="ctr">
                        <a:spcAft>
                          <a:spcPts val="0"/>
                        </a:spcAft>
                      </a:pPr>
                      <a:r>
                        <a:rPr lang="en-US" sz="800" dirty="0">
                          <a:effectLst/>
                        </a:rPr>
                        <a:t>Report Writing Moderation: Jan-April 2016</a:t>
                      </a:r>
                      <a:endParaRPr lang="en-GB" sz="800" dirty="0">
                        <a:effectLst/>
                      </a:endParaRPr>
                    </a:p>
                    <a:p>
                      <a:pPr algn="l">
                        <a:spcAft>
                          <a:spcPts val="0"/>
                        </a:spcAft>
                      </a:pPr>
                      <a:r>
                        <a:rPr lang="en-US" sz="800" dirty="0">
                          <a:effectLst/>
                        </a:rPr>
                        <a:t>            Simple task                                                     Progression of Success Criteria – Early toward third level                                                            Complex task</a:t>
                      </a:r>
                      <a:endParaRPr lang="en-GB" sz="800" dirty="0">
                        <a:effectLst/>
                      </a:endParaRPr>
                    </a:p>
                    <a:p>
                      <a:pPr algn="l">
                        <a:spcAft>
                          <a:spcPts val="0"/>
                        </a:spcAft>
                      </a:pPr>
                      <a:r>
                        <a:rPr lang="en-US" sz="800" dirty="0">
                          <a:effectLst/>
                        </a:rPr>
                        <a:t> </a:t>
                      </a:r>
                      <a:endParaRPr lang="en-GB" sz="800" dirty="0">
                        <a:effectLst/>
                      </a:endParaRPr>
                    </a:p>
                    <a:p>
                      <a:pPr algn="l">
                        <a:spcAft>
                          <a:spcPts val="0"/>
                        </a:spcAft>
                      </a:pPr>
                      <a:r>
                        <a:rPr lang="en-US" sz="800" dirty="0">
                          <a:effectLst/>
                        </a:rPr>
                        <a:t>LIT 0-26a, 1-26a, 2-26a</a:t>
                      </a:r>
                      <a:endParaRPr lang="en-GB" sz="800" dirty="0">
                        <a:effectLst/>
                      </a:endParaRPr>
                    </a:p>
                    <a:p>
                      <a:pPr algn="l">
                        <a:spcAft>
                          <a:spcPts val="0"/>
                        </a:spcAft>
                      </a:pPr>
                      <a:r>
                        <a:rPr lang="en-US" sz="800" dirty="0">
                          <a:effectLst/>
                        </a:rPr>
                        <a:t>We are learning to…. </a:t>
                      </a:r>
                      <a:endParaRPr lang="en-GB" sz="800" dirty="0">
                        <a:effectLst/>
                        <a:latin typeface="Cambria"/>
                        <a:ea typeface="MS Mincho"/>
                        <a:cs typeface="Times New Roman"/>
                      </a:endParaRPr>
                    </a:p>
                  </a:txBody>
                  <a:tcPr marL="30775" marR="3077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0"/>
                  </a:ext>
                </a:extLst>
              </a:tr>
              <a:tr h="119746">
                <a:tc>
                  <a:txBody>
                    <a:bodyPr/>
                    <a:lstStyle/>
                    <a:p>
                      <a:pPr algn="ctr">
                        <a:spcAft>
                          <a:spcPts val="0"/>
                        </a:spcAft>
                      </a:pPr>
                      <a:endParaRPr lang="en-GB" sz="800" dirty="0">
                        <a:effectLst/>
                        <a:latin typeface="Cambria"/>
                        <a:ea typeface="MS Mincho"/>
                        <a:cs typeface="Times New Roman"/>
                      </a:endParaRPr>
                    </a:p>
                  </a:txBody>
                  <a:tcPr marL="30775" marR="30775" marT="0" marB="0"/>
                </a:tc>
                <a:tc>
                  <a:txBody>
                    <a:bodyPr/>
                    <a:lstStyle/>
                    <a:p>
                      <a:pPr algn="l">
                        <a:spcAft>
                          <a:spcPts val="0"/>
                        </a:spcAft>
                      </a:pPr>
                      <a:endParaRPr lang="en-GB" sz="800" dirty="0">
                        <a:effectLst/>
                        <a:latin typeface="Cambria"/>
                        <a:ea typeface="MS Mincho"/>
                        <a:cs typeface="Times New Roman"/>
                      </a:endParaRPr>
                    </a:p>
                  </a:txBody>
                  <a:tcPr marL="30775" marR="30775" marT="0" marB="0"/>
                </a:tc>
                <a:tc>
                  <a:txBody>
                    <a:bodyPr/>
                    <a:lstStyle/>
                    <a:p>
                      <a:pPr algn="l">
                        <a:spcAft>
                          <a:spcPts val="0"/>
                        </a:spcAft>
                      </a:pPr>
                      <a:endParaRPr lang="en-GB" sz="800" dirty="0">
                        <a:effectLst/>
                        <a:latin typeface="Cambria"/>
                        <a:ea typeface="MS Mincho"/>
                        <a:cs typeface="Times New Roman"/>
                      </a:endParaRPr>
                    </a:p>
                  </a:txBody>
                  <a:tcPr marL="30775" marR="30775" marT="0" marB="0"/>
                </a:tc>
                <a:tc>
                  <a:txBody>
                    <a:bodyPr/>
                    <a:lstStyle/>
                    <a:p>
                      <a:pPr algn="l">
                        <a:spcAft>
                          <a:spcPts val="0"/>
                        </a:spcAft>
                      </a:pPr>
                      <a:endParaRPr lang="en-GB" sz="800" dirty="0">
                        <a:effectLst/>
                        <a:latin typeface="Cambria"/>
                        <a:ea typeface="MS Mincho"/>
                        <a:cs typeface="Times New Roman"/>
                      </a:endParaRPr>
                    </a:p>
                  </a:txBody>
                  <a:tcPr marL="30775" marR="30775" marT="0" marB="0"/>
                </a:tc>
                <a:tc>
                  <a:txBody>
                    <a:bodyPr/>
                    <a:lstStyle/>
                    <a:p>
                      <a:pPr algn="l">
                        <a:spcAft>
                          <a:spcPts val="0"/>
                        </a:spcAft>
                      </a:pPr>
                      <a:endParaRPr lang="en-GB" sz="800" dirty="0">
                        <a:effectLst/>
                        <a:latin typeface="Cambria"/>
                        <a:ea typeface="MS Mincho"/>
                        <a:cs typeface="Times New Roman"/>
                      </a:endParaRPr>
                    </a:p>
                  </a:txBody>
                  <a:tcPr marL="30775" marR="30775" marT="0" marB="0"/>
                </a:tc>
                <a:tc gridSpan="2">
                  <a:txBody>
                    <a:bodyPr/>
                    <a:lstStyle/>
                    <a:p>
                      <a:pPr algn="l">
                        <a:spcAft>
                          <a:spcPts val="0"/>
                        </a:spcAft>
                      </a:pPr>
                      <a:endParaRPr lang="en-GB" sz="800" dirty="0">
                        <a:effectLst/>
                        <a:latin typeface="Cambria"/>
                        <a:ea typeface="MS Mincho"/>
                        <a:cs typeface="Times New Roman"/>
                      </a:endParaRPr>
                    </a:p>
                  </a:txBody>
                  <a:tcPr marL="30775" marR="30775" marT="0" marB="0"/>
                </a:tc>
                <a:tc hMerge="1">
                  <a:txBody>
                    <a:bodyPr/>
                    <a:lstStyle/>
                    <a:p>
                      <a:endParaRPr lang="en-GB"/>
                    </a:p>
                  </a:txBody>
                  <a:tcPr/>
                </a:tc>
                <a:tc>
                  <a:txBody>
                    <a:bodyPr/>
                    <a:lstStyle/>
                    <a:p>
                      <a:pPr algn="l">
                        <a:spcAft>
                          <a:spcPts val="0"/>
                        </a:spcAft>
                      </a:pPr>
                      <a:endParaRPr lang="en-GB" sz="800" dirty="0">
                        <a:effectLst/>
                        <a:latin typeface="Cambria"/>
                        <a:ea typeface="MS Mincho"/>
                        <a:cs typeface="Times New Roman"/>
                      </a:endParaRPr>
                    </a:p>
                  </a:txBody>
                  <a:tcPr marL="30775" marR="30775" marT="0" marB="0"/>
                </a:tc>
                <a:extLst>
                  <a:ext uri="{0D108BD9-81ED-4DB2-BD59-A6C34878D82A}">
                    <a16:rowId xmlns="" xmlns:a16="http://schemas.microsoft.com/office/drawing/2014/main" val="10001"/>
                  </a:ext>
                </a:extLst>
              </a:tr>
              <a:tr h="957971">
                <a:tc>
                  <a:txBody>
                    <a:bodyPr/>
                    <a:lstStyle/>
                    <a:p>
                      <a:pPr algn="l">
                        <a:spcAft>
                          <a:spcPts val="0"/>
                        </a:spcAft>
                      </a:pPr>
                      <a:r>
                        <a:rPr lang="en-US" sz="1000" b="0" dirty="0">
                          <a:effectLst/>
                        </a:rPr>
                        <a:t>share information in a way that communicates my message.</a:t>
                      </a:r>
                      <a:endParaRPr lang="en-GB" sz="1000" b="0" dirty="0">
                        <a:effectLst/>
                        <a:latin typeface="Cambria"/>
                        <a:ea typeface="MS Mincho"/>
                        <a:cs typeface="Times New Roman"/>
                      </a:endParaRPr>
                    </a:p>
                  </a:txBody>
                  <a:tcPr marL="30775" marR="30775" marT="0" marB="0"/>
                </a:tc>
                <a:tc>
                  <a:txBody>
                    <a:bodyPr/>
                    <a:lstStyle/>
                    <a:p>
                      <a:pPr algn="l">
                        <a:spcAft>
                          <a:spcPts val="0"/>
                        </a:spcAft>
                      </a:pPr>
                      <a:r>
                        <a:rPr lang="en-US" sz="1000">
                          <a:effectLst/>
                        </a:rPr>
                        <a:t>select information to create a report that communicates my message.</a:t>
                      </a:r>
                      <a:endParaRPr lang="en-GB" sz="1000">
                        <a:effectLst/>
                        <a:latin typeface="Cambria"/>
                        <a:ea typeface="MS Mincho"/>
                        <a:cs typeface="Times New Roman"/>
                      </a:endParaRPr>
                    </a:p>
                  </a:txBody>
                  <a:tcPr marL="30775" marR="30775" marT="0" marB="0"/>
                </a:tc>
                <a:tc>
                  <a:txBody>
                    <a:bodyPr/>
                    <a:lstStyle/>
                    <a:p>
                      <a:pPr algn="l">
                        <a:spcAft>
                          <a:spcPts val="0"/>
                        </a:spcAft>
                      </a:pPr>
                      <a:r>
                        <a:rPr lang="en-US" sz="1000">
                          <a:effectLst/>
                        </a:rPr>
                        <a:t>select information and organise it to create a report to communicate my message.</a:t>
                      </a:r>
                      <a:endParaRPr lang="en-GB" sz="1000">
                        <a:effectLst/>
                        <a:latin typeface="Cambria"/>
                        <a:ea typeface="MS Mincho"/>
                        <a:cs typeface="Times New Roman"/>
                      </a:endParaRPr>
                    </a:p>
                  </a:txBody>
                  <a:tcPr marL="30775" marR="30775" marT="0" marB="0"/>
                </a:tc>
                <a:tc>
                  <a:txBody>
                    <a:bodyPr/>
                    <a:lstStyle/>
                    <a:p>
                      <a:pPr algn="l">
                        <a:spcAft>
                          <a:spcPts val="0"/>
                        </a:spcAft>
                      </a:pPr>
                      <a:r>
                        <a:rPr lang="en-US" sz="1000">
                          <a:effectLst/>
                        </a:rPr>
                        <a:t>select relevant information to and organise it to create a report which is useful to others.</a:t>
                      </a:r>
                      <a:endParaRPr lang="en-GB" sz="1000">
                        <a:effectLst/>
                        <a:latin typeface="Cambria"/>
                        <a:ea typeface="MS Mincho"/>
                        <a:cs typeface="Times New Roman"/>
                      </a:endParaRPr>
                    </a:p>
                  </a:txBody>
                  <a:tcPr marL="30775" marR="30775" marT="0" marB="0"/>
                </a:tc>
                <a:tc>
                  <a:txBody>
                    <a:bodyPr/>
                    <a:lstStyle/>
                    <a:p>
                      <a:pPr algn="l">
                        <a:spcAft>
                          <a:spcPts val="0"/>
                        </a:spcAft>
                      </a:pPr>
                      <a:r>
                        <a:rPr lang="en-US" sz="1000">
                          <a:effectLst/>
                        </a:rPr>
                        <a:t>select relevant information from given sources to create a report for a specific audience.</a:t>
                      </a:r>
                      <a:endParaRPr lang="en-GB" sz="1000">
                        <a:effectLst/>
                        <a:latin typeface="Cambria"/>
                        <a:ea typeface="MS Mincho"/>
                        <a:cs typeface="Times New Roman"/>
                      </a:endParaRPr>
                    </a:p>
                  </a:txBody>
                  <a:tcPr marL="30775" marR="30775" marT="0" marB="0"/>
                </a:tc>
                <a:tc gridSpan="2">
                  <a:txBody>
                    <a:bodyPr/>
                    <a:lstStyle/>
                    <a:p>
                      <a:pPr algn="l">
                        <a:spcAft>
                          <a:spcPts val="0"/>
                        </a:spcAft>
                      </a:pPr>
                      <a:r>
                        <a:rPr lang="en-US" sz="1000">
                          <a:effectLst/>
                        </a:rPr>
                        <a:t>select relevant information from a range of given sources to create a coherent report for a specific audience.</a:t>
                      </a:r>
                      <a:endParaRPr lang="en-GB" sz="1000">
                        <a:effectLst/>
                        <a:latin typeface="Cambria"/>
                        <a:ea typeface="MS Mincho"/>
                        <a:cs typeface="Times New Roman"/>
                      </a:endParaRPr>
                    </a:p>
                  </a:txBody>
                  <a:tcPr marL="30775" marR="30775" marT="0" marB="0"/>
                </a:tc>
                <a:tc hMerge="1">
                  <a:txBody>
                    <a:bodyPr/>
                    <a:lstStyle/>
                    <a:p>
                      <a:endParaRPr lang="en-GB"/>
                    </a:p>
                  </a:txBody>
                  <a:tcPr/>
                </a:tc>
                <a:tc>
                  <a:txBody>
                    <a:bodyPr/>
                    <a:lstStyle/>
                    <a:p>
                      <a:pPr algn="l">
                        <a:spcAft>
                          <a:spcPts val="0"/>
                        </a:spcAft>
                      </a:pPr>
                      <a:r>
                        <a:rPr lang="en-US" sz="1000">
                          <a:effectLst/>
                        </a:rPr>
                        <a:t>select relevant information taken from independently chosen sources to create a coherent, nonfiction, report containing subject specific vocabulary.</a:t>
                      </a:r>
                      <a:endParaRPr lang="en-GB" sz="1000">
                        <a:effectLst/>
                        <a:latin typeface="Cambria"/>
                        <a:ea typeface="MS Mincho"/>
                        <a:cs typeface="Times New Roman"/>
                      </a:endParaRPr>
                    </a:p>
                  </a:txBody>
                  <a:tcPr marL="30775" marR="30775" marT="0" marB="0"/>
                </a:tc>
                <a:extLst>
                  <a:ext uri="{0D108BD9-81ED-4DB2-BD59-A6C34878D82A}">
                    <a16:rowId xmlns="" xmlns:a16="http://schemas.microsoft.com/office/drawing/2014/main" val="10002"/>
                  </a:ext>
                </a:extLst>
              </a:tr>
              <a:tr h="119746">
                <a:tc gridSpan="8">
                  <a:txBody>
                    <a:bodyPr/>
                    <a:lstStyle/>
                    <a:p>
                      <a:pPr algn="l">
                        <a:spcAft>
                          <a:spcPts val="0"/>
                        </a:spcAft>
                      </a:pPr>
                      <a:r>
                        <a:rPr lang="en-US" sz="1000">
                          <a:effectLst/>
                        </a:rPr>
                        <a:t>Success Criteria         I can…</a:t>
                      </a:r>
                      <a:endParaRPr lang="en-GB" sz="1000">
                        <a:effectLst/>
                        <a:latin typeface="Cambria"/>
                        <a:ea typeface="MS Mincho"/>
                        <a:cs typeface="Times New Roman"/>
                      </a:endParaRPr>
                    </a:p>
                  </a:txBody>
                  <a:tcPr marL="30775" marR="3077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3"/>
                  </a:ext>
                </a:extLst>
              </a:tr>
              <a:tr h="4909602">
                <a:tc>
                  <a:txBody>
                    <a:bodyPr/>
                    <a:lstStyle/>
                    <a:p>
                      <a:pPr algn="l">
                        <a:spcAft>
                          <a:spcPts val="0"/>
                        </a:spcAft>
                      </a:pPr>
                      <a:r>
                        <a:rPr lang="en-US" sz="1000" b="0" dirty="0">
                          <a:effectLst/>
                          <a:highlight>
                            <a:srgbClr val="00FF00"/>
                          </a:highlight>
                        </a:rPr>
                        <a:t>* present information that is true.</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highlight>
                            <a:srgbClr val="00FFFF"/>
                          </a:highlight>
                        </a:rPr>
                        <a:t>* use my listening skills to find out information.</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rPr>
                        <a:t>*create a report that is neat, tidy and correct.</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highlight>
                            <a:srgbClr val="FFFF00"/>
                          </a:highlight>
                        </a:rPr>
                        <a:t>* use new vocabulary related to my topic when I am talking.</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latin typeface="Cambria"/>
                        <a:ea typeface="MS Mincho"/>
                        <a:cs typeface="Times New Roman"/>
                      </a:endParaRPr>
                    </a:p>
                  </a:txBody>
                  <a:tcPr marL="30775" marR="30775" marT="0" marB="0"/>
                </a:tc>
                <a:tc>
                  <a:txBody>
                    <a:bodyPr/>
                    <a:lstStyle/>
                    <a:p>
                      <a:pPr algn="l">
                        <a:spcAft>
                          <a:spcPts val="0"/>
                        </a:spcAft>
                      </a:pPr>
                      <a:r>
                        <a:rPr lang="en-US" sz="1000" dirty="0">
                          <a:effectLst/>
                          <a:highlight>
                            <a:srgbClr val="00FF00"/>
                          </a:highlight>
                        </a:rPr>
                        <a:t>* with support I can write about what I’ve found out in my own words.</a:t>
                      </a:r>
                      <a:endParaRPr lang="en-GB" sz="1000" dirty="0">
                        <a:effectLst/>
                      </a:endParaRPr>
                    </a:p>
                    <a:p>
                      <a:pPr algn="l">
                        <a:spcAft>
                          <a:spcPts val="0"/>
                        </a:spcAft>
                      </a:pPr>
                      <a:r>
                        <a:rPr lang="en-US" sz="1000" dirty="0">
                          <a:effectLst/>
                          <a:highlight>
                            <a:srgbClr val="FF00FF"/>
                          </a:highlight>
                        </a:rPr>
                        <a:t> </a:t>
                      </a:r>
                      <a:endParaRPr lang="en-GB" sz="1000" dirty="0">
                        <a:effectLst/>
                      </a:endParaRPr>
                    </a:p>
                    <a:p>
                      <a:pPr algn="l">
                        <a:spcAft>
                          <a:spcPts val="0"/>
                        </a:spcAft>
                      </a:pPr>
                      <a:r>
                        <a:rPr lang="en-US" sz="1000" dirty="0">
                          <a:effectLst/>
                          <a:highlight>
                            <a:srgbClr val="FF00FF"/>
                          </a:highlight>
                        </a:rPr>
                        <a:t> </a:t>
                      </a:r>
                      <a:endParaRPr lang="en-GB" sz="1000" dirty="0">
                        <a:effectLst/>
                      </a:endParaRPr>
                    </a:p>
                    <a:p>
                      <a:pPr algn="l">
                        <a:spcAft>
                          <a:spcPts val="0"/>
                        </a:spcAft>
                      </a:pPr>
                      <a:r>
                        <a:rPr lang="en-US" sz="1000" dirty="0">
                          <a:effectLst/>
                          <a:highlight>
                            <a:srgbClr val="00FFFF"/>
                          </a:highlight>
                        </a:rPr>
                        <a:t>* select information about the topic from what I see and hear.</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write a neat report with pictures and a title.</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highlight>
                            <a:srgbClr val="FFFF00"/>
                          </a:highlight>
                        </a:rPr>
                        <a:t>* I can select topic words from a word bank to use in my writing.</a:t>
                      </a:r>
                      <a:endParaRPr lang="en-GB" sz="1000" dirty="0">
                        <a:effectLst/>
                        <a:latin typeface="Cambria"/>
                        <a:ea typeface="MS Mincho"/>
                        <a:cs typeface="Times New Roman"/>
                      </a:endParaRPr>
                    </a:p>
                  </a:txBody>
                  <a:tcPr marL="30775" marR="30775" marT="0" marB="0"/>
                </a:tc>
                <a:tc>
                  <a:txBody>
                    <a:bodyPr/>
                    <a:lstStyle/>
                    <a:p>
                      <a:pPr algn="l">
                        <a:spcAft>
                          <a:spcPts val="0"/>
                        </a:spcAft>
                      </a:pPr>
                      <a:r>
                        <a:rPr lang="en-US" sz="1000">
                          <a:effectLst/>
                          <a:highlight>
                            <a:srgbClr val="00FF00"/>
                          </a:highlight>
                        </a:rPr>
                        <a:t>* write about what I’ve found out in my own words.</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highlight>
                            <a:srgbClr val="00FFFF"/>
                          </a:highlight>
                        </a:rPr>
                        <a:t>* select information about the topic from what read.</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rPr>
                        <a:t>* write a neat report with pictures, a title and subheadings.</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highlight>
                            <a:srgbClr val="FFFF00"/>
                          </a:highlight>
                        </a:rPr>
                        <a:t>* I can select topic words from a range of resources to use in my writing.</a:t>
                      </a:r>
                      <a:endParaRPr lang="en-GB" sz="1000">
                        <a:effectLst/>
                        <a:latin typeface="Cambria"/>
                        <a:ea typeface="MS Mincho"/>
                        <a:cs typeface="Times New Roman"/>
                      </a:endParaRPr>
                    </a:p>
                  </a:txBody>
                  <a:tcPr marL="30775" marR="30775" marT="0" marB="0"/>
                </a:tc>
                <a:tc>
                  <a:txBody>
                    <a:bodyPr/>
                    <a:lstStyle/>
                    <a:p>
                      <a:pPr algn="l">
                        <a:spcAft>
                          <a:spcPts val="0"/>
                        </a:spcAft>
                      </a:pPr>
                      <a:r>
                        <a:rPr lang="en-US" sz="1000" dirty="0">
                          <a:effectLst/>
                          <a:highlight>
                            <a:srgbClr val="FF00FF"/>
                          </a:highlight>
                        </a:rPr>
                        <a:t>* with guidance I can use the books and websites given to find information for each question.</a:t>
                      </a:r>
                      <a:endParaRPr lang="en-GB" sz="1000" dirty="0">
                        <a:effectLst/>
                      </a:endParaRPr>
                    </a:p>
                    <a:p>
                      <a:pPr algn="l">
                        <a:spcAft>
                          <a:spcPts val="0"/>
                        </a:spcAft>
                      </a:pPr>
                      <a:r>
                        <a:rPr lang="en-US" sz="1000" dirty="0">
                          <a:effectLst/>
                          <a:highlight>
                            <a:srgbClr val="00FFFF"/>
                          </a:highlight>
                        </a:rPr>
                        <a:t>* choose information about my subject which answers a question.</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I can use a writing frame to structure my report that includes headings and pictures.</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highlight>
                            <a:srgbClr val="FFFF00"/>
                          </a:highlight>
                        </a:rPr>
                        <a:t>* I can use topic language to give information to others.</a:t>
                      </a:r>
                      <a:endParaRPr lang="en-GB" sz="1000" dirty="0">
                        <a:effectLst/>
                        <a:latin typeface="Cambria"/>
                        <a:ea typeface="MS Mincho"/>
                        <a:cs typeface="Times New Roman"/>
                      </a:endParaRPr>
                    </a:p>
                  </a:txBody>
                  <a:tcPr marL="30775" marR="30775" marT="0" marB="0"/>
                </a:tc>
                <a:tc>
                  <a:txBody>
                    <a:bodyPr/>
                    <a:lstStyle/>
                    <a:p>
                      <a:pPr algn="l">
                        <a:spcAft>
                          <a:spcPts val="0"/>
                        </a:spcAft>
                      </a:pPr>
                      <a:r>
                        <a:rPr lang="en-US" sz="1000" dirty="0">
                          <a:effectLst/>
                          <a:highlight>
                            <a:srgbClr val="FF00FF"/>
                          </a:highlight>
                        </a:rPr>
                        <a:t>* use the books or websites given to find information for a research question.</a:t>
                      </a:r>
                      <a:endParaRPr lang="en-GB" sz="1000" dirty="0">
                        <a:effectLst/>
                      </a:endParaRPr>
                    </a:p>
                    <a:p>
                      <a:pPr algn="l">
                        <a:spcAft>
                          <a:spcPts val="0"/>
                        </a:spcAft>
                      </a:pPr>
                      <a:r>
                        <a:rPr lang="en-US" sz="1000" dirty="0">
                          <a:effectLst/>
                          <a:highlight>
                            <a:srgbClr val="00FFFF"/>
                          </a:highlight>
                        </a:rPr>
                        <a:t>* choose information about my subject which answers the questions I have written.</a:t>
                      </a:r>
                      <a:endParaRPr lang="en-GB" sz="1000" dirty="0">
                        <a:effectLst/>
                      </a:endParaRPr>
                    </a:p>
                    <a:p>
                      <a:pPr algn="l">
                        <a:spcAft>
                          <a:spcPts val="0"/>
                        </a:spcAft>
                      </a:pPr>
                      <a:r>
                        <a:rPr lang="en-US" sz="1000" dirty="0">
                          <a:effectLst/>
                        </a:rPr>
                        <a:t>* I can </a:t>
                      </a:r>
                      <a:r>
                        <a:rPr lang="en-US" sz="1000" dirty="0" err="1">
                          <a:effectLst/>
                        </a:rPr>
                        <a:t>organise</a:t>
                      </a:r>
                      <a:r>
                        <a:rPr lang="en-US" sz="1000" dirty="0">
                          <a:effectLst/>
                        </a:rPr>
                        <a:t> my writing under subheadings and consider my layout so it makes sense.</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highlight>
                            <a:srgbClr val="FFFF00"/>
                          </a:highlight>
                        </a:rPr>
                        <a:t>* I can use topic language which is suitable for my audience.</a:t>
                      </a:r>
                      <a:endParaRPr lang="en-GB" sz="1000" dirty="0">
                        <a:effectLst/>
                        <a:latin typeface="Cambria"/>
                        <a:ea typeface="MS Mincho"/>
                        <a:cs typeface="Times New Roman"/>
                      </a:endParaRPr>
                    </a:p>
                  </a:txBody>
                  <a:tcPr marL="30775" marR="30775" marT="0" marB="0"/>
                </a:tc>
                <a:tc>
                  <a:txBody>
                    <a:bodyPr/>
                    <a:lstStyle/>
                    <a:p>
                      <a:pPr algn="l">
                        <a:spcAft>
                          <a:spcPts val="0"/>
                        </a:spcAft>
                      </a:pPr>
                      <a:r>
                        <a:rPr lang="en-US" sz="1000" dirty="0">
                          <a:effectLst/>
                          <a:highlight>
                            <a:srgbClr val="FF00FF"/>
                          </a:highlight>
                        </a:rPr>
                        <a:t>* choose sources from a given selection that are suitable for my needs.</a:t>
                      </a:r>
                      <a:endParaRPr lang="en-GB" sz="1000" dirty="0">
                        <a:effectLst/>
                      </a:endParaRPr>
                    </a:p>
                    <a:p>
                      <a:pPr algn="l">
                        <a:spcAft>
                          <a:spcPts val="0"/>
                        </a:spcAft>
                      </a:pPr>
                      <a:r>
                        <a:rPr lang="en-US" sz="1000" dirty="0">
                          <a:effectLst/>
                          <a:highlight>
                            <a:srgbClr val="00FFFF"/>
                          </a:highlight>
                        </a:rPr>
                        <a:t>* record specific information and put it in my own words</a:t>
                      </a:r>
                      <a:r>
                        <a:rPr lang="en-US" sz="1000" dirty="0">
                          <a:effectLst/>
                        </a:rPr>
                        <a:t>.</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use the features of a report including a clear introduction and rounding off nicely.</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highlight>
                            <a:srgbClr val="FFFF00"/>
                          </a:highlight>
                        </a:rPr>
                        <a:t>* write clear sentences using some technical language.</a:t>
                      </a:r>
                      <a:endParaRPr lang="en-GB" sz="1000" dirty="0">
                        <a:effectLst/>
                        <a:latin typeface="Cambria"/>
                        <a:ea typeface="MS Mincho"/>
                        <a:cs typeface="Times New Roman"/>
                      </a:endParaRPr>
                    </a:p>
                  </a:txBody>
                  <a:tcPr marL="30775" marR="30775" marT="0" marB="0"/>
                </a:tc>
                <a:tc gridSpan="2">
                  <a:txBody>
                    <a:bodyPr/>
                    <a:lstStyle/>
                    <a:p>
                      <a:pPr algn="l">
                        <a:spcAft>
                          <a:spcPts val="0"/>
                        </a:spcAft>
                      </a:pPr>
                      <a:r>
                        <a:rPr lang="en-US" sz="1000" dirty="0">
                          <a:effectLst/>
                        </a:rPr>
                        <a:t>* </a:t>
                      </a:r>
                      <a:r>
                        <a:rPr lang="en-US" sz="1000" dirty="0">
                          <a:effectLst/>
                          <a:highlight>
                            <a:srgbClr val="FF00FF"/>
                          </a:highlight>
                        </a:rPr>
                        <a:t>use a range of independently selected sources (internet, books, people) to gather information on each of my subheadings.</a:t>
                      </a:r>
                      <a:endParaRPr lang="en-GB" sz="1000" dirty="0">
                        <a:effectLst/>
                      </a:endParaRPr>
                    </a:p>
                    <a:p>
                      <a:pPr algn="l">
                        <a:spcAft>
                          <a:spcPts val="0"/>
                        </a:spcAft>
                      </a:pPr>
                      <a:r>
                        <a:rPr lang="en-US" sz="1000" dirty="0">
                          <a:effectLst/>
                        </a:rPr>
                        <a:t>* </a:t>
                      </a:r>
                      <a:r>
                        <a:rPr lang="en-US" sz="1000" dirty="0">
                          <a:effectLst/>
                          <a:highlight>
                            <a:srgbClr val="00FFFF"/>
                          </a:highlight>
                        </a:rPr>
                        <a:t>gather relevant and concise information and demonstrate an understanding by discussing it in my own words.</a:t>
                      </a:r>
                      <a:endParaRPr lang="en-GB" sz="1000" dirty="0">
                        <a:effectLst/>
                      </a:endParaRPr>
                    </a:p>
                    <a:p>
                      <a:pPr algn="l">
                        <a:spcAft>
                          <a:spcPts val="0"/>
                        </a:spcAft>
                      </a:pPr>
                      <a:r>
                        <a:rPr lang="en-US" sz="1000" dirty="0">
                          <a:effectLst/>
                        </a:rPr>
                        <a:t>* </a:t>
                      </a:r>
                      <a:r>
                        <a:rPr lang="en-US" sz="1000" dirty="0" err="1">
                          <a:effectLst/>
                        </a:rPr>
                        <a:t>organise</a:t>
                      </a:r>
                      <a:r>
                        <a:rPr lang="en-US" sz="1000" dirty="0">
                          <a:effectLst/>
                        </a:rPr>
                        <a:t> my information into a coherent non-fiction report including (a suitable introduction explaining what will be in the report, a conclusion to sum up, chronological organization where possible, links)</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highlight>
                            <a:srgbClr val="FFFF00"/>
                          </a:highlight>
                        </a:rPr>
                        <a:t>* include subject specific vocabulary and define this in my glossary.</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Include my sources at the end – listing what websites or primary sources I used.</a:t>
                      </a:r>
                      <a:endParaRPr lang="en-GB" sz="1000" dirty="0">
                        <a:effectLst/>
                      </a:endParaRPr>
                    </a:p>
                    <a:p>
                      <a:pPr algn="l">
                        <a:spcAft>
                          <a:spcPts val="0"/>
                        </a:spcAft>
                      </a:pPr>
                      <a:r>
                        <a:rPr lang="en-US" sz="1000" dirty="0">
                          <a:effectLst/>
                        </a:rPr>
                        <a:t> </a:t>
                      </a:r>
                      <a:endParaRPr lang="en-GB" sz="1000" dirty="0">
                        <a:effectLst/>
                        <a:latin typeface="Cambria"/>
                        <a:ea typeface="MS Mincho"/>
                        <a:cs typeface="Times New Roman"/>
                      </a:endParaRPr>
                    </a:p>
                  </a:txBody>
                  <a:tcPr marL="30775" marR="30775" marT="0" marB="0"/>
                </a:tc>
                <a:tc hMerge="1">
                  <a:txBody>
                    <a:bodyPr/>
                    <a:lstStyle/>
                    <a:p>
                      <a:pPr algn="l">
                        <a:spcAft>
                          <a:spcPts val="0"/>
                        </a:spcAft>
                      </a:pPr>
                      <a:endParaRPr lang="en-GB" sz="1000" dirty="0">
                        <a:effectLst/>
                        <a:latin typeface="Cambria"/>
                        <a:ea typeface="MS Mincho"/>
                        <a:cs typeface="Times New Roman"/>
                      </a:endParaRPr>
                    </a:p>
                  </a:txBody>
                  <a:tcPr marL="30775" marR="30775" marT="0" marB="0"/>
                </a:tc>
                <a:extLst>
                  <a:ext uri="{0D108BD9-81ED-4DB2-BD59-A6C34878D82A}">
                    <a16:rowId xmlns="" xmlns:a16="http://schemas.microsoft.com/office/drawing/2014/main" val="10004"/>
                  </a:ext>
                </a:extLst>
              </a:tr>
              <a:tr h="114280">
                <a:tc>
                  <a:txBody>
                    <a:bodyPr/>
                    <a:lstStyle/>
                    <a:p>
                      <a:pPr algn="l">
                        <a:spcAft>
                          <a:spcPts val="0"/>
                        </a:spcAft>
                      </a:pPr>
                      <a:r>
                        <a:rPr lang="en-US" sz="500">
                          <a:effectLst/>
                        </a:rPr>
                        <a:t> </a:t>
                      </a:r>
                      <a:endParaRPr lang="en-GB" sz="500">
                        <a:effectLst/>
                        <a:latin typeface="Cambria"/>
                        <a:ea typeface="MS Mincho"/>
                        <a:cs typeface="Times New Roman"/>
                      </a:endParaRPr>
                    </a:p>
                  </a:txBody>
                  <a:tcPr marL="30775" marR="30775" marT="0" marB="0"/>
                </a:tc>
                <a:tc>
                  <a:txBody>
                    <a:bodyPr/>
                    <a:lstStyle/>
                    <a:p>
                      <a:pPr algn="l">
                        <a:spcAft>
                          <a:spcPts val="0"/>
                        </a:spcAft>
                      </a:pPr>
                      <a:r>
                        <a:rPr lang="en-US" sz="500">
                          <a:effectLst/>
                        </a:rPr>
                        <a:t> </a:t>
                      </a:r>
                      <a:endParaRPr lang="en-GB" sz="500">
                        <a:effectLst/>
                        <a:latin typeface="Cambria"/>
                        <a:ea typeface="MS Mincho"/>
                        <a:cs typeface="Times New Roman"/>
                      </a:endParaRPr>
                    </a:p>
                  </a:txBody>
                  <a:tcPr marL="30775" marR="30775" marT="0" marB="0"/>
                </a:tc>
                <a:tc>
                  <a:txBody>
                    <a:bodyPr/>
                    <a:lstStyle/>
                    <a:p>
                      <a:pPr algn="l">
                        <a:spcAft>
                          <a:spcPts val="0"/>
                        </a:spcAft>
                      </a:pPr>
                      <a:r>
                        <a:rPr lang="en-US" sz="500">
                          <a:effectLst/>
                        </a:rPr>
                        <a:t> </a:t>
                      </a:r>
                      <a:endParaRPr lang="en-GB" sz="500">
                        <a:effectLst/>
                        <a:latin typeface="Cambria"/>
                        <a:ea typeface="MS Mincho"/>
                        <a:cs typeface="Times New Roman"/>
                      </a:endParaRPr>
                    </a:p>
                  </a:txBody>
                  <a:tcPr marL="30775" marR="30775" marT="0" marB="0"/>
                </a:tc>
                <a:tc>
                  <a:txBody>
                    <a:bodyPr/>
                    <a:lstStyle/>
                    <a:p>
                      <a:pPr algn="l">
                        <a:spcAft>
                          <a:spcPts val="0"/>
                        </a:spcAft>
                      </a:pPr>
                      <a:r>
                        <a:rPr lang="en-US" sz="500">
                          <a:effectLst/>
                        </a:rPr>
                        <a:t> </a:t>
                      </a:r>
                      <a:endParaRPr lang="en-GB" sz="500">
                        <a:effectLst/>
                        <a:latin typeface="Cambria"/>
                        <a:ea typeface="MS Mincho"/>
                        <a:cs typeface="Times New Roman"/>
                      </a:endParaRPr>
                    </a:p>
                  </a:txBody>
                  <a:tcPr marL="30775" marR="30775" marT="0" marB="0"/>
                </a:tc>
                <a:tc>
                  <a:txBody>
                    <a:bodyPr/>
                    <a:lstStyle/>
                    <a:p>
                      <a:pPr algn="l">
                        <a:spcAft>
                          <a:spcPts val="0"/>
                        </a:spcAft>
                      </a:pPr>
                      <a:r>
                        <a:rPr lang="en-US" sz="500">
                          <a:effectLst/>
                        </a:rPr>
                        <a:t> </a:t>
                      </a:r>
                      <a:endParaRPr lang="en-GB" sz="500">
                        <a:effectLst/>
                        <a:latin typeface="Cambria"/>
                        <a:ea typeface="MS Mincho"/>
                        <a:cs typeface="Times New Roman"/>
                      </a:endParaRPr>
                    </a:p>
                  </a:txBody>
                  <a:tcPr marL="30775" marR="30775" marT="0" marB="0"/>
                </a:tc>
                <a:tc gridSpan="3">
                  <a:txBody>
                    <a:bodyPr/>
                    <a:lstStyle/>
                    <a:p>
                      <a:pPr algn="l">
                        <a:spcAft>
                          <a:spcPts val="0"/>
                        </a:spcAft>
                      </a:pPr>
                      <a:r>
                        <a:rPr lang="en-US" sz="500" dirty="0">
                          <a:effectLst/>
                        </a:rPr>
                        <a:t> </a:t>
                      </a:r>
                      <a:endParaRPr lang="en-GB" sz="500" dirty="0">
                        <a:effectLst/>
                        <a:latin typeface="Cambria"/>
                        <a:ea typeface="MS Mincho"/>
                        <a:cs typeface="Times New Roman"/>
                      </a:endParaRPr>
                    </a:p>
                  </a:txBody>
                  <a:tcPr marL="30775" marR="30775" marT="0" marB="0"/>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5"/>
                  </a:ext>
                </a:extLst>
              </a:tr>
            </a:tbl>
          </a:graphicData>
        </a:graphic>
      </p:graphicFrame>
      <p:sp>
        <p:nvSpPr>
          <p:cNvPr id="5" name="Right Arrow 4"/>
          <p:cNvSpPr>
            <a:spLocks noChangeArrowheads="1"/>
          </p:cNvSpPr>
          <p:nvPr/>
        </p:nvSpPr>
        <p:spPr bwMode="auto">
          <a:xfrm>
            <a:off x="1507767" y="-228600"/>
            <a:ext cx="9372600" cy="457200"/>
          </a:xfrm>
          <a:prstGeom prst="rightArrow">
            <a:avLst>
              <a:gd name="adj1" fmla="val 50000"/>
              <a:gd name="adj2" fmla="val 132206"/>
            </a:avLst>
          </a:prstGeom>
          <a:solidFill>
            <a:srgbClr val="FFFF00">
              <a:alpha val="34117"/>
            </a:srgbClr>
          </a:solidFill>
          <a:ln w="9525">
            <a:solidFill>
              <a:schemeClr val="accent1">
                <a:lumMod val="95000"/>
                <a:lumOff val="0"/>
              </a:schemeClr>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endParaRPr lang="en-GB"/>
          </a:p>
        </p:txBody>
      </p:sp>
    </p:spTree>
    <p:extLst>
      <p:ext uri="{BB962C8B-B14F-4D97-AF65-F5344CB8AC3E}">
        <p14:creationId xmlns:p14="http://schemas.microsoft.com/office/powerpoint/2010/main" val="3146698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92428" y="314660"/>
            <a:ext cx="10502610" cy="711200"/>
          </a:xfrm>
        </p:spPr>
        <p:txBody>
          <a:bodyPr>
            <a:normAutofit fontScale="90000"/>
          </a:bodyPr>
          <a:lstStyle/>
          <a:p>
            <a:r>
              <a:rPr lang="en-GB" dirty="0"/>
              <a:t>Planning the learning experiences</a:t>
            </a:r>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588" y="1557339"/>
            <a:ext cx="520065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980238" y="912109"/>
            <a:ext cx="3897969" cy="5909310"/>
          </a:xfrm>
          <a:prstGeom prst="rect">
            <a:avLst/>
          </a:prstGeom>
          <a:noFill/>
        </p:spPr>
        <p:txBody>
          <a:bodyPr wrap="square">
            <a:spAutoFit/>
          </a:bodyPr>
          <a:lstStyle/>
          <a:p>
            <a:pPr>
              <a:defRPr/>
            </a:pPr>
            <a:endParaRPr lang="en-GB" dirty="0">
              <a:solidFill>
                <a:schemeClr val="accent1">
                  <a:lumMod val="50000"/>
                </a:schemeClr>
              </a:solidFill>
              <a:latin typeface="Arial" charset="0"/>
              <a:cs typeface="Arial" charset="0"/>
            </a:endParaRPr>
          </a:p>
          <a:p>
            <a:pPr marL="342900" indent="-342900">
              <a:buFontTx/>
              <a:buAutoNum type="arabicPeriod"/>
              <a:defRPr/>
            </a:pPr>
            <a:r>
              <a:rPr lang="en-GB" b="1" dirty="0">
                <a:solidFill>
                  <a:schemeClr val="accent1">
                    <a:lumMod val="50000"/>
                  </a:schemeClr>
                </a:solidFill>
                <a:latin typeface="Arial" charset="0"/>
                <a:cs typeface="Arial" charset="0"/>
              </a:rPr>
              <a:t>Plan learning experiences which match the learning intentions and provide breadth, challenge and application of learning.</a:t>
            </a:r>
          </a:p>
          <a:p>
            <a:pPr marL="342900" indent="-342900">
              <a:buFontTx/>
              <a:buAutoNum type="arabicPeriod"/>
              <a:defRPr/>
            </a:pPr>
            <a:endParaRPr lang="en-GB" b="1" dirty="0">
              <a:solidFill>
                <a:schemeClr val="accent1">
                  <a:lumMod val="50000"/>
                </a:schemeClr>
              </a:solidFill>
              <a:latin typeface="Arial" charset="0"/>
              <a:cs typeface="Arial" charset="0"/>
            </a:endParaRPr>
          </a:p>
          <a:p>
            <a:pPr marL="342900" indent="-342900">
              <a:buFontTx/>
              <a:buAutoNum type="arabicPeriod"/>
              <a:defRPr/>
            </a:pPr>
            <a:r>
              <a:rPr lang="en-GB" b="1" dirty="0">
                <a:solidFill>
                  <a:schemeClr val="accent1">
                    <a:lumMod val="50000"/>
                  </a:schemeClr>
                </a:solidFill>
                <a:latin typeface="Arial" charset="0"/>
                <a:cs typeface="Arial" charset="0"/>
              </a:rPr>
              <a:t>Consider the different needs in the classroom and the best tasks / activities to motivate and engage learners.</a:t>
            </a:r>
          </a:p>
          <a:p>
            <a:pPr marL="342900" indent="-342900">
              <a:buFontTx/>
              <a:buAutoNum type="arabicPeriod"/>
              <a:defRPr/>
            </a:pPr>
            <a:endParaRPr lang="en-GB" b="1" dirty="0">
              <a:solidFill>
                <a:schemeClr val="accent1">
                  <a:lumMod val="50000"/>
                </a:schemeClr>
              </a:solidFill>
              <a:latin typeface="Arial" charset="0"/>
              <a:cs typeface="Arial" charset="0"/>
            </a:endParaRPr>
          </a:p>
          <a:p>
            <a:pPr marL="342900" indent="-342900">
              <a:buFontTx/>
              <a:buAutoNum type="arabicPeriod"/>
              <a:defRPr/>
            </a:pPr>
            <a:r>
              <a:rPr lang="en-GB" b="1" dirty="0">
                <a:solidFill>
                  <a:schemeClr val="accent1">
                    <a:lumMod val="50000"/>
                  </a:schemeClr>
                </a:solidFill>
                <a:latin typeface="Arial" charset="0"/>
                <a:cs typeface="Arial" charset="0"/>
              </a:rPr>
              <a:t>Will the learning experiences give learners the opportunity to develop and demonstrate their knowledge, understanding, skills, attributes and capabilities?</a:t>
            </a:r>
          </a:p>
          <a:p>
            <a:pPr marL="342900" indent="-342900">
              <a:buFontTx/>
              <a:buAutoNum type="arabicPeriod"/>
              <a:defRPr/>
            </a:pPr>
            <a:endParaRPr lang="en-GB" b="1" dirty="0">
              <a:solidFill>
                <a:schemeClr val="accent1">
                  <a:lumMod val="50000"/>
                </a:schemeClr>
              </a:solidFill>
              <a:latin typeface="Arial" charset="0"/>
              <a:cs typeface="Arial" charset="0"/>
            </a:endParaRPr>
          </a:p>
          <a:p>
            <a:pPr marL="342900" indent="-342900">
              <a:buFontTx/>
              <a:buAutoNum type="arabicPeriod"/>
              <a:defRPr/>
            </a:pPr>
            <a:r>
              <a:rPr lang="en-GB" b="1" dirty="0">
                <a:solidFill>
                  <a:schemeClr val="accent1">
                    <a:lumMod val="50000"/>
                  </a:schemeClr>
                </a:solidFill>
                <a:latin typeface="Arial" charset="0"/>
                <a:cs typeface="Arial" charset="0"/>
              </a:rPr>
              <a:t>Reflect the 7 design principles.</a:t>
            </a:r>
          </a:p>
          <a:p>
            <a:pPr>
              <a:defRPr/>
            </a:pPr>
            <a:endParaRPr lang="en-GB" dirty="0">
              <a:solidFill>
                <a:schemeClr val="accent1">
                  <a:lumMod val="50000"/>
                </a:schemeClr>
              </a:solidFill>
              <a:latin typeface="Arial" charset="0"/>
              <a:cs typeface="Arial" charset="0"/>
            </a:endParaRPr>
          </a:p>
        </p:txBody>
      </p:sp>
    </p:spTree>
    <p:extLst>
      <p:ext uri="{BB962C8B-B14F-4D97-AF65-F5344CB8AC3E}">
        <p14:creationId xmlns:p14="http://schemas.microsoft.com/office/powerpoint/2010/main" val="55386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principles of design</a:t>
            </a:r>
            <a:endParaRPr lang="en-GB" dirty="0"/>
          </a:p>
        </p:txBody>
      </p:sp>
      <p:sp>
        <p:nvSpPr>
          <p:cNvPr id="3" name="Content Placeholder 2"/>
          <p:cNvSpPr>
            <a:spLocks noGrp="1"/>
          </p:cNvSpPr>
          <p:nvPr>
            <p:ph idx="1"/>
          </p:nvPr>
        </p:nvSpPr>
        <p:spPr/>
        <p:txBody>
          <a:bodyPr/>
          <a:lstStyle/>
          <a:p>
            <a:pPr lvl="0"/>
            <a:r>
              <a:rPr lang="en-GB" dirty="0"/>
              <a:t>Challenge</a:t>
            </a:r>
          </a:p>
          <a:p>
            <a:pPr lvl="0"/>
            <a:r>
              <a:rPr lang="en-GB" dirty="0"/>
              <a:t>Enjoyment</a:t>
            </a:r>
          </a:p>
          <a:p>
            <a:pPr lvl="0"/>
            <a:r>
              <a:rPr lang="en-GB" dirty="0"/>
              <a:t>Breadth</a:t>
            </a:r>
          </a:p>
          <a:p>
            <a:pPr lvl="0"/>
            <a:r>
              <a:rPr lang="en-GB" dirty="0"/>
              <a:t>Depth</a:t>
            </a:r>
          </a:p>
          <a:p>
            <a:pPr lvl="0"/>
            <a:r>
              <a:rPr lang="en-GB" dirty="0"/>
              <a:t>Progression</a:t>
            </a:r>
          </a:p>
          <a:p>
            <a:pPr lvl="0"/>
            <a:r>
              <a:rPr lang="en-GB" dirty="0"/>
              <a:t>Personalisation</a:t>
            </a:r>
          </a:p>
          <a:p>
            <a:pPr lvl="0"/>
            <a:r>
              <a:rPr lang="en-GB" dirty="0"/>
              <a:t>Choice</a:t>
            </a:r>
          </a:p>
          <a:p>
            <a:pPr lvl="0"/>
            <a:r>
              <a:rPr lang="en-GB" dirty="0"/>
              <a:t>Relevance</a:t>
            </a:r>
          </a:p>
          <a:p>
            <a:endParaRPr lang="en-GB" dirty="0"/>
          </a:p>
        </p:txBody>
      </p:sp>
    </p:spTree>
    <p:extLst>
      <p:ext uri="{BB962C8B-B14F-4D97-AF65-F5344CB8AC3E}">
        <p14:creationId xmlns:p14="http://schemas.microsoft.com/office/powerpoint/2010/main" val="2889335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“Buzzwords”</a:t>
            </a:r>
            <a:endParaRPr lang="en-GB" dirty="0"/>
          </a:p>
        </p:txBody>
      </p:sp>
      <p:sp>
        <p:nvSpPr>
          <p:cNvPr id="3" name="Content Placeholder 2"/>
          <p:cNvSpPr>
            <a:spLocks noGrp="1"/>
          </p:cNvSpPr>
          <p:nvPr>
            <p:ph idx="1"/>
          </p:nvPr>
        </p:nvSpPr>
        <p:spPr/>
        <p:txBody>
          <a:bodyPr/>
          <a:lstStyle/>
          <a:p>
            <a:r>
              <a:rPr lang="en-GB" dirty="0" smtClean="0"/>
              <a:t>How many examples of good practice have you heard about over the years?! </a:t>
            </a:r>
          </a:p>
          <a:p>
            <a:r>
              <a:rPr lang="en-GB" dirty="0" smtClean="0"/>
              <a:t>List as many as you can in 1 minute</a:t>
            </a:r>
          </a:p>
          <a:p>
            <a:endParaRPr lang="en-GB" dirty="0"/>
          </a:p>
          <a:p>
            <a:r>
              <a:rPr lang="en-GB" dirty="0">
                <a:hlinkClick r:id="rId2"/>
              </a:rPr>
              <a:t>http://www.online-stopwatch.com/countdown-timer</a:t>
            </a:r>
            <a:r>
              <a:rPr lang="en-GB" dirty="0" smtClean="0">
                <a:hlinkClick r:id="rId2"/>
              </a:rPr>
              <a:t>/</a:t>
            </a:r>
            <a:endParaRPr lang="en-GB" dirty="0" smtClean="0"/>
          </a:p>
          <a:p>
            <a:endParaRPr lang="en-GB" dirty="0"/>
          </a:p>
          <a:p>
            <a:endParaRPr lang="en-GB" dirty="0"/>
          </a:p>
        </p:txBody>
      </p:sp>
    </p:spTree>
    <p:extLst>
      <p:ext uri="{BB962C8B-B14F-4D97-AF65-F5344CB8AC3E}">
        <p14:creationId xmlns:p14="http://schemas.microsoft.com/office/powerpoint/2010/main" val="3006523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453478910"/>
              </p:ext>
            </p:extLst>
          </p:nvPr>
        </p:nvGraphicFramePr>
        <p:xfrm>
          <a:off x="0" y="180197"/>
          <a:ext cx="12247808" cy="6484620"/>
        </p:xfrm>
        <a:graphic>
          <a:graphicData uri="http://schemas.openxmlformats.org/drawingml/2006/table">
            <a:tbl>
              <a:tblPr firstRow="1" firstCol="1" bandRow="1">
                <a:tableStyleId>{B301B821-A1FF-4177-AEE7-76D212191A09}</a:tableStyleId>
              </a:tblPr>
              <a:tblGrid>
                <a:gridCol w="1880315">
                  <a:extLst>
                    <a:ext uri="{9D8B030D-6E8A-4147-A177-3AD203B41FA5}">
                      <a16:colId xmlns="" xmlns:a16="http://schemas.microsoft.com/office/drawing/2014/main" val="20000"/>
                    </a:ext>
                  </a:extLst>
                </a:gridCol>
                <a:gridCol w="2125014">
                  <a:extLst>
                    <a:ext uri="{9D8B030D-6E8A-4147-A177-3AD203B41FA5}">
                      <a16:colId xmlns="" xmlns:a16="http://schemas.microsoft.com/office/drawing/2014/main" val="20001"/>
                    </a:ext>
                  </a:extLst>
                </a:gridCol>
                <a:gridCol w="2421228">
                  <a:extLst>
                    <a:ext uri="{9D8B030D-6E8A-4147-A177-3AD203B41FA5}">
                      <a16:colId xmlns="" xmlns:a16="http://schemas.microsoft.com/office/drawing/2014/main" val="20002"/>
                    </a:ext>
                  </a:extLst>
                </a:gridCol>
                <a:gridCol w="4056846">
                  <a:extLst>
                    <a:ext uri="{9D8B030D-6E8A-4147-A177-3AD203B41FA5}">
                      <a16:colId xmlns="" xmlns:a16="http://schemas.microsoft.com/office/drawing/2014/main" val="20003"/>
                    </a:ext>
                  </a:extLst>
                </a:gridCol>
                <a:gridCol w="1764405">
                  <a:extLst>
                    <a:ext uri="{9D8B030D-6E8A-4147-A177-3AD203B41FA5}">
                      <a16:colId xmlns="" xmlns:a16="http://schemas.microsoft.com/office/drawing/2014/main" val="20004"/>
                    </a:ext>
                  </a:extLst>
                </a:gridCol>
              </a:tblGrid>
              <a:tr h="0">
                <a:tc>
                  <a:txBody>
                    <a:bodyPr/>
                    <a:lstStyle/>
                    <a:p>
                      <a:pPr algn="ctr">
                        <a:lnSpc>
                          <a:spcPct val="115000"/>
                        </a:lnSpc>
                        <a:spcAft>
                          <a:spcPts val="0"/>
                        </a:spcAft>
                      </a:pPr>
                      <a:r>
                        <a:rPr lang="en-GB" sz="1000" dirty="0">
                          <a:effectLst/>
                          <a:latin typeface="+mj-lt"/>
                        </a:rPr>
                        <a:t>Experiences and Outcomes</a:t>
                      </a:r>
                      <a:endParaRPr lang="en-GB" sz="1000" dirty="0">
                        <a:effectLst/>
                        <a:latin typeface="+mj-lt"/>
                        <a:ea typeface="Calibri"/>
                        <a:cs typeface="Times New Roman"/>
                      </a:endParaRPr>
                    </a:p>
                  </a:txBody>
                  <a:tcPr marL="20641" marR="206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000">
                          <a:effectLst/>
                          <a:latin typeface="+mj-lt"/>
                        </a:rPr>
                        <a:t>Learning Intentions</a:t>
                      </a:r>
                      <a:endParaRPr lang="en-GB" sz="1000">
                        <a:effectLst/>
                        <a:latin typeface="+mj-lt"/>
                        <a:ea typeface="Calibri"/>
                        <a:cs typeface="Times New Roman"/>
                      </a:endParaRPr>
                    </a:p>
                  </a:txBody>
                  <a:tcPr marL="20641" marR="206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000">
                          <a:effectLst/>
                          <a:latin typeface="+mj-lt"/>
                        </a:rPr>
                        <a:t>Success Criteria</a:t>
                      </a:r>
                      <a:endParaRPr lang="en-GB" sz="1000">
                        <a:effectLst/>
                        <a:latin typeface="+mj-lt"/>
                        <a:ea typeface="Calibri"/>
                        <a:cs typeface="Times New Roman"/>
                      </a:endParaRPr>
                    </a:p>
                  </a:txBody>
                  <a:tcPr marL="20641" marR="206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000">
                          <a:effectLst/>
                          <a:latin typeface="+mj-lt"/>
                        </a:rPr>
                        <a:t>Teaching and Learning Activities</a:t>
                      </a:r>
                      <a:endParaRPr lang="en-GB" sz="1000">
                        <a:effectLst/>
                        <a:latin typeface="+mj-lt"/>
                        <a:ea typeface="Calibri"/>
                        <a:cs typeface="Times New Roman"/>
                      </a:endParaRPr>
                    </a:p>
                  </a:txBody>
                  <a:tcPr marL="20641" marR="206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000">
                          <a:effectLst/>
                          <a:latin typeface="+mj-lt"/>
                        </a:rPr>
                        <a:t>Links and Applying Skills</a:t>
                      </a:r>
                      <a:endParaRPr lang="en-GB" sz="1000">
                        <a:effectLst/>
                        <a:latin typeface="+mj-lt"/>
                        <a:ea typeface="Calibri"/>
                        <a:cs typeface="Times New Roman"/>
                      </a:endParaRPr>
                    </a:p>
                  </a:txBody>
                  <a:tcPr marL="20641" marR="206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4409913">
                <a:tc>
                  <a:txBody>
                    <a:bodyPr/>
                    <a:lstStyle/>
                    <a:p>
                      <a:pPr>
                        <a:spcAft>
                          <a:spcPts val="0"/>
                        </a:spcAft>
                      </a:pPr>
                      <a:r>
                        <a:rPr lang="en-GB" sz="1000" dirty="0">
                          <a:effectLst/>
                          <a:latin typeface="+mj-lt"/>
                        </a:rPr>
                        <a:t>I can use primary and secondary sources selectively to research events in the past. SOC 2-01a </a:t>
                      </a:r>
                    </a:p>
                    <a:p>
                      <a:pPr>
                        <a:lnSpc>
                          <a:spcPct val="115000"/>
                        </a:lnSpc>
                        <a:spcAft>
                          <a:spcPts val="0"/>
                        </a:spcAft>
                      </a:pPr>
                      <a:r>
                        <a:rPr lang="en-GB" sz="1000" dirty="0">
                          <a:effectLst/>
                          <a:latin typeface="+mj-lt"/>
                        </a:rPr>
                        <a:t> </a:t>
                      </a:r>
                    </a:p>
                    <a:p>
                      <a:pPr>
                        <a:spcAft>
                          <a:spcPts val="0"/>
                        </a:spcAft>
                      </a:pPr>
                      <a:r>
                        <a:rPr lang="en-GB" sz="1000" dirty="0">
                          <a:effectLst/>
                          <a:latin typeface="+mj-lt"/>
                        </a:rPr>
                        <a:t>I can use evidence selectively to research current social, political or economic issues. SOC 2-15a </a:t>
                      </a:r>
                    </a:p>
                    <a:p>
                      <a:pPr>
                        <a:spcAft>
                          <a:spcPts val="0"/>
                        </a:spcAft>
                      </a:pPr>
                      <a:r>
                        <a:rPr lang="en-GB" sz="1000" dirty="0">
                          <a:effectLst/>
                          <a:latin typeface="+mj-lt"/>
                        </a:rPr>
                        <a:t> </a:t>
                      </a:r>
                    </a:p>
                    <a:p>
                      <a:pPr>
                        <a:spcAft>
                          <a:spcPts val="0"/>
                        </a:spcAft>
                      </a:pPr>
                      <a:r>
                        <a:rPr lang="en-GB" sz="1000" dirty="0">
                          <a:effectLst/>
                          <a:latin typeface="+mj-lt"/>
                        </a:rPr>
                        <a:t>When listening and talking with others for different purposes, I can: </a:t>
                      </a:r>
                    </a:p>
                    <a:p>
                      <a:pPr>
                        <a:spcAft>
                          <a:spcPts val="0"/>
                        </a:spcAft>
                      </a:pPr>
                      <a:r>
                        <a:rPr lang="en-GB" sz="1000" dirty="0">
                          <a:effectLst/>
                          <a:latin typeface="+mj-lt"/>
                        </a:rPr>
                        <a:t>• share information, experiences and opinions </a:t>
                      </a:r>
                    </a:p>
                    <a:p>
                      <a:pPr>
                        <a:spcAft>
                          <a:spcPts val="0"/>
                        </a:spcAft>
                      </a:pPr>
                      <a:r>
                        <a:rPr lang="en-GB" sz="1000" dirty="0">
                          <a:effectLst/>
                          <a:latin typeface="+mj-lt"/>
                        </a:rPr>
                        <a:t>• explain processes and ideas </a:t>
                      </a:r>
                    </a:p>
                    <a:p>
                      <a:pPr>
                        <a:spcAft>
                          <a:spcPts val="0"/>
                        </a:spcAft>
                      </a:pPr>
                      <a:r>
                        <a:rPr lang="en-GB" sz="1000" dirty="0">
                          <a:effectLst/>
                          <a:latin typeface="+mj-lt"/>
                        </a:rPr>
                        <a:t>• identify issues raised and summarise main points or findings </a:t>
                      </a:r>
                    </a:p>
                    <a:p>
                      <a:pPr>
                        <a:spcAft>
                          <a:spcPts val="0"/>
                        </a:spcAft>
                      </a:pPr>
                      <a:r>
                        <a:rPr lang="en-GB" sz="1000" dirty="0">
                          <a:effectLst/>
                          <a:latin typeface="+mj-lt"/>
                        </a:rPr>
                        <a:t>• clarify points by asking questions or by asking others to say more. </a:t>
                      </a:r>
                    </a:p>
                    <a:p>
                      <a:pPr>
                        <a:spcAft>
                          <a:spcPts val="0"/>
                        </a:spcAft>
                      </a:pPr>
                      <a:r>
                        <a:rPr lang="en-GB" sz="1000" dirty="0">
                          <a:effectLst/>
                          <a:latin typeface="+mj-lt"/>
                        </a:rPr>
                        <a:t>LIT 2-09a </a:t>
                      </a:r>
                    </a:p>
                    <a:p>
                      <a:pPr>
                        <a:lnSpc>
                          <a:spcPct val="115000"/>
                        </a:lnSpc>
                        <a:spcAft>
                          <a:spcPts val="0"/>
                        </a:spcAft>
                      </a:pPr>
                      <a:r>
                        <a:rPr lang="en-GB" sz="1000" dirty="0">
                          <a:effectLst/>
                          <a:latin typeface="+mj-lt"/>
                        </a:rPr>
                        <a:t> </a:t>
                      </a:r>
                      <a:endParaRPr lang="en-GB" sz="1000" dirty="0">
                        <a:effectLst/>
                        <a:latin typeface="+mj-lt"/>
                        <a:ea typeface="Calibri"/>
                        <a:cs typeface="Times New Roman"/>
                      </a:endParaRPr>
                    </a:p>
                  </a:txBody>
                  <a:tcPr marL="20641" marR="206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000" dirty="0">
                          <a:effectLst/>
                          <a:latin typeface="+mj-lt"/>
                        </a:rPr>
                        <a:t>We are learning to:</a:t>
                      </a:r>
                    </a:p>
                    <a:p>
                      <a:pPr marL="342900" lvl="0" indent="-342900">
                        <a:lnSpc>
                          <a:spcPct val="115000"/>
                        </a:lnSpc>
                        <a:spcAft>
                          <a:spcPts val="0"/>
                        </a:spcAft>
                        <a:buFont typeface="+mj-lt"/>
                        <a:buAutoNum type="arabicPeriod"/>
                      </a:pPr>
                      <a:r>
                        <a:rPr lang="en-GB" sz="1000" dirty="0">
                          <a:effectLst/>
                          <a:latin typeface="+mj-lt"/>
                        </a:rPr>
                        <a:t>Select appropriate primary and secondary sources to gather information about historical warfare.</a:t>
                      </a:r>
                    </a:p>
                    <a:p>
                      <a:pPr marL="342900" lvl="0" indent="-342900">
                        <a:lnSpc>
                          <a:spcPct val="115000"/>
                        </a:lnSpc>
                        <a:spcAft>
                          <a:spcPts val="0"/>
                        </a:spcAft>
                        <a:buFont typeface="+mj-lt"/>
                        <a:buAutoNum type="arabicPeriod"/>
                      </a:pPr>
                      <a:r>
                        <a:rPr lang="en-GB" sz="1000" dirty="0">
                          <a:effectLst/>
                          <a:latin typeface="+mj-lt"/>
                        </a:rPr>
                        <a:t>Use our research skills to gather information on a current political conflict.</a:t>
                      </a:r>
                    </a:p>
                    <a:p>
                      <a:pPr marL="342900" lvl="0" indent="-342900">
                        <a:lnSpc>
                          <a:spcPct val="115000"/>
                        </a:lnSpc>
                        <a:spcAft>
                          <a:spcPts val="0"/>
                        </a:spcAft>
                        <a:buFont typeface="+mj-lt"/>
                        <a:buAutoNum type="arabicPeriod"/>
                      </a:pPr>
                      <a:r>
                        <a:rPr lang="en-GB" sz="1000" dirty="0">
                          <a:effectLst/>
                          <a:latin typeface="+mj-lt"/>
                        </a:rPr>
                        <a:t>Take on a role that contributes towards producing our final outcome.</a:t>
                      </a:r>
                      <a:endParaRPr lang="en-GB" sz="1000" dirty="0">
                        <a:effectLst/>
                        <a:latin typeface="+mj-lt"/>
                        <a:ea typeface="Calibri"/>
                        <a:cs typeface="Times New Roman"/>
                      </a:endParaRPr>
                    </a:p>
                  </a:txBody>
                  <a:tcPr marL="20641" marR="206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000" dirty="0">
                          <a:effectLst/>
                          <a:latin typeface="+mj-lt"/>
                        </a:rPr>
                        <a:t>1.  I can:</a:t>
                      </a:r>
                    </a:p>
                    <a:p>
                      <a:pPr marL="342900" lvl="0" indent="-342900">
                        <a:lnSpc>
                          <a:spcPct val="115000"/>
                        </a:lnSpc>
                        <a:spcAft>
                          <a:spcPts val="0"/>
                        </a:spcAft>
                        <a:buFont typeface="Symbol"/>
                        <a:buChar char=""/>
                      </a:pPr>
                      <a:r>
                        <a:rPr lang="en-GB" sz="1000" dirty="0">
                          <a:effectLst/>
                          <a:latin typeface="+mj-lt"/>
                        </a:rPr>
                        <a:t>Select relevant sources for researching WWI.</a:t>
                      </a:r>
                    </a:p>
                    <a:p>
                      <a:pPr marL="342900" lvl="0" indent="-342900">
                        <a:lnSpc>
                          <a:spcPct val="115000"/>
                        </a:lnSpc>
                        <a:spcAft>
                          <a:spcPts val="0"/>
                        </a:spcAft>
                        <a:buFont typeface="Symbol"/>
                        <a:buChar char=""/>
                      </a:pPr>
                      <a:r>
                        <a:rPr lang="en-GB" sz="1000" dirty="0">
                          <a:effectLst/>
                          <a:latin typeface="+mj-lt"/>
                        </a:rPr>
                        <a:t>Distinguish between primary and secondary sources.</a:t>
                      </a:r>
                    </a:p>
                    <a:p>
                      <a:pPr marL="342900" lvl="0" indent="-342900">
                        <a:lnSpc>
                          <a:spcPct val="115000"/>
                        </a:lnSpc>
                        <a:spcAft>
                          <a:spcPts val="0"/>
                        </a:spcAft>
                        <a:buFont typeface="Symbol"/>
                        <a:buChar char=""/>
                      </a:pPr>
                      <a:r>
                        <a:rPr lang="en-GB" sz="1000" dirty="0">
                          <a:effectLst/>
                          <a:latin typeface="+mj-lt"/>
                        </a:rPr>
                        <a:t>Gather information about the causes and consequences of WWI.</a:t>
                      </a:r>
                    </a:p>
                    <a:p>
                      <a:pPr marL="228600">
                        <a:lnSpc>
                          <a:spcPct val="115000"/>
                        </a:lnSpc>
                        <a:spcAft>
                          <a:spcPts val="0"/>
                        </a:spcAft>
                      </a:pPr>
                      <a:r>
                        <a:rPr lang="en-GB" sz="1000" dirty="0">
                          <a:effectLst/>
                          <a:latin typeface="+mj-lt"/>
                        </a:rPr>
                        <a:t> </a:t>
                      </a:r>
                    </a:p>
                    <a:p>
                      <a:pPr>
                        <a:lnSpc>
                          <a:spcPct val="115000"/>
                        </a:lnSpc>
                        <a:spcAft>
                          <a:spcPts val="0"/>
                        </a:spcAft>
                      </a:pPr>
                      <a:r>
                        <a:rPr lang="en-GB" sz="1000" dirty="0">
                          <a:effectLst/>
                          <a:latin typeface="+mj-lt"/>
                        </a:rPr>
                        <a:t>2. I can:</a:t>
                      </a:r>
                    </a:p>
                    <a:p>
                      <a:pPr marL="342900" lvl="0" indent="-342900">
                        <a:lnSpc>
                          <a:spcPct val="115000"/>
                        </a:lnSpc>
                        <a:spcAft>
                          <a:spcPts val="0"/>
                        </a:spcAft>
                        <a:buFont typeface="Symbol"/>
                        <a:buChar char=""/>
                      </a:pPr>
                      <a:r>
                        <a:rPr lang="en-GB" sz="1000" dirty="0">
                          <a:effectLst/>
                          <a:latin typeface="+mj-lt"/>
                        </a:rPr>
                        <a:t>Gather information from various sources about the Israel/Palestine conflict.</a:t>
                      </a:r>
                    </a:p>
                    <a:p>
                      <a:pPr marL="342900" lvl="0" indent="-342900">
                        <a:lnSpc>
                          <a:spcPct val="115000"/>
                        </a:lnSpc>
                        <a:spcAft>
                          <a:spcPts val="0"/>
                        </a:spcAft>
                        <a:buFont typeface="Symbol"/>
                        <a:buChar char=""/>
                      </a:pPr>
                      <a:r>
                        <a:rPr lang="en-GB" sz="1000" dirty="0">
                          <a:effectLst/>
                          <a:latin typeface="+mj-lt"/>
                        </a:rPr>
                        <a:t>Discuss our findings in group and class situations. </a:t>
                      </a:r>
                    </a:p>
                    <a:p>
                      <a:pPr marL="342900" lvl="0" indent="-342900">
                        <a:lnSpc>
                          <a:spcPct val="115000"/>
                        </a:lnSpc>
                        <a:spcAft>
                          <a:spcPts val="0"/>
                        </a:spcAft>
                        <a:buFont typeface="Symbol"/>
                        <a:buChar char=""/>
                      </a:pPr>
                      <a:r>
                        <a:rPr lang="en-GB" sz="1000" dirty="0">
                          <a:effectLst/>
                          <a:latin typeface="+mj-lt"/>
                        </a:rPr>
                        <a:t>Compare the key features of historical and modern warfare.</a:t>
                      </a:r>
                    </a:p>
                    <a:p>
                      <a:pPr>
                        <a:lnSpc>
                          <a:spcPct val="115000"/>
                        </a:lnSpc>
                        <a:spcAft>
                          <a:spcPts val="0"/>
                        </a:spcAft>
                      </a:pPr>
                      <a:r>
                        <a:rPr lang="en-GB" sz="1000" dirty="0">
                          <a:effectLst/>
                          <a:latin typeface="+mj-lt"/>
                        </a:rPr>
                        <a:t> </a:t>
                      </a:r>
                    </a:p>
                    <a:p>
                      <a:pPr>
                        <a:lnSpc>
                          <a:spcPct val="115000"/>
                        </a:lnSpc>
                        <a:spcAft>
                          <a:spcPts val="0"/>
                        </a:spcAft>
                      </a:pPr>
                      <a:r>
                        <a:rPr lang="en-GB" sz="1000" dirty="0">
                          <a:effectLst/>
                          <a:latin typeface="+mj-lt"/>
                        </a:rPr>
                        <a:t>3.  I can:</a:t>
                      </a:r>
                    </a:p>
                    <a:p>
                      <a:pPr marL="342900" lvl="0" indent="-342900">
                        <a:lnSpc>
                          <a:spcPct val="115000"/>
                        </a:lnSpc>
                        <a:spcAft>
                          <a:spcPts val="0"/>
                        </a:spcAft>
                        <a:buFont typeface="Symbol"/>
                        <a:buChar char=""/>
                      </a:pPr>
                      <a:r>
                        <a:rPr lang="en-GB" sz="1000" dirty="0">
                          <a:effectLst/>
                          <a:latin typeface="+mj-lt"/>
                        </a:rPr>
                        <a:t>Ensure that everyone in my group has a role and set responsibilities.</a:t>
                      </a:r>
                    </a:p>
                    <a:p>
                      <a:pPr marL="342900" lvl="0" indent="-342900">
                        <a:lnSpc>
                          <a:spcPct val="115000"/>
                        </a:lnSpc>
                        <a:spcAft>
                          <a:spcPts val="0"/>
                        </a:spcAft>
                        <a:buFont typeface="Symbol"/>
                        <a:buChar char=""/>
                      </a:pPr>
                      <a:r>
                        <a:rPr lang="en-GB" sz="1000" dirty="0">
                          <a:effectLst/>
                          <a:latin typeface="+mj-lt"/>
                        </a:rPr>
                        <a:t>Share my ideas and listen respectfully to the ideas of others.</a:t>
                      </a:r>
                    </a:p>
                    <a:p>
                      <a:pPr marL="342900" lvl="0" indent="-342900">
                        <a:lnSpc>
                          <a:spcPct val="115000"/>
                        </a:lnSpc>
                        <a:spcAft>
                          <a:spcPts val="0"/>
                        </a:spcAft>
                        <a:buFont typeface="Symbol"/>
                        <a:buChar char=""/>
                      </a:pPr>
                      <a:r>
                        <a:rPr lang="en-GB" sz="1000" dirty="0">
                          <a:effectLst/>
                          <a:latin typeface="+mj-lt"/>
                        </a:rPr>
                        <a:t>Evaluate how effectively I have carried out my responsibilities.</a:t>
                      </a:r>
                    </a:p>
                    <a:p>
                      <a:pPr>
                        <a:lnSpc>
                          <a:spcPct val="115000"/>
                        </a:lnSpc>
                        <a:spcAft>
                          <a:spcPts val="0"/>
                        </a:spcAft>
                      </a:pPr>
                      <a:r>
                        <a:rPr lang="en-GB" sz="1000" dirty="0">
                          <a:effectLst/>
                          <a:latin typeface="+mj-lt"/>
                        </a:rPr>
                        <a:t> </a:t>
                      </a:r>
                      <a:endParaRPr lang="en-GB" sz="1000" dirty="0">
                        <a:effectLst/>
                        <a:latin typeface="+mj-lt"/>
                        <a:ea typeface="Calibri"/>
                        <a:cs typeface="Times New Roman"/>
                      </a:endParaRPr>
                    </a:p>
                  </a:txBody>
                  <a:tcPr marL="20641" marR="206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lnSpc>
                          <a:spcPct val="115000"/>
                        </a:lnSpc>
                        <a:spcAft>
                          <a:spcPts val="0"/>
                        </a:spcAft>
                        <a:buFont typeface="+mj-lt"/>
                        <a:buAutoNum type="arabicPeriod"/>
                      </a:pPr>
                      <a:r>
                        <a:rPr lang="en-GB" sz="1000" dirty="0">
                          <a:effectLst/>
                          <a:latin typeface="+mj-lt"/>
                        </a:rPr>
                        <a:t>What is conflict: Define war and conflict.  Look at different definitions, what does this really mean?  Use interactive site (RGS: What’s conflict) + information sheet to create a timeline of major wars/conflict.  Consider distribution on world map, is this even?  How do modern/historical compare?</a:t>
                      </a:r>
                    </a:p>
                    <a:p>
                      <a:pPr marL="342900" lvl="0" indent="-342900">
                        <a:lnSpc>
                          <a:spcPct val="115000"/>
                        </a:lnSpc>
                        <a:spcAft>
                          <a:spcPts val="0"/>
                        </a:spcAft>
                        <a:buFont typeface="+mj-lt"/>
                        <a:buAutoNum type="arabicPeriod"/>
                      </a:pPr>
                      <a:r>
                        <a:rPr lang="en-GB" sz="1000" dirty="0">
                          <a:effectLst/>
                          <a:latin typeface="+mj-lt"/>
                        </a:rPr>
                        <a:t>Why do wars occur: Look at poem, discuss and illustrate.  Discussion: what reasons are they aware of?  Discuss broad categories and what these mean by referring to examples.  Watch BBC clip explaining how climate change can cause war.  Focus specifically on WWI and its causes.  Diamond ranking activity using BBC site as support.  Consider: was it inevitable or could steps be taken to avoid?</a:t>
                      </a:r>
                    </a:p>
                    <a:p>
                      <a:pPr marL="342900" lvl="0" indent="-342900">
                        <a:lnSpc>
                          <a:spcPct val="115000"/>
                        </a:lnSpc>
                        <a:spcAft>
                          <a:spcPts val="0"/>
                        </a:spcAft>
                        <a:buFont typeface="+mj-lt"/>
                        <a:buAutoNum type="arabicPeriod"/>
                      </a:pPr>
                      <a:r>
                        <a:rPr lang="en-GB" sz="1000" dirty="0">
                          <a:effectLst/>
                          <a:latin typeface="+mj-lt"/>
                        </a:rPr>
                        <a:t>Refer back to learning on WWI, consider how the war developed and how it ended.  Learn the difference between primary and secondary sources.  Children will then be deciding whether a range of given sources are primary or secondary and using them to create an information booklet about key aspects of WWI.</a:t>
                      </a:r>
                    </a:p>
                    <a:p>
                      <a:pPr marL="342900" lvl="0" indent="-342900">
                        <a:lnSpc>
                          <a:spcPct val="115000"/>
                        </a:lnSpc>
                        <a:spcAft>
                          <a:spcPts val="0"/>
                        </a:spcAft>
                        <a:buFont typeface="+mj-lt"/>
                        <a:buAutoNum type="arabicPeriod"/>
                      </a:pPr>
                      <a:r>
                        <a:rPr lang="en-GB" sz="1000" dirty="0">
                          <a:effectLst/>
                          <a:latin typeface="+mj-lt"/>
                        </a:rPr>
                        <a:t>What were the consequences of this war? Scrutinise the implications of the Treaty of Versailles and how it affected Europe.  Create an abridged version of the Treaty of Versailles, specifically focusing on the political and economic effects on France and Germany.  Debate whether the decisions in Versailles were too hard on Germany.</a:t>
                      </a:r>
                    </a:p>
                    <a:p>
                      <a:pPr marL="342900" lvl="0" indent="-342900">
                        <a:lnSpc>
                          <a:spcPct val="115000"/>
                        </a:lnSpc>
                        <a:spcAft>
                          <a:spcPts val="0"/>
                        </a:spcAft>
                        <a:buFont typeface="+mj-lt"/>
                        <a:buAutoNum type="arabicPeriod"/>
                      </a:pPr>
                      <a:r>
                        <a:rPr lang="en-GB" sz="1000" dirty="0">
                          <a:effectLst/>
                          <a:latin typeface="+mj-lt"/>
                        </a:rPr>
                        <a:t>Modern day conflict: what modern day conflicts did we consider in week 1?  Today we will be learning more about the cause of the Israel/Palestine conflict (this will tie in with work in RME).  Power-point with reading for information and research tasks throughout.  Watching short documentary about the development of the conflict.  This conflict is still going on today, but what are the consequences? Compare statistics on civilian lives lost.</a:t>
                      </a:r>
                    </a:p>
                    <a:p>
                      <a:pPr marL="342900" lvl="0" indent="-342900">
                        <a:lnSpc>
                          <a:spcPct val="115000"/>
                        </a:lnSpc>
                        <a:spcAft>
                          <a:spcPts val="0"/>
                        </a:spcAft>
                        <a:buFont typeface="+mj-lt"/>
                        <a:buAutoNum type="arabicPeriod"/>
                      </a:pPr>
                      <a:r>
                        <a:rPr lang="en-GB" sz="1000" dirty="0">
                          <a:effectLst/>
                          <a:latin typeface="+mj-lt"/>
                        </a:rPr>
                        <a:t>Modern/historical warfare comparison.</a:t>
                      </a:r>
                    </a:p>
                    <a:p>
                      <a:pPr marL="342900" lvl="0" indent="-342900">
                        <a:lnSpc>
                          <a:spcPct val="115000"/>
                        </a:lnSpc>
                        <a:spcAft>
                          <a:spcPts val="0"/>
                        </a:spcAft>
                        <a:buFont typeface="+mj-lt"/>
                        <a:buAutoNum type="arabicPeriod"/>
                      </a:pPr>
                      <a:r>
                        <a:rPr lang="en-GB" sz="1000" dirty="0">
                          <a:effectLst/>
                          <a:latin typeface="+mj-lt"/>
                        </a:rPr>
                        <a:t>Assessment task.</a:t>
                      </a:r>
                      <a:endParaRPr lang="en-GB" sz="1000" dirty="0">
                        <a:effectLst/>
                        <a:latin typeface="+mj-lt"/>
                        <a:ea typeface="Calibri"/>
                        <a:cs typeface="Times New Roman"/>
                      </a:endParaRPr>
                    </a:p>
                  </a:txBody>
                  <a:tcPr marL="20641" marR="206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000" dirty="0">
                          <a:effectLst/>
                          <a:latin typeface="+mj-lt"/>
                        </a:rPr>
                        <a:t>Comprehension: Children will be studying texts associated with WWI this term (non-fiction, recount, poetry).</a:t>
                      </a:r>
                    </a:p>
                    <a:p>
                      <a:pPr>
                        <a:lnSpc>
                          <a:spcPct val="115000"/>
                        </a:lnSpc>
                        <a:spcAft>
                          <a:spcPts val="0"/>
                        </a:spcAft>
                      </a:pPr>
                      <a:r>
                        <a:rPr lang="en-GB" sz="1000" dirty="0">
                          <a:effectLst/>
                          <a:latin typeface="+mj-lt"/>
                        </a:rPr>
                        <a:t> </a:t>
                      </a:r>
                    </a:p>
                    <a:p>
                      <a:pPr>
                        <a:lnSpc>
                          <a:spcPct val="115000"/>
                        </a:lnSpc>
                        <a:spcAft>
                          <a:spcPts val="0"/>
                        </a:spcAft>
                      </a:pPr>
                      <a:r>
                        <a:rPr lang="en-GB" sz="1000" dirty="0">
                          <a:effectLst/>
                          <a:latin typeface="+mj-lt"/>
                        </a:rPr>
                        <a:t>PE activities are focused on avoiding conflict and taking a leading role.</a:t>
                      </a:r>
                    </a:p>
                    <a:p>
                      <a:pPr>
                        <a:lnSpc>
                          <a:spcPct val="115000"/>
                        </a:lnSpc>
                        <a:spcAft>
                          <a:spcPts val="0"/>
                        </a:spcAft>
                      </a:pPr>
                      <a:r>
                        <a:rPr lang="en-GB" sz="1000" dirty="0">
                          <a:effectLst/>
                          <a:latin typeface="+mj-lt"/>
                        </a:rPr>
                        <a:t> </a:t>
                      </a:r>
                    </a:p>
                    <a:p>
                      <a:pPr>
                        <a:lnSpc>
                          <a:spcPct val="115000"/>
                        </a:lnSpc>
                        <a:spcAft>
                          <a:spcPts val="0"/>
                        </a:spcAft>
                      </a:pPr>
                      <a:r>
                        <a:rPr lang="en-GB" sz="1000" dirty="0">
                          <a:effectLst/>
                          <a:latin typeface="+mj-lt"/>
                        </a:rPr>
                        <a:t>Children will also be developing leadership skills through our technology project.</a:t>
                      </a:r>
                    </a:p>
                    <a:p>
                      <a:pPr>
                        <a:lnSpc>
                          <a:spcPct val="115000"/>
                        </a:lnSpc>
                        <a:spcAft>
                          <a:spcPts val="0"/>
                        </a:spcAft>
                      </a:pPr>
                      <a:r>
                        <a:rPr lang="en-GB" sz="1000" dirty="0">
                          <a:effectLst/>
                          <a:latin typeface="+mj-lt"/>
                        </a:rPr>
                        <a:t> </a:t>
                      </a:r>
                      <a:endParaRPr lang="en-GB" sz="1000" dirty="0">
                        <a:effectLst/>
                        <a:latin typeface="+mj-lt"/>
                        <a:ea typeface="Calibri"/>
                        <a:cs typeface="Times New Roman"/>
                      </a:endParaRPr>
                    </a:p>
                  </a:txBody>
                  <a:tcPr marL="20641" marR="206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921466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553" y="95867"/>
            <a:ext cx="10311915" cy="6762133"/>
          </a:xfrm>
          <a:prstGeom prst="rect">
            <a:avLst/>
          </a:prstGeom>
        </p:spPr>
      </p:pic>
    </p:spTree>
    <p:extLst>
      <p:ext uri="{BB962C8B-B14F-4D97-AF65-F5344CB8AC3E}">
        <p14:creationId xmlns:p14="http://schemas.microsoft.com/office/powerpoint/2010/main" val="786268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866" y="103031"/>
            <a:ext cx="10385421" cy="6781736"/>
          </a:xfrm>
          <a:prstGeom prst="rect">
            <a:avLst/>
          </a:prstGeom>
        </p:spPr>
      </p:pic>
    </p:spTree>
    <p:extLst>
      <p:ext uri="{BB962C8B-B14F-4D97-AF65-F5344CB8AC3E}">
        <p14:creationId xmlns:p14="http://schemas.microsoft.com/office/powerpoint/2010/main" val="1280080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The NAR flowchart = the moderation cycle</a:t>
            </a:r>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048421" y="1600200"/>
            <a:ext cx="609515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5278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50006" y="476250"/>
            <a:ext cx="10650828" cy="711200"/>
          </a:xfrm>
        </p:spPr>
        <p:txBody>
          <a:bodyPr/>
          <a:lstStyle/>
          <a:p>
            <a:r>
              <a:rPr lang="en-GB" dirty="0"/>
              <a:t>Planning assessment evidence</a:t>
            </a: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1628775"/>
            <a:ext cx="525780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48525" y="1298334"/>
            <a:ext cx="3460804" cy="4524315"/>
          </a:xfrm>
          <a:prstGeom prst="rect">
            <a:avLst/>
          </a:prstGeom>
          <a:noFill/>
        </p:spPr>
        <p:txBody>
          <a:bodyPr wrap="square">
            <a:spAutoFit/>
          </a:bodyPr>
          <a:lstStyle/>
          <a:p>
            <a:pPr>
              <a:defRPr/>
            </a:pPr>
            <a:endParaRPr lang="en-GB" dirty="0">
              <a:solidFill>
                <a:schemeClr val="accent1">
                  <a:lumMod val="50000"/>
                </a:schemeClr>
              </a:solidFill>
              <a:latin typeface="Arial" charset="0"/>
              <a:cs typeface="Arial" charset="0"/>
            </a:endParaRPr>
          </a:p>
          <a:p>
            <a:pPr marL="342900" indent="-342900">
              <a:buFontTx/>
              <a:buAutoNum type="arabicPeriod"/>
              <a:defRPr/>
            </a:pPr>
            <a:r>
              <a:rPr lang="en-GB" b="1" dirty="0">
                <a:solidFill>
                  <a:schemeClr val="accent1">
                    <a:lumMod val="50000"/>
                  </a:schemeClr>
                </a:solidFill>
                <a:latin typeface="Arial" charset="0"/>
                <a:cs typeface="Arial" charset="0"/>
              </a:rPr>
              <a:t>Consider the evidence you want to gather to best exemplify the learning that has taken place in relation to the agreed success criteria. </a:t>
            </a:r>
          </a:p>
          <a:p>
            <a:pPr marL="342900" indent="-342900">
              <a:buFontTx/>
              <a:buAutoNum type="arabicPeriod"/>
              <a:defRPr/>
            </a:pPr>
            <a:endParaRPr lang="en-GB" b="1" dirty="0">
              <a:solidFill>
                <a:schemeClr val="accent1">
                  <a:lumMod val="50000"/>
                </a:schemeClr>
              </a:solidFill>
              <a:latin typeface="Arial" charset="0"/>
              <a:cs typeface="Arial" charset="0"/>
            </a:endParaRPr>
          </a:p>
          <a:p>
            <a:pPr marL="342900" indent="-342900">
              <a:buFontTx/>
              <a:buAutoNum type="arabicPeriod"/>
              <a:defRPr/>
            </a:pPr>
            <a:r>
              <a:rPr lang="en-GB" b="1" dirty="0">
                <a:solidFill>
                  <a:schemeClr val="accent1">
                    <a:lumMod val="50000"/>
                  </a:schemeClr>
                </a:solidFill>
                <a:latin typeface="Arial" charset="0"/>
                <a:cs typeface="Arial" charset="0"/>
              </a:rPr>
              <a:t>Plan to gather a range of evidence as appropriate to the learning and the learner.</a:t>
            </a:r>
          </a:p>
          <a:p>
            <a:pPr marL="342900" indent="-342900">
              <a:buFontTx/>
              <a:buAutoNum type="arabicPeriod"/>
              <a:defRPr/>
            </a:pPr>
            <a:endParaRPr lang="en-GB" b="1" dirty="0">
              <a:solidFill>
                <a:schemeClr val="accent1">
                  <a:lumMod val="50000"/>
                </a:schemeClr>
              </a:solidFill>
              <a:latin typeface="Arial" charset="0"/>
              <a:cs typeface="Arial" charset="0"/>
            </a:endParaRPr>
          </a:p>
          <a:p>
            <a:pPr marL="342900" indent="-342900">
              <a:buFontTx/>
              <a:buAutoNum type="arabicPeriod"/>
              <a:defRPr/>
            </a:pPr>
            <a:r>
              <a:rPr lang="en-GB" b="1" dirty="0">
                <a:solidFill>
                  <a:schemeClr val="accent1">
                    <a:lumMod val="50000"/>
                  </a:schemeClr>
                </a:solidFill>
                <a:latin typeface="Arial" charset="0"/>
                <a:cs typeface="Arial" charset="0"/>
              </a:rPr>
              <a:t>A range of evidence allows for a more holistic judgement to be made.</a:t>
            </a:r>
            <a:endParaRPr lang="en-GB" dirty="0">
              <a:solidFill>
                <a:schemeClr val="accent1">
                  <a:lumMod val="50000"/>
                </a:schemeClr>
              </a:solidFill>
              <a:latin typeface="Arial" charset="0"/>
              <a:cs typeface="Arial" charset="0"/>
            </a:endParaRPr>
          </a:p>
        </p:txBody>
      </p:sp>
    </p:spTree>
    <p:extLst>
      <p:ext uri="{BB962C8B-B14F-4D97-AF65-F5344CB8AC3E}">
        <p14:creationId xmlns:p14="http://schemas.microsoft.com/office/powerpoint/2010/main" val="296669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Sources of Evidence</a:t>
            </a:r>
          </a:p>
        </p:txBody>
      </p:sp>
      <p:sp>
        <p:nvSpPr>
          <p:cNvPr id="3" name="Content Placeholder 2"/>
          <p:cNvSpPr>
            <a:spLocks noGrp="1"/>
          </p:cNvSpPr>
          <p:nvPr>
            <p:ph idx="1"/>
          </p:nvPr>
        </p:nvSpPr>
        <p:spPr/>
        <p:txBody>
          <a:bodyPr>
            <a:normAutofit/>
          </a:bodyPr>
          <a:lstStyle/>
          <a:p>
            <a:r>
              <a:rPr lang="en-GB" dirty="0">
                <a:solidFill>
                  <a:schemeClr val="tx1"/>
                </a:solidFill>
              </a:rPr>
              <a:t>O</a:t>
            </a:r>
            <a:r>
              <a:rPr lang="en-GB" dirty="0" smtClean="0">
                <a:solidFill>
                  <a:schemeClr val="tx1"/>
                </a:solidFill>
              </a:rPr>
              <a:t>bservations </a:t>
            </a:r>
            <a:r>
              <a:rPr lang="en-GB" dirty="0">
                <a:solidFill>
                  <a:schemeClr val="tx1"/>
                </a:solidFill>
              </a:rPr>
              <a:t>of learners carrying out tasks and activities, including practical investigations, performances, oral presentations and discussions</a:t>
            </a:r>
          </a:p>
          <a:p>
            <a:r>
              <a:rPr lang="en-GB" dirty="0">
                <a:solidFill>
                  <a:schemeClr val="tx1"/>
                </a:solidFill>
              </a:rPr>
              <a:t>R</a:t>
            </a:r>
            <a:r>
              <a:rPr lang="en-GB" dirty="0" smtClean="0">
                <a:solidFill>
                  <a:schemeClr val="tx1"/>
                </a:solidFill>
              </a:rPr>
              <a:t>ecords </a:t>
            </a:r>
            <a:r>
              <a:rPr lang="en-GB" dirty="0">
                <a:solidFill>
                  <a:schemeClr val="tx1"/>
                </a:solidFill>
              </a:rPr>
              <a:t>(oral, written, audio-visual) created by children and young people which may include self assessment and/or peer assessment or may be assessed by the teacher</a:t>
            </a:r>
          </a:p>
          <a:p>
            <a:r>
              <a:rPr lang="en-GB" dirty="0">
                <a:solidFill>
                  <a:schemeClr val="tx1"/>
                </a:solidFill>
              </a:rPr>
              <a:t>I</a:t>
            </a:r>
            <a:r>
              <a:rPr lang="en-GB" dirty="0" smtClean="0">
                <a:solidFill>
                  <a:schemeClr val="tx1"/>
                </a:solidFill>
              </a:rPr>
              <a:t>nformation </a:t>
            </a:r>
            <a:r>
              <a:rPr lang="en-GB" dirty="0">
                <a:solidFill>
                  <a:schemeClr val="tx1"/>
                </a:solidFill>
              </a:rPr>
              <a:t>obtained through questioning in high quality interactions and dialogue</a:t>
            </a:r>
          </a:p>
          <a:p>
            <a:r>
              <a:rPr lang="en-GB" dirty="0">
                <a:solidFill>
                  <a:schemeClr val="tx1"/>
                </a:solidFill>
              </a:rPr>
              <a:t>W</a:t>
            </a:r>
            <a:r>
              <a:rPr lang="en-GB" dirty="0" smtClean="0">
                <a:solidFill>
                  <a:schemeClr val="tx1"/>
                </a:solidFill>
              </a:rPr>
              <a:t>ritten </a:t>
            </a:r>
            <a:r>
              <a:rPr lang="en-GB" dirty="0">
                <a:solidFill>
                  <a:schemeClr val="tx1"/>
                </a:solidFill>
              </a:rPr>
              <a:t>responses</a:t>
            </a:r>
          </a:p>
          <a:p>
            <a:r>
              <a:rPr lang="en-GB" dirty="0">
                <a:solidFill>
                  <a:schemeClr val="tx1"/>
                </a:solidFill>
              </a:rPr>
              <a:t>A</a:t>
            </a:r>
            <a:r>
              <a:rPr lang="en-GB" dirty="0" smtClean="0">
                <a:solidFill>
                  <a:schemeClr val="tx1"/>
                </a:solidFill>
              </a:rPr>
              <a:t> </a:t>
            </a:r>
            <a:r>
              <a:rPr lang="en-GB" dirty="0">
                <a:solidFill>
                  <a:schemeClr val="tx1"/>
                </a:solidFill>
              </a:rPr>
              <a:t>product, for example, a piece of artwork, a report or a project</a:t>
            </a:r>
          </a:p>
          <a:p>
            <a:r>
              <a:rPr lang="en-GB" dirty="0">
                <a:solidFill>
                  <a:schemeClr val="tx1"/>
                </a:solidFill>
              </a:rPr>
              <a:t>A</a:t>
            </a:r>
            <a:r>
              <a:rPr lang="en-GB" dirty="0" smtClean="0">
                <a:solidFill>
                  <a:schemeClr val="tx1"/>
                </a:solidFill>
              </a:rPr>
              <a:t>ccounts </a:t>
            </a:r>
            <a:r>
              <a:rPr lang="en-GB" dirty="0">
                <a:solidFill>
                  <a:schemeClr val="tx1"/>
                </a:solidFill>
              </a:rPr>
              <a:t>provided by others</a:t>
            </a:r>
            <a:endParaRPr lang="en-GB" dirty="0"/>
          </a:p>
          <a:p>
            <a:endParaRPr lang="en-GB" dirty="0"/>
          </a:p>
        </p:txBody>
      </p:sp>
    </p:spTree>
    <p:extLst>
      <p:ext uri="{BB962C8B-B14F-4D97-AF65-F5344CB8AC3E}">
        <p14:creationId xmlns:p14="http://schemas.microsoft.com/office/powerpoint/2010/main" val="1164149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78794" y="476250"/>
            <a:ext cx="10045521" cy="711200"/>
          </a:xfrm>
        </p:spPr>
        <p:txBody>
          <a:bodyPr>
            <a:normAutofit fontScale="90000"/>
          </a:bodyPr>
          <a:lstStyle/>
          <a:p>
            <a:r>
              <a:rPr lang="en-GB" dirty="0"/>
              <a:t>Planning assessment approaches</a:t>
            </a: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489" y="1773238"/>
            <a:ext cx="5362575"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380368" y="1173197"/>
            <a:ext cx="3468445" cy="5909310"/>
          </a:xfrm>
          <a:prstGeom prst="rect">
            <a:avLst/>
          </a:prstGeom>
          <a:noFill/>
        </p:spPr>
        <p:txBody>
          <a:bodyPr wrap="square">
            <a:spAutoFit/>
          </a:bodyPr>
          <a:lstStyle/>
          <a:p>
            <a:pPr>
              <a:defRPr/>
            </a:pPr>
            <a:endParaRPr lang="en-GB" b="1" dirty="0">
              <a:solidFill>
                <a:schemeClr val="accent1">
                  <a:lumMod val="50000"/>
                </a:schemeClr>
              </a:solidFill>
              <a:latin typeface="Arial" charset="0"/>
              <a:cs typeface="Arial" charset="0"/>
            </a:endParaRPr>
          </a:p>
          <a:p>
            <a:pPr marL="342900" indent="-342900">
              <a:buFontTx/>
              <a:buAutoNum type="arabicPeriod"/>
              <a:defRPr/>
            </a:pPr>
            <a:r>
              <a:rPr lang="en-GB" b="1" dirty="0">
                <a:solidFill>
                  <a:schemeClr val="accent1">
                    <a:lumMod val="50000"/>
                  </a:schemeClr>
                </a:solidFill>
                <a:latin typeface="Arial" charset="0"/>
                <a:cs typeface="Arial" charset="0"/>
              </a:rPr>
              <a:t>Having decided what evidence you want to gather, consider what assessment approaches would best allow you to do this.</a:t>
            </a:r>
          </a:p>
          <a:p>
            <a:pPr marL="342900" indent="-342900">
              <a:buFontTx/>
              <a:buAutoNum type="arabicPeriod"/>
              <a:defRPr/>
            </a:pPr>
            <a:endParaRPr lang="en-GB" b="1" dirty="0">
              <a:solidFill>
                <a:schemeClr val="accent1">
                  <a:lumMod val="50000"/>
                </a:schemeClr>
              </a:solidFill>
              <a:latin typeface="Arial" charset="0"/>
              <a:cs typeface="Arial" charset="0"/>
            </a:endParaRPr>
          </a:p>
          <a:p>
            <a:pPr marL="342900" indent="-342900">
              <a:buFontTx/>
              <a:buAutoNum type="arabicPeriod"/>
              <a:defRPr/>
            </a:pPr>
            <a:r>
              <a:rPr lang="en-GB" b="1" dirty="0">
                <a:solidFill>
                  <a:schemeClr val="accent1">
                    <a:lumMod val="50000"/>
                  </a:schemeClr>
                </a:solidFill>
                <a:latin typeface="Arial" charset="0"/>
                <a:cs typeface="Arial" charset="0"/>
              </a:rPr>
              <a:t>Using a range of assessment approaches allows a clearer picture to emerge about each learner.</a:t>
            </a:r>
          </a:p>
          <a:p>
            <a:pPr marL="342900" indent="-342900">
              <a:buFontTx/>
              <a:buAutoNum type="arabicPeriod"/>
              <a:defRPr/>
            </a:pPr>
            <a:endParaRPr lang="en-GB" b="1" dirty="0">
              <a:solidFill>
                <a:schemeClr val="accent1">
                  <a:lumMod val="50000"/>
                </a:schemeClr>
              </a:solidFill>
              <a:latin typeface="Arial" charset="0"/>
              <a:cs typeface="Arial" charset="0"/>
            </a:endParaRPr>
          </a:p>
          <a:p>
            <a:pPr marL="342900" indent="-342900">
              <a:buFontTx/>
              <a:buAutoNum type="arabicPeriod"/>
              <a:defRPr/>
            </a:pPr>
            <a:r>
              <a:rPr lang="en-GB" b="1" dirty="0">
                <a:solidFill>
                  <a:schemeClr val="accent1">
                    <a:lumMod val="50000"/>
                  </a:schemeClr>
                </a:solidFill>
                <a:latin typeface="Arial" charset="0"/>
                <a:cs typeface="Arial" charset="0"/>
              </a:rPr>
              <a:t>Ensure assessment approaches meet the needs of all learners – must consider breadth, challenge and application.</a:t>
            </a:r>
          </a:p>
          <a:p>
            <a:pPr marL="342900" indent="-342900">
              <a:buFontTx/>
              <a:buAutoNum type="arabicPeriod"/>
              <a:defRPr/>
            </a:pPr>
            <a:endParaRPr lang="en-GB" b="1" dirty="0">
              <a:solidFill>
                <a:schemeClr val="accent1">
                  <a:lumMod val="50000"/>
                </a:schemeClr>
              </a:solidFill>
              <a:latin typeface="Arial" charset="0"/>
              <a:cs typeface="Arial" charset="0"/>
            </a:endParaRPr>
          </a:p>
          <a:p>
            <a:pPr>
              <a:defRPr/>
            </a:pPr>
            <a:endParaRPr lang="en-GB" dirty="0">
              <a:solidFill>
                <a:schemeClr val="accent1">
                  <a:lumMod val="50000"/>
                </a:schemeClr>
              </a:solidFill>
              <a:latin typeface="Arial" charset="0"/>
              <a:cs typeface="Arial" charset="0"/>
            </a:endParaRPr>
          </a:p>
        </p:txBody>
      </p:sp>
    </p:spTree>
    <p:extLst>
      <p:ext uri="{BB962C8B-B14F-4D97-AF65-F5344CB8AC3E}">
        <p14:creationId xmlns:p14="http://schemas.microsoft.com/office/powerpoint/2010/main" val="384641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ginacarson.com/gc/wp-content/uploads/2010/02/UD-Testing-Cartoon.jpg"/>
          <p:cNvPicPr/>
          <p:nvPr/>
        </p:nvPicPr>
        <p:blipFill>
          <a:blip r:embed="rId2">
            <a:extLst>
              <a:ext uri="{28A0092B-C50C-407E-A947-70E740481C1C}">
                <a14:useLocalDpi xmlns:a14="http://schemas.microsoft.com/office/drawing/2010/main" val="0"/>
              </a:ext>
            </a:extLst>
          </a:blip>
          <a:srcRect/>
          <a:stretch>
            <a:fillRect/>
          </a:stretch>
        </p:blipFill>
        <p:spPr bwMode="auto">
          <a:xfrm>
            <a:off x="1007390" y="371959"/>
            <a:ext cx="10213383" cy="6121831"/>
          </a:xfrm>
          <a:prstGeom prst="rect">
            <a:avLst/>
          </a:prstGeom>
          <a:noFill/>
          <a:ln>
            <a:noFill/>
          </a:ln>
        </p:spPr>
      </p:pic>
    </p:spTree>
    <p:extLst>
      <p:ext uri="{BB962C8B-B14F-4D97-AF65-F5344CB8AC3E}">
        <p14:creationId xmlns:p14="http://schemas.microsoft.com/office/powerpoint/2010/main" val="3194536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Holistic assessment tasks</a:t>
            </a:r>
            <a:endParaRPr lang="en-GB" dirty="0"/>
          </a:p>
        </p:txBody>
      </p:sp>
      <p:sp>
        <p:nvSpPr>
          <p:cNvPr id="3" name="Content Placeholder 2"/>
          <p:cNvSpPr>
            <a:spLocks noGrp="1"/>
          </p:cNvSpPr>
          <p:nvPr>
            <p:ph idx="1"/>
          </p:nvPr>
        </p:nvSpPr>
        <p:spPr/>
        <p:txBody>
          <a:bodyPr>
            <a:normAutofit lnSpcReduction="10000"/>
          </a:bodyPr>
          <a:lstStyle/>
          <a:p>
            <a:endParaRPr lang="en-GB" dirty="0"/>
          </a:p>
          <a:p>
            <a:endParaRPr lang="en-GB" dirty="0"/>
          </a:p>
          <a:p>
            <a:r>
              <a:rPr lang="en-GB" dirty="0" smtClean="0"/>
              <a:t>Demonstrate </a:t>
            </a:r>
            <a:r>
              <a:rPr lang="en-GB" dirty="0"/>
              <a:t>breadth of learning </a:t>
            </a:r>
            <a:endParaRPr lang="en-GB" dirty="0" smtClean="0"/>
          </a:p>
          <a:p>
            <a:r>
              <a:rPr lang="en-GB" dirty="0" smtClean="0"/>
              <a:t>Require </a:t>
            </a:r>
            <a:r>
              <a:rPr lang="en-GB" dirty="0"/>
              <a:t>the learner to draw on a range of learning from a number of </a:t>
            </a:r>
            <a:r>
              <a:rPr lang="en-GB" dirty="0" err="1"/>
              <a:t>Es</a:t>
            </a:r>
            <a:r>
              <a:rPr lang="en-GB" dirty="0"/>
              <a:t> and </a:t>
            </a:r>
            <a:r>
              <a:rPr lang="en-GB" dirty="0" err="1"/>
              <a:t>Os</a:t>
            </a:r>
            <a:r>
              <a:rPr lang="en-GB" dirty="0"/>
              <a:t> across different organisers </a:t>
            </a:r>
          </a:p>
          <a:p>
            <a:r>
              <a:rPr lang="en-GB" dirty="0" smtClean="0"/>
              <a:t>Demonstrate </a:t>
            </a:r>
            <a:r>
              <a:rPr lang="en-GB" dirty="0"/>
              <a:t>challenge </a:t>
            </a:r>
            <a:endParaRPr lang="en-GB" dirty="0" smtClean="0"/>
          </a:p>
          <a:p>
            <a:r>
              <a:rPr lang="en-GB" dirty="0" smtClean="0"/>
              <a:t>Promote </a:t>
            </a:r>
            <a:r>
              <a:rPr lang="en-GB" dirty="0"/>
              <a:t>higher order thinking skills-analyse, evaluate &amp; create </a:t>
            </a:r>
          </a:p>
          <a:p>
            <a:r>
              <a:rPr lang="en-GB" dirty="0" smtClean="0"/>
              <a:t>Demonstrate </a:t>
            </a:r>
            <a:r>
              <a:rPr lang="en-GB" dirty="0"/>
              <a:t>application of learning in new and unfamiliar situations </a:t>
            </a:r>
          </a:p>
          <a:p>
            <a:r>
              <a:rPr lang="en-GB" dirty="0" smtClean="0"/>
              <a:t>Come </a:t>
            </a:r>
            <a:r>
              <a:rPr lang="en-GB" dirty="0"/>
              <a:t>from one of the four contexts of learning </a:t>
            </a:r>
          </a:p>
          <a:p>
            <a:r>
              <a:rPr lang="en-GB" dirty="0" smtClean="0"/>
              <a:t>Tackling </a:t>
            </a:r>
            <a:r>
              <a:rPr lang="en-GB" dirty="0"/>
              <a:t>bureaucracy – reducing the time for assessment as focusing on bundles of </a:t>
            </a:r>
            <a:r>
              <a:rPr lang="en-GB" dirty="0" err="1"/>
              <a:t>Es</a:t>
            </a:r>
            <a:r>
              <a:rPr lang="en-GB" dirty="0"/>
              <a:t> and </a:t>
            </a:r>
            <a:r>
              <a:rPr lang="en-GB" dirty="0" err="1"/>
              <a:t>Os</a:t>
            </a:r>
            <a:r>
              <a:rPr lang="en-GB" dirty="0"/>
              <a:t> </a:t>
            </a:r>
          </a:p>
          <a:p>
            <a:endParaRPr lang="en-GB" dirty="0">
              <a:solidFill>
                <a:schemeClr val="tx1"/>
              </a:solidFill>
            </a:endParaRPr>
          </a:p>
        </p:txBody>
      </p:sp>
    </p:spTree>
    <p:extLst>
      <p:ext uri="{BB962C8B-B14F-4D97-AF65-F5344CB8AC3E}">
        <p14:creationId xmlns:p14="http://schemas.microsoft.com/office/powerpoint/2010/main" val="383004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341439"/>
            <a:ext cx="5327650"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Title 1"/>
          <p:cNvSpPr>
            <a:spLocks noGrp="1"/>
          </p:cNvSpPr>
          <p:nvPr>
            <p:ph type="title"/>
          </p:nvPr>
        </p:nvSpPr>
        <p:spPr>
          <a:xfrm>
            <a:off x="579548" y="333375"/>
            <a:ext cx="11101589" cy="711200"/>
          </a:xfrm>
        </p:spPr>
        <p:txBody>
          <a:bodyPr>
            <a:normAutofit fontScale="90000"/>
          </a:bodyPr>
          <a:lstStyle/>
          <a:p>
            <a:r>
              <a:rPr lang="en-GB" dirty="0"/>
              <a:t>Evaluation, feedback and next steps</a:t>
            </a:r>
          </a:p>
        </p:txBody>
      </p:sp>
      <p:sp>
        <p:nvSpPr>
          <p:cNvPr id="6" name="TextBox 5"/>
          <p:cNvSpPr txBox="1"/>
          <p:nvPr/>
        </p:nvSpPr>
        <p:spPr>
          <a:xfrm>
            <a:off x="7373103" y="1044575"/>
            <a:ext cx="3863167" cy="6186309"/>
          </a:xfrm>
          <a:prstGeom prst="rect">
            <a:avLst/>
          </a:prstGeom>
          <a:noFill/>
        </p:spPr>
        <p:txBody>
          <a:bodyPr wrap="square">
            <a:spAutoFit/>
          </a:bodyPr>
          <a:lstStyle/>
          <a:p>
            <a:pPr>
              <a:defRPr/>
            </a:pPr>
            <a:endParaRPr lang="en-GB" b="1" dirty="0">
              <a:solidFill>
                <a:schemeClr val="accent1">
                  <a:lumMod val="50000"/>
                </a:schemeClr>
              </a:solidFill>
              <a:latin typeface="Arial" charset="0"/>
              <a:cs typeface="Arial" charset="0"/>
            </a:endParaRPr>
          </a:p>
          <a:p>
            <a:pPr marL="342900" indent="-342900">
              <a:buFontTx/>
              <a:buAutoNum type="arabicPeriod"/>
              <a:defRPr/>
            </a:pPr>
            <a:r>
              <a:rPr lang="en-GB" b="1" dirty="0">
                <a:solidFill>
                  <a:schemeClr val="accent1">
                    <a:lumMod val="50000"/>
                  </a:schemeClr>
                </a:solidFill>
                <a:latin typeface="Arial" charset="0"/>
                <a:cs typeface="Arial" charset="0"/>
              </a:rPr>
              <a:t>Did the learning and assessment approaches give learners the opportunity to develop and demonstrate their knowledge, understanding, skills, capabilities and attributes?</a:t>
            </a:r>
          </a:p>
          <a:p>
            <a:pPr marL="342900" indent="-342900">
              <a:buFontTx/>
              <a:buAutoNum type="arabicPeriod"/>
              <a:defRPr/>
            </a:pPr>
            <a:endParaRPr lang="en-GB" b="1" dirty="0">
              <a:solidFill>
                <a:schemeClr val="accent1">
                  <a:lumMod val="50000"/>
                </a:schemeClr>
              </a:solidFill>
              <a:latin typeface="Arial" charset="0"/>
              <a:cs typeface="Arial" charset="0"/>
            </a:endParaRPr>
          </a:p>
          <a:p>
            <a:pPr marL="342900" indent="-342900">
              <a:buFontTx/>
              <a:buAutoNum type="arabicPeriod"/>
              <a:defRPr/>
            </a:pPr>
            <a:r>
              <a:rPr lang="en-GB" b="1" dirty="0">
                <a:solidFill>
                  <a:schemeClr val="accent1">
                    <a:lumMod val="50000"/>
                  </a:schemeClr>
                </a:solidFill>
                <a:latin typeface="Arial" charset="0"/>
                <a:cs typeface="Arial" charset="0"/>
              </a:rPr>
              <a:t>What does the assessment evidence tell you about each learner?</a:t>
            </a:r>
          </a:p>
          <a:p>
            <a:pPr marL="342900" indent="-342900">
              <a:buFontTx/>
              <a:buAutoNum type="arabicPeriod"/>
              <a:defRPr/>
            </a:pPr>
            <a:endParaRPr lang="en-GB" b="1" dirty="0">
              <a:solidFill>
                <a:schemeClr val="accent1">
                  <a:lumMod val="50000"/>
                </a:schemeClr>
              </a:solidFill>
              <a:latin typeface="Arial" charset="0"/>
              <a:cs typeface="Arial" charset="0"/>
            </a:endParaRPr>
          </a:p>
          <a:p>
            <a:pPr marL="342900" indent="-342900">
              <a:buFontTx/>
              <a:buAutoNum type="arabicPeriod"/>
              <a:defRPr/>
            </a:pPr>
            <a:r>
              <a:rPr lang="en-GB" b="1" dirty="0">
                <a:solidFill>
                  <a:schemeClr val="accent1">
                    <a:lumMod val="50000"/>
                  </a:schemeClr>
                </a:solidFill>
                <a:latin typeface="Arial" charset="0"/>
                <a:cs typeface="Arial" charset="0"/>
              </a:rPr>
              <a:t>Consider each learner’s progress and share feedback linking learning back to agreed learning intentions and success criteria</a:t>
            </a:r>
          </a:p>
          <a:p>
            <a:pPr marL="342900" indent="-342900">
              <a:buFontTx/>
              <a:buAutoNum type="arabicPeriod"/>
              <a:defRPr/>
            </a:pPr>
            <a:endParaRPr lang="en-GB" b="1" dirty="0">
              <a:solidFill>
                <a:schemeClr val="accent1">
                  <a:lumMod val="50000"/>
                </a:schemeClr>
              </a:solidFill>
              <a:latin typeface="Arial" charset="0"/>
              <a:cs typeface="Arial" charset="0"/>
            </a:endParaRPr>
          </a:p>
          <a:p>
            <a:pPr marL="342900" indent="-342900">
              <a:buFontTx/>
              <a:buAutoNum type="arabicPeriod"/>
              <a:defRPr/>
            </a:pPr>
            <a:r>
              <a:rPr lang="en-GB" b="1" dirty="0">
                <a:solidFill>
                  <a:schemeClr val="accent1">
                    <a:lumMod val="50000"/>
                  </a:schemeClr>
                </a:solidFill>
                <a:latin typeface="Arial" charset="0"/>
                <a:cs typeface="Arial" charset="0"/>
              </a:rPr>
              <a:t>What are the next steps?</a:t>
            </a:r>
          </a:p>
          <a:p>
            <a:pPr marL="342900" indent="-342900">
              <a:buFontTx/>
              <a:buAutoNum type="arabicPeriod"/>
              <a:defRPr/>
            </a:pPr>
            <a:endParaRPr lang="en-GB" b="1" dirty="0">
              <a:solidFill>
                <a:schemeClr val="accent1">
                  <a:lumMod val="50000"/>
                </a:schemeClr>
              </a:solidFill>
              <a:latin typeface="Arial" charset="0"/>
              <a:cs typeface="Arial" charset="0"/>
            </a:endParaRPr>
          </a:p>
          <a:p>
            <a:pPr>
              <a:defRPr/>
            </a:pPr>
            <a:endParaRPr lang="en-GB" b="1" dirty="0">
              <a:solidFill>
                <a:schemeClr val="accent1">
                  <a:lumMod val="50000"/>
                </a:schemeClr>
              </a:solidFill>
              <a:latin typeface="Arial" charset="0"/>
              <a:cs typeface="Arial" charset="0"/>
            </a:endParaRPr>
          </a:p>
        </p:txBody>
      </p:sp>
    </p:spTree>
    <p:extLst>
      <p:ext uri="{BB962C8B-B14F-4D97-AF65-F5344CB8AC3E}">
        <p14:creationId xmlns:p14="http://schemas.microsoft.com/office/powerpoint/2010/main" val="146297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Evaluation and Feedback</a:t>
            </a:r>
          </a:p>
        </p:txBody>
      </p:sp>
      <p:sp>
        <p:nvSpPr>
          <p:cNvPr id="3" name="Content Placeholder 2"/>
          <p:cNvSpPr>
            <a:spLocks noGrp="1"/>
          </p:cNvSpPr>
          <p:nvPr>
            <p:ph idx="1"/>
          </p:nvPr>
        </p:nvSpPr>
        <p:spPr/>
        <p:txBody>
          <a:bodyPr>
            <a:normAutofit/>
          </a:bodyPr>
          <a:lstStyle/>
          <a:p>
            <a:r>
              <a:rPr lang="en-GB" dirty="0">
                <a:solidFill>
                  <a:schemeClr val="tx1"/>
                </a:solidFill>
              </a:rPr>
              <a:t>Valid/reliable judgements are made when staff have been collaboratively planning at all of the steps in the process.</a:t>
            </a:r>
          </a:p>
          <a:p>
            <a:r>
              <a:rPr lang="en-GB" dirty="0">
                <a:solidFill>
                  <a:schemeClr val="tx1"/>
                </a:solidFill>
              </a:rPr>
              <a:t>When learners reflect on their own learning, they come to understand what they have achieved, what they can do to improve and how to go about it.</a:t>
            </a:r>
          </a:p>
          <a:p>
            <a:r>
              <a:rPr lang="en-GB" dirty="0">
                <a:solidFill>
                  <a:schemeClr val="tx1"/>
                </a:solidFill>
              </a:rPr>
              <a:t>Learners will need help and careful monitoring in the initial stages of introducing self assessment as it can prove difficult for some young people. They need to be trained, supported and encouraged to develop these skills.</a:t>
            </a:r>
          </a:p>
        </p:txBody>
      </p:sp>
    </p:spTree>
    <p:extLst>
      <p:ext uri="{BB962C8B-B14F-4D97-AF65-F5344CB8AC3E}">
        <p14:creationId xmlns:p14="http://schemas.microsoft.com/office/powerpoint/2010/main" val="1806386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024063" y="620713"/>
            <a:ext cx="8229600" cy="711200"/>
          </a:xfrm>
        </p:spPr>
        <p:txBody>
          <a:bodyPr>
            <a:normAutofit fontScale="90000"/>
          </a:bodyPr>
          <a:lstStyle/>
          <a:p>
            <a:r>
              <a:rPr lang="en-GB" dirty="0"/>
              <a:t>Reporting on progress</a:t>
            </a: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990" y="1628776"/>
            <a:ext cx="5860511" cy="2265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448926" y="1486896"/>
            <a:ext cx="3368891" cy="3693319"/>
          </a:xfrm>
          <a:prstGeom prst="rect">
            <a:avLst/>
          </a:prstGeom>
          <a:noFill/>
        </p:spPr>
        <p:txBody>
          <a:bodyPr wrap="square">
            <a:spAutoFit/>
          </a:bodyPr>
          <a:lstStyle/>
          <a:p>
            <a:pPr>
              <a:defRPr/>
            </a:pPr>
            <a:endParaRPr lang="en-GB" b="1" dirty="0">
              <a:solidFill>
                <a:schemeClr val="accent1">
                  <a:lumMod val="50000"/>
                </a:schemeClr>
              </a:solidFill>
              <a:latin typeface="Arial" charset="0"/>
              <a:cs typeface="Arial" charset="0"/>
            </a:endParaRPr>
          </a:p>
          <a:p>
            <a:pPr marL="342900" indent="-342900">
              <a:buFontTx/>
              <a:buAutoNum type="arabicPeriod"/>
              <a:defRPr/>
            </a:pPr>
            <a:r>
              <a:rPr lang="en-GB" b="1" dirty="0">
                <a:solidFill>
                  <a:schemeClr val="accent1">
                    <a:lumMod val="50000"/>
                  </a:schemeClr>
                </a:solidFill>
                <a:latin typeface="Arial" charset="0"/>
                <a:cs typeface="Arial" charset="0"/>
              </a:rPr>
              <a:t>Has the learning experience been shared and understood by learners, parents and others?</a:t>
            </a:r>
          </a:p>
          <a:p>
            <a:pPr marL="342900" indent="-342900">
              <a:buFontTx/>
              <a:buAutoNum type="arabicPeriod"/>
              <a:defRPr/>
            </a:pPr>
            <a:endParaRPr lang="en-GB" b="1" dirty="0">
              <a:solidFill>
                <a:schemeClr val="accent1">
                  <a:lumMod val="50000"/>
                </a:schemeClr>
              </a:solidFill>
              <a:latin typeface="Arial" charset="0"/>
              <a:cs typeface="Arial" charset="0"/>
            </a:endParaRPr>
          </a:p>
          <a:p>
            <a:pPr marL="342900" indent="-342900">
              <a:buFontTx/>
              <a:buAutoNum type="arabicPeriod"/>
              <a:defRPr/>
            </a:pPr>
            <a:r>
              <a:rPr lang="en-GB" b="1" dirty="0">
                <a:solidFill>
                  <a:schemeClr val="accent1">
                    <a:lumMod val="50000"/>
                  </a:schemeClr>
                </a:solidFill>
                <a:latin typeface="Arial" charset="0"/>
                <a:cs typeface="Arial" charset="0"/>
              </a:rPr>
              <a:t>What is the best approach to reporting in your context for your learners, parents and others?</a:t>
            </a:r>
          </a:p>
          <a:p>
            <a:pPr marL="342900" indent="-342900">
              <a:buFontTx/>
              <a:buAutoNum type="arabicPeriod"/>
              <a:defRPr/>
            </a:pPr>
            <a:endParaRPr lang="en-GB" b="1" dirty="0">
              <a:solidFill>
                <a:schemeClr val="accent1">
                  <a:lumMod val="50000"/>
                </a:schemeClr>
              </a:solidFill>
              <a:latin typeface="Arial" charset="0"/>
              <a:cs typeface="Arial" charset="0"/>
            </a:endParaRPr>
          </a:p>
        </p:txBody>
      </p:sp>
    </p:spTree>
    <p:extLst>
      <p:ext uri="{BB962C8B-B14F-4D97-AF65-F5344CB8AC3E}">
        <p14:creationId xmlns:p14="http://schemas.microsoft.com/office/powerpoint/2010/main" val="34900421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Reporting on Progress</a:t>
            </a:r>
          </a:p>
        </p:txBody>
      </p:sp>
      <p:sp>
        <p:nvSpPr>
          <p:cNvPr id="3" name="Content Placeholder 2"/>
          <p:cNvSpPr>
            <a:spLocks noGrp="1"/>
          </p:cNvSpPr>
          <p:nvPr>
            <p:ph idx="1"/>
          </p:nvPr>
        </p:nvSpPr>
        <p:spPr/>
        <p:txBody>
          <a:bodyPr/>
          <a:lstStyle/>
          <a:p>
            <a:r>
              <a:rPr lang="en-GB" dirty="0"/>
              <a:t>Must be regular!</a:t>
            </a:r>
          </a:p>
          <a:p>
            <a:r>
              <a:rPr lang="en-GB" dirty="0"/>
              <a:t>Child’s voice/teacher’s voice and opportunity for the parent voice</a:t>
            </a:r>
          </a:p>
          <a:p>
            <a:r>
              <a:rPr lang="en-GB" dirty="0"/>
              <a:t>Reflect on learning that has taken place – successes/setbacks</a:t>
            </a:r>
          </a:p>
          <a:p>
            <a:r>
              <a:rPr lang="en-GB" dirty="0"/>
              <a:t>Plan next steps together</a:t>
            </a:r>
          </a:p>
          <a:p>
            <a:r>
              <a:rPr lang="en-GB" dirty="0"/>
              <a:t>KU, skills, attributes and capabilities – 4 contexts</a:t>
            </a:r>
          </a:p>
          <a:p>
            <a:r>
              <a:rPr lang="en-GB" dirty="0"/>
              <a:t>Learning Logs</a:t>
            </a:r>
          </a:p>
          <a:p>
            <a:r>
              <a:rPr lang="en-GB" dirty="0"/>
              <a:t>Learning overviews</a:t>
            </a:r>
          </a:p>
          <a:p>
            <a:r>
              <a:rPr lang="en-GB" dirty="0"/>
              <a:t>End of year reports</a:t>
            </a:r>
          </a:p>
          <a:p>
            <a:r>
              <a:rPr lang="en-GB" dirty="0"/>
              <a:t>Profiles</a:t>
            </a:r>
          </a:p>
        </p:txBody>
      </p:sp>
    </p:spTree>
    <p:extLst>
      <p:ext uri="{BB962C8B-B14F-4D97-AF65-F5344CB8AC3E}">
        <p14:creationId xmlns:p14="http://schemas.microsoft.com/office/powerpoint/2010/main" val="15718097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7382" y="1916832"/>
            <a:ext cx="11137237" cy="4752528"/>
          </a:xfrm>
        </p:spPr>
      </p:pic>
      <p:sp>
        <p:nvSpPr>
          <p:cNvPr id="3" name="Title 2"/>
          <p:cNvSpPr>
            <a:spLocks noGrp="1"/>
          </p:cNvSpPr>
          <p:nvPr>
            <p:ph type="title"/>
          </p:nvPr>
        </p:nvSpPr>
        <p:spPr/>
        <p:txBody>
          <a:bodyPr/>
          <a:lstStyle/>
          <a:p>
            <a:r>
              <a:rPr lang="en-GB" dirty="0"/>
              <a:t>NAR Planning Display</a:t>
            </a:r>
          </a:p>
        </p:txBody>
      </p:sp>
    </p:spTree>
    <p:extLst>
      <p:ext uri="{BB962C8B-B14F-4D97-AF65-F5344CB8AC3E}">
        <p14:creationId xmlns:p14="http://schemas.microsoft.com/office/powerpoint/2010/main" val="2197812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19288" y="404813"/>
            <a:ext cx="8229600" cy="711200"/>
          </a:xfrm>
        </p:spPr>
        <p:txBody>
          <a:bodyPr/>
          <a:lstStyle/>
          <a:p>
            <a:r>
              <a:rPr lang="en-GB" dirty="0"/>
              <a:t>Planning the learning</a:t>
            </a: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763" y="1700213"/>
            <a:ext cx="5926138"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83914" y="1982008"/>
            <a:ext cx="3816350" cy="3416320"/>
          </a:xfrm>
          <a:prstGeom prst="rect">
            <a:avLst/>
          </a:prstGeom>
          <a:noFill/>
        </p:spPr>
        <p:txBody>
          <a:bodyPr>
            <a:spAutoFit/>
          </a:bodyPr>
          <a:lstStyle/>
          <a:p>
            <a:pPr>
              <a:defRPr/>
            </a:pPr>
            <a:endParaRPr lang="en-GB" dirty="0">
              <a:solidFill>
                <a:schemeClr val="accent1">
                  <a:lumMod val="50000"/>
                </a:schemeClr>
              </a:solidFill>
              <a:latin typeface="Arial" charset="0"/>
              <a:cs typeface="Arial" charset="0"/>
            </a:endParaRPr>
          </a:p>
          <a:p>
            <a:pPr marL="342900" indent="-342900">
              <a:buFont typeface="+mj-lt"/>
              <a:buAutoNum type="arabicPeriod"/>
              <a:defRPr/>
            </a:pPr>
            <a:r>
              <a:rPr lang="en-GB" b="1" dirty="0">
                <a:solidFill>
                  <a:schemeClr val="accent1">
                    <a:lumMod val="50000"/>
                  </a:schemeClr>
                </a:solidFill>
                <a:latin typeface="Arial" charset="0"/>
                <a:cs typeface="Arial" charset="0"/>
              </a:rPr>
              <a:t>Which </a:t>
            </a:r>
            <a:r>
              <a:rPr lang="en-GB" b="1" dirty="0" err="1">
                <a:solidFill>
                  <a:schemeClr val="accent1">
                    <a:lumMod val="50000"/>
                  </a:schemeClr>
                </a:solidFill>
                <a:latin typeface="Arial" charset="0"/>
                <a:cs typeface="Arial" charset="0"/>
              </a:rPr>
              <a:t>Es</a:t>
            </a:r>
            <a:r>
              <a:rPr lang="en-GB" b="1" dirty="0">
                <a:solidFill>
                  <a:schemeClr val="accent1">
                    <a:lumMod val="50000"/>
                  </a:schemeClr>
                </a:solidFill>
                <a:latin typeface="Arial" charset="0"/>
                <a:cs typeface="Arial" charset="0"/>
              </a:rPr>
              <a:t> and </a:t>
            </a:r>
            <a:r>
              <a:rPr lang="en-GB" b="1" dirty="0" err="1">
                <a:solidFill>
                  <a:schemeClr val="accent1">
                    <a:lumMod val="50000"/>
                  </a:schemeClr>
                </a:solidFill>
                <a:latin typeface="Arial" charset="0"/>
                <a:cs typeface="Arial" charset="0"/>
              </a:rPr>
              <a:t>Os</a:t>
            </a:r>
            <a:r>
              <a:rPr lang="en-GB" b="1" dirty="0">
                <a:solidFill>
                  <a:schemeClr val="accent1">
                    <a:lumMod val="50000"/>
                  </a:schemeClr>
                </a:solidFill>
                <a:latin typeface="Arial" charset="0"/>
                <a:cs typeface="Arial" charset="0"/>
              </a:rPr>
              <a:t> will be the focus of the learning?  Identify a theme and pertinent </a:t>
            </a:r>
            <a:r>
              <a:rPr lang="en-GB" b="1" dirty="0" err="1">
                <a:solidFill>
                  <a:schemeClr val="accent1">
                    <a:lumMod val="50000"/>
                  </a:schemeClr>
                </a:solidFill>
                <a:latin typeface="Arial" charset="0"/>
                <a:cs typeface="Arial" charset="0"/>
              </a:rPr>
              <a:t>Es</a:t>
            </a:r>
            <a:r>
              <a:rPr lang="en-GB" b="1" dirty="0">
                <a:solidFill>
                  <a:schemeClr val="accent1">
                    <a:lumMod val="50000"/>
                  </a:schemeClr>
                </a:solidFill>
                <a:latin typeface="Arial" charset="0"/>
                <a:cs typeface="Arial" charset="0"/>
              </a:rPr>
              <a:t> and </a:t>
            </a:r>
            <a:r>
              <a:rPr lang="en-GB" b="1" dirty="0" err="1">
                <a:solidFill>
                  <a:schemeClr val="accent1">
                    <a:lumMod val="50000"/>
                  </a:schemeClr>
                </a:solidFill>
                <a:latin typeface="Arial" charset="0"/>
                <a:cs typeface="Arial" charset="0"/>
              </a:rPr>
              <a:t>Os</a:t>
            </a:r>
            <a:r>
              <a:rPr lang="en-GB" b="1" dirty="0">
                <a:solidFill>
                  <a:schemeClr val="accent1">
                    <a:lumMod val="50000"/>
                  </a:schemeClr>
                </a:solidFill>
                <a:latin typeface="Arial" charset="0"/>
                <a:cs typeface="Arial" charset="0"/>
              </a:rPr>
              <a:t>.</a:t>
            </a:r>
          </a:p>
          <a:p>
            <a:pPr marL="342900" indent="-342900">
              <a:buFont typeface="+mj-lt"/>
              <a:buAutoNum type="arabicPeriod"/>
              <a:defRPr/>
            </a:pPr>
            <a:endParaRPr lang="en-GB" b="1" dirty="0">
              <a:solidFill>
                <a:schemeClr val="accent1">
                  <a:lumMod val="50000"/>
                </a:schemeClr>
              </a:solidFill>
              <a:latin typeface="Arial" charset="0"/>
              <a:cs typeface="Arial" charset="0"/>
            </a:endParaRPr>
          </a:p>
          <a:p>
            <a:pPr marL="342900" indent="-342900">
              <a:buFont typeface="+mj-lt"/>
              <a:buAutoNum type="arabicPeriod"/>
              <a:defRPr/>
            </a:pPr>
            <a:r>
              <a:rPr lang="en-GB" b="1" dirty="0">
                <a:solidFill>
                  <a:schemeClr val="accent1">
                    <a:lumMod val="50000"/>
                  </a:schemeClr>
                </a:solidFill>
                <a:latin typeface="Arial" charset="0"/>
                <a:cs typeface="Arial" charset="0"/>
              </a:rPr>
              <a:t>Planned learning may touch on several curriculum areas but focus the selection of </a:t>
            </a:r>
            <a:r>
              <a:rPr lang="en-GB" b="1" dirty="0" err="1">
                <a:solidFill>
                  <a:schemeClr val="accent1">
                    <a:lumMod val="50000"/>
                  </a:schemeClr>
                </a:solidFill>
                <a:latin typeface="Arial" charset="0"/>
                <a:cs typeface="Arial" charset="0"/>
              </a:rPr>
              <a:t>Es</a:t>
            </a:r>
            <a:r>
              <a:rPr lang="en-GB" b="1" dirty="0">
                <a:solidFill>
                  <a:schemeClr val="accent1">
                    <a:lumMod val="50000"/>
                  </a:schemeClr>
                </a:solidFill>
                <a:latin typeface="Arial" charset="0"/>
                <a:cs typeface="Arial" charset="0"/>
              </a:rPr>
              <a:t> and </a:t>
            </a:r>
            <a:r>
              <a:rPr lang="en-GB" b="1" dirty="0" err="1">
                <a:solidFill>
                  <a:schemeClr val="accent1">
                    <a:lumMod val="50000"/>
                  </a:schemeClr>
                </a:solidFill>
                <a:latin typeface="Arial" charset="0"/>
                <a:cs typeface="Arial" charset="0"/>
              </a:rPr>
              <a:t>Os</a:t>
            </a:r>
            <a:r>
              <a:rPr lang="en-GB" b="1" dirty="0">
                <a:solidFill>
                  <a:schemeClr val="accent1">
                    <a:lumMod val="50000"/>
                  </a:schemeClr>
                </a:solidFill>
                <a:latin typeface="Arial" charset="0"/>
                <a:cs typeface="Arial" charset="0"/>
              </a:rPr>
              <a:t> on the learning you plan to assess.</a:t>
            </a:r>
          </a:p>
          <a:p>
            <a:pPr>
              <a:defRPr/>
            </a:pPr>
            <a:endParaRPr lang="en-GB" dirty="0">
              <a:solidFill>
                <a:schemeClr val="accent1">
                  <a:lumMod val="50000"/>
                </a:schemeClr>
              </a:solidFill>
              <a:latin typeface="Arial" charset="0"/>
              <a:cs typeface="Arial" charset="0"/>
            </a:endParaRPr>
          </a:p>
        </p:txBody>
      </p:sp>
      <p:sp>
        <p:nvSpPr>
          <p:cNvPr id="2" name="Rectangle 1"/>
          <p:cNvSpPr/>
          <p:nvPr/>
        </p:nvSpPr>
        <p:spPr>
          <a:xfrm>
            <a:off x="414885" y="4627563"/>
            <a:ext cx="4323009" cy="1657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Remember, the </a:t>
            </a:r>
            <a:r>
              <a:rPr lang="en-GB" b="1" dirty="0">
                <a:solidFill>
                  <a:schemeClr val="tx1"/>
                </a:solidFill>
              </a:rPr>
              <a:t>principles and practice </a:t>
            </a:r>
            <a:r>
              <a:rPr lang="en-GB" dirty="0">
                <a:solidFill>
                  <a:schemeClr val="tx1"/>
                </a:solidFill>
              </a:rPr>
              <a:t>documents will outline the broad features of assessment for a curricular area and for the ‘responsibility of all’ areas of the curriculum.</a:t>
            </a:r>
          </a:p>
          <a:p>
            <a:pPr algn="ctr"/>
            <a:endParaRPr lang="en-GB" dirty="0"/>
          </a:p>
        </p:txBody>
      </p:sp>
      <p:sp>
        <p:nvSpPr>
          <p:cNvPr id="7" name="Up Arrow 6"/>
          <p:cNvSpPr/>
          <p:nvPr/>
        </p:nvSpPr>
        <p:spPr>
          <a:xfrm rot="759453">
            <a:off x="4659855" y="4443211"/>
            <a:ext cx="722748" cy="101301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500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udleye-s\Documents\Computer transfer\2015.16\ICSEI\1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5520" y="134634"/>
            <a:ext cx="8712968" cy="653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0525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udleye-s\Documents\Computer transfer\2015.16\ICSEI\1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536" y="404664"/>
            <a:ext cx="8244408" cy="618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869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
            </a:r>
            <a:endParaRPr lang="en-US"/>
          </a:p>
        </p:txBody>
      </p:sp>
      <p:pic>
        <p:nvPicPr>
          <p:cNvPr id="6" name="Content Placeholder 5" descr="Screen Shot 2014-03-06 at 20.06.32.png"/>
          <p:cNvPicPr>
            <a:picLocks noGrp="1" noChangeAspect="1"/>
          </p:cNvPicPr>
          <p:nvPr>
            <p:ph idx="1"/>
          </p:nvPr>
        </p:nvPicPr>
        <p:blipFill>
          <a:blip r:embed="rId2" cstate="print">
            <a:extLst>
              <a:ext uri="{28A0092B-C50C-407E-A947-70E740481C1C}">
                <a14:useLocalDpi xmlns:a14="http://schemas.microsoft.com/office/drawing/2010/main" val="0"/>
              </a:ext>
            </a:extLst>
          </a:blip>
          <a:srcRect t="2414" b="2414"/>
          <a:stretch>
            <a:fillRect/>
          </a:stretch>
        </p:blipFill>
        <p:spPr>
          <a:xfrm>
            <a:off x="1" y="1"/>
            <a:ext cx="12192000" cy="6858000"/>
          </a:xfrm>
        </p:spPr>
      </p:pic>
    </p:spTree>
    <p:extLst>
      <p:ext uri="{BB962C8B-B14F-4D97-AF65-F5344CB8AC3E}">
        <p14:creationId xmlns:p14="http://schemas.microsoft.com/office/powerpoint/2010/main" val="41555739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to consider in your groups:</a:t>
            </a:r>
            <a:endParaRPr lang="en-GB" dirty="0"/>
          </a:p>
        </p:txBody>
      </p:sp>
      <p:sp>
        <p:nvSpPr>
          <p:cNvPr id="3" name="Content Placeholder 2"/>
          <p:cNvSpPr>
            <a:spLocks noGrp="1"/>
          </p:cNvSpPr>
          <p:nvPr>
            <p:ph idx="1"/>
          </p:nvPr>
        </p:nvSpPr>
        <p:spPr/>
        <p:txBody>
          <a:bodyPr>
            <a:normAutofit/>
          </a:bodyPr>
          <a:lstStyle/>
          <a:p>
            <a:pPr marL="0" indent="0" algn="ctr">
              <a:buNone/>
            </a:pPr>
            <a:endParaRPr lang="en-GB" sz="4800" dirty="0" smtClean="0"/>
          </a:p>
          <a:p>
            <a:pPr marL="0" indent="0" algn="ctr">
              <a:buNone/>
            </a:pPr>
            <a:r>
              <a:rPr lang="en-GB" sz="4800" dirty="0" smtClean="0"/>
              <a:t>How could you gather evidence for numeracy/literacy across the four contexts of learning?</a:t>
            </a:r>
            <a:endParaRPr lang="en-GB" sz="4800" dirty="0"/>
          </a:p>
        </p:txBody>
      </p:sp>
    </p:spTree>
    <p:extLst>
      <p:ext uri="{BB962C8B-B14F-4D97-AF65-F5344CB8AC3E}">
        <p14:creationId xmlns:p14="http://schemas.microsoft.com/office/powerpoint/2010/main" val="35990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08339" y="333375"/>
            <a:ext cx="10212946" cy="863600"/>
          </a:xfrm>
        </p:spPr>
        <p:txBody>
          <a:bodyPr/>
          <a:lstStyle/>
          <a:p>
            <a:r>
              <a:rPr lang="en-GB" dirty="0"/>
              <a:t>Planning the learning </a:t>
            </a:r>
            <a:r>
              <a:rPr lang="en-GB" dirty="0" err="1"/>
              <a:t>contd</a:t>
            </a:r>
            <a:endParaRPr lang="en-GB" dirty="0"/>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1412875"/>
            <a:ext cx="5041900"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3440113"/>
            <a:ext cx="475297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032624" y="1412875"/>
            <a:ext cx="3593335" cy="3970318"/>
          </a:xfrm>
          <a:prstGeom prst="rect">
            <a:avLst/>
          </a:prstGeom>
          <a:noFill/>
        </p:spPr>
        <p:txBody>
          <a:bodyPr wrap="square">
            <a:spAutoFit/>
          </a:bodyPr>
          <a:lstStyle/>
          <a:p>
            <a:pPr>
              <a:defRPr/>
            </a:pPr>
            <a:endParaRPr lang="en-GB" dirty="0">
              <a:solidFill>
                <a:schemeClr val="accent1">
                  <a:lumMod val="50000"/>
                </a:schemeClr>
              </a:solidFill>
              <a:latin typeface="Arial" charset="0"/>
              <a:cs typeface="Arial" charset="0"/>
            </a:endParaRPr>
          </a:p>
          <a:p>
            <a:pPr marL="342900" indent="-342900">
              <a:buFont typeface="+mj-lt"/>
              <a:buAutoNum type="arabicPeriod"/>
              <a:defRPr/>
            </a:pPr>
            <a:r>
              <a:rPr lang="en-GB" b="1" dirty="0">
                <a:solidFill>
                  <a:schemeClr val="accent1">
                    <a:lumMod val="50000"/>
                  </a:schemeClr>
                </a:solidFill>
                <a:latin typeface="Arial" charset="0"/>
                <a:cs typeface="Arial" charset="0"/>
              </a:rPr>
              <a:t>Look at the selected </a:t>
            </a:r>
            <a:r>
              <a:rPr lang="en-GB" b="1" dirty="0" err="1">
                <a:solidFill>
                  <a:schemeClr val="accent1">
                    <a:lumMod val="50000"/>
                  </a:schemeClr>
                </a:solidFill>
                <a:latin typeface="Arial" charset="0"/>
                <a:cs typeface="Arial" charset="0"/>
              </a:rPr>
              <a:t>Es</a:t>
            </a:r>
            <a:r>
              <a:rPr lang="en-GB" b="1" dirty="0">
                <a:solidFill>
                  <a:schemeClr val="accent1">
                    <a:lumMod val="50000"/>
                  </a:schemeClr>
                </a:solidFill>
                <a:latin typeface="Arial" charset="0"/>
                <a:cs typeface="Arial" charset="0"/>
              </a:rPr>
              <a:t> and </a:t>
            </a:r>
            <a:r>
              <a:rPr lang="en-GB" b="1" dirty="0" err="1">
                <a:solidFill>
                  <a:schemeClr val="accent1">
                    <a:lumMod val="50000"/>
                  </a:schemeClr>
                </a:solidFill>
                <a:latin typeface="Arial" charset="0"/>
                <a:cs typeface="Arial" charset="0"/>
              </a:rPr>
              <a:t>Os</a:t>
            </a:r>
            <a:r>
              <a:rPr lang="en-GB" b="1" dirty="0">
                <a:solidFill>
                  <a:schemeClr val="accent1">
                    <a:lumMod val="50000"/>
                  </a:schemeClr>
                </a:solidFill>
                <a:latin typeface="Arial" charset="0"/>
                <a:cs typeface="Arial" charset="0"/>
              </a:rPr>
              <a:t> and consider the learning opportunities in each.</a:t>
            </a:r>
          </a:p>
          <a:p>
            <a:pPr marL="342900" indent="-342900">
              <a:buFont typeface="+mj-lt"/>
              <a:buAutoNum type="arabicPeriod"/>
              <a:defRPr/>
            </a:pPr>
            <a:endParaRPr lang="en-GB" b="1" dirty="0">
              <a:solidFill>
                <a:schemeClr val="accent1">
                  <a:lumMod val="50000"/>
                </a:schemeClr>
              </a:solidFill>
              <a:latin typeface="Arial" charset="0"/>
              <a:cs typeface="Arial" charset="0"/>
            </a:endParaRPr>
          </a:p>
          <a:p>
            <a:pPr marL="342900" indent="-342900">
              <a:buFont typeface="+mj-lt"/>
              <a:buAutoNum type="arabicPeriod"/>
              <a:defRPr/>
            </a:pPr>
            <a:r>
              <a:rPr lang="en-GB" b="1" dirty="0">
                <a:solidFill>
                  <a:schemeClr val="accent1">
                    <a:lumMod val="50000"/>
                  </a:schemeClr>
                </a:solidFill>
                <a:latin typeface="Arial" charset="0"/>
                <a:cs typeface="Arial" charset="0"/>
              </a:rPr>
              <a:t>Determine the learning intentions, keeping in mind the assessment evidence you plan to gather.</a:t>
            </a:r>
          </a:p>
          <a:p>
            <a:pPr marL="342900" indent="-342900">
              <a:buFont typeface="+mj-lt"/>
              <a:buAutoNum type="arabicPeriod"/>
              <a:defRPr/>
            </a:pPr>
            <a:endParaRPr lang="en-GB" b="1" dirty="0">
              <a:solidFill>
                <a:schemeClr val="accent1">
                  <a:lumMod val="50000"/>
                </a:schemeClr>
              </a:solidFill>
              <a:latin typeface="Arial" charset="0"/>
              <a:cs typeface="Arial" charset="0"/>
            </a:endParaRPr>
          </a:p>
          <a:p>
            <a:pPr marL="342900" indent="-342900">
              <a:buFont typeface="+mj-lt"/>
              <a:buAutoNum type="arabicPeriod"/>
              <a:defRPr/>
            </a:pPr>
            <a:r>
              <a:rPr lang="en-GB" b="1" dirty="0">
                <a:solidFill>
                  <a:schemeClr val="accent1">
                    <a:lumMod val="50000"/>
                  </a:schemeClr>
                </a:solidFill>
                <a:latin typeface="Arial" charset="0"/>
                <a:cs typeface="Arial" charset="0"/>
              </a:rPr>
              <a:t>Plan for differentiation within the level.</a:t>
            </a:r>
          </a:p>
          <a:p>
            <a:pPr>
              <a:defRPr/>
            </a:pPr>
            <a:endParaRPr lang="en-GB" dirty="0">
              <a:solidFill>
                <a:schemeClr val="accent1">
                  <a:lumMod val="50000"/>
                </a:schemeClr>
              </a:solidFill>
              <a:latin typeface="Arial" charset="0"/>
              <a:cs typeface="Arial" charset="0"/>
            </a:endParaRPr>
          </a:p>
        </p:txBody>
      </p:sp>
    </p:spTree>
    <p:extLst>
      <p:ext uri="{BB962C8B-B14F-4D97-AF65-F5344CB8AC3E}">
        <p14:creationId xmlns:p14="http://schemas.microsoft.com/office/powerpoint/2010/main" val="184311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do I already know?</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9144" y="1880363"/>
            <a:ext cx="3755957" cy="2112726"/>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547" y="4246806"/>
            <a:ext cx="3663729" cy="206084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2148" y="4227304"/>
            <a:ext cx="3999089" cy="208035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65589" y="1757865"/>
            <a:ext cx="3554087" cy="228339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80805" y="4258492"/>
            <a:ext cx="3723656" cy="2094557"/>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3564" y="1795028"/>
            <a:ext cx="3927241" cy="2209073"/>
          </a:xfrm>
          <a:prstGeom prst="rect">
            <a:avLst/>
          </a:prstGeom>
        </p:spPr>
      </p:pic>
    </p:spTree>
    <p:extLst>
      <p:ext uri="{BB962C8B-B14F-4D97-AF65-F5344CB8AC3E}">
        <p14:creationId xmlns:p14="http://schemas.microsoft.com/office/powerpoint/2010/main" val="111852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39233" y="333375"/>
            <a:ext cx="10972800" cy="711200"/>
          </a:xfrm>
        </p:spPr>
        <p:txBody>
          <a:bodyPr/>
          <a:lstStyle/>
          <a:p>
            <a:r>
              <a:rPr lang="en-GB" altLang="en-US"/>
              <a:t>What is a learning intention?</a:t>
            </a:r>
          </a:p>
        </p:txBody>
      </p:sp>
      <p:sp>
        <p:nvSpPr>
          <p:cNvPr id="3" name="Title 1"/>
          <p:cNvSpPr txBox="1">
            <a:spLocks/>
          </p:cNvSpPr>
          <p:nvPr/>
        </p:nvSpPr>
        <p:spPr bwMode="auto">
          <a:xfrm>
            <a:off x="639233" y="2997200"/>
            <a:ext cx="10972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000" b="1">
                <a:solidFill>
                  <a:srgbClr val="000000"/>
                </a:solidFill>
                <a:latin typeface="+mj-lt"/>
                <a:ea typeface="+mj-ea"/>
                <a:cs typeface="+mj-cs"/>
              </a:defRPr>
            </a:lvl1pPr>
            <a:lvl2pPr algn="l" rtl="0" eaLnBrk="0" fontAlgn="base" hangingPunct="0">
              <a:spcBef>
                <a:spcPct val="0"/>
              </a:spcBef>
              <a:spcAft>
                <a:spcPct val="0"/>
              </a:spcAft>
              <a:defRPr sz="3000" b="1">
                <a:solidFill>
                  <a:srgbClr val="000000"/>
                </a:solidFill>
                <a:latin typeface="Arial" charset="0"/>
                <a:cs typeface="Arial" charset="0"/>
              </a:defRPr>
            </a:lvl2pPr>
            <a:lvl3pPr algn="l" rtl="0" eaLnBrk="0" fontAlgn="base" hangingPunct="0">
              <a:spcBef>
                <a:spcPct val="0"/>
              </a:spcBef>
              <a:spcAft>
                <a:spcPct val="0"/>
              </a:spcAft>
              <a:defRPr sz="3000" b="1">
                <a:solidFill>
                  <a:srgbClr val="000000"/>
                </a:solidFill>
                <a:latin typeface="Arial" charset="0"/>
                <a:cs typeface="Arial" charset="0"/>
              </a:defRPr>
            </a:lvl3pPr>
            <a:lvl4pPr algn="l" rtl="0" eaLnBrk="0" fontAlgn="base" hangingPunct="0">
              <a:spcBef>
                <a:spcPct val="0"/>
              </a:spcBef>
              <a:spcAft>
                <a:spcPct val="0"/>
              </a:spcAft>
              <a:defRPr sz="3000" b="1">
                <a:solidFill>
                  <a:srgbClr val="000000"/>
                </a:solidFill>
                <a:latin typeface="Arial" charset="0"/>
                <a:cs typeface="Arial" charset="0"/>
              </a:defRPr>
            </a:lvl4pPr>
            <a:lvl5pPr algn="l" rtl="0" eaLnBrk="0" fontAlgn="base" hangingPunct="0">
              <a:spcBef>
                <a:spcPct val="0"/>
              </a:spcBef>
              <a:spcAft>
                <a:spcPct val="0"/>
              </a:spcAft>
              <a:defRPr sz="3000" b="1">
                <a:solidFill>
                  <a:srgbClr val="000000"/>
                </a:solidFill>
                <a:latin typeface="Arial" charset="0"/>
                <a:cs typeface="Arial" charset="0"/>
              </a:defRPr>
            </a:lvl5pPr>
            <a:lvl6pPr marL="457200" algn="l" rtl="0" fontAlgn="base">
              <a:spcBef>
                <a:spcPct val="0"/>
              </a:spcBef>
              <a:spcAft>
                <a:spcPct val="0"/>
              </a:spcAft>
              <a:defRPr sz="3000" b="1">
                <a:solidFill>
                  <a:srgbClr val="000000"/>
                </a:solidFill>
                <a:latin typeface="Arial" charset="0"/>
                <a:cs typeface="Arial" charset="0"/>
              </a:defRPr>
            </a:lvl6pPr>
            <a:lvl7pPr marL="914400" algn="l" rtl="0" fontAlgn="base">
              <a:spcBef>
                <a:spcPct val="0"/>
              </a:spcBef>
              <a:spcAft>
                <a:spcPct val="0"/>
              </a:spcAft>
              <a:defRPr sz="3000" b="1">
                <a:solidFill>
                  <a:srgbClr val="000000"/>
                </a:solidFill>
                <a:latin typeface="Arial" charset="0"/>
                <a:cs typeface="Arial" charset="0"/>
              </a:defRPr>
            </a:lvl7pPr>
            <a:lvl8pPr marL="1371600" algn="l" rtl="0" fontAlgn="base">
              <a:spcBef>
                <a:spcPct val="0"/>
              </a:spcBef>
              <a:spcAft>
                <a:spcPct val="0"/>
              </a:spcAft>
              <a:defRPr sz="3000" b="1">
                <a:solidFill>
                  <a:srgbClr val="000000"/>
                </a:solidFill>
                <a:latin typeface="Arial" charset="0"/>
                <a:cs typeface="Arial" charset="0"/>
              </a:defRPr>
            </a:lvl8pPr>
            <a:lvl9pPr marL="1828800" algn="l" rtl="0" fontAlgn="base">
              <a:spcBef>
                <a:spcPct val="0"/>
              </a:spcBef>
              <a:spcAft>
                <a:spcPct val="0"/>
              </a:spcAft>
              <a:defRPr sz="3000" b="1">
                <a:solidFill>
                  <a:srgbClr val="000000"/>
                </a:solidFill>
                <a:latin typeface="Arial" charset="0"/>
                <a:cs typeface="Arial" charset="0"/>
              </a:defRPr>
            </a:lvl9pPr>
          </a:lstStyle>
          <a:p>
            <a:pPr>
              <a:defRPr/>
            </a:pPr>
            <a:endParaRPr lang="en-GB" sz="2400" kern="0" dirty="0"/>
          </a:p>
        </p:txBody>
      </p:sp>
      <p:sp>
        <p:nvSpPr>
          <p:cNvPr id="2" name="Rectangle 1"/>
          <p:cNvSpPr/>
          <p:nvPr/>
        </p:nvSpPr>
        <p:spPr>
          <a:xfrm>
            <a:off x="639234" y="1052514"/>
            <a:ext cx="11292417" cy="5463034"/>
          </a:xfrm>
          <a:prstGeom prst="rect">
            <a:avLst/>
          </a:prstGeom>
        </p:spPr>
        <p:txBody>
          <a:bodyPr>
            <a:spAutoFit/>
          </a:bodyPr>
          <a:lstStyle/>
          <a:p>
            <a:pPr marL="285750" indent="-285750" eaLnBrk="1" hangingPunct="1">
              <a:buFont typeface="Wingdings" pitchFamily="2" charset="2"/>
              <a:buChar char="§"/>
              <a:defRPr/>
            </a:pPr>
            <a:r>
              <a:rPr lang="en-US" sz="2800" dirty="0">
                <a:solidFill>
                  <a:srgbClr val="000000"/>
                </a:solidFill>
                <a:latin typeface="+mj-lt"/>
              </a:rPr>
              <a:t>What learners should </a:t>
            </a:r>
            <a:r>
              <a:rPr lang="en-US" sz="2800" b="1" dirty="0">
                <a:solidFill>
                  <a:srgbClr val="000000"/>
                </a:solidFill>
                <a:latin typeface="+mj-lt"/>
              </a:rPr>
              <a:t>know</a:t>
            </a:r>
            <a:r>
              <a:rPr lang="en-US" sz="2800" dirty="0">
                <a:solidFill>
                  <a:srgbClr val="000000"/>
                </a:solidFill>
                <a:latin typeface="+mj-lt"/>
              </a:rPr>
              <a:t>, </a:t>
            </a:r>
            <a:r>
              <a:rPr lang="en-US" sz="2800" b="1" dirty="0">
                <a:solidFill>
                  <a:srgbClr val="000000"/>
                </a:solidFill>
                <a:latin typeface="+mj-lt"/>
              </a:rPr>
              <a:t>understand</a:t>
            </a:r>
            <a:r>
              <a:rPr lang="en-US" sz="2800" dirty="0">
                <a:solidFill>
                  <a:srgbClr val="000000"/>
                </a:solidFill>
                <a:latin typeface="+mj-lt"/>
              </a:rPr>
              <a:t> or </a:t>
            </a:r>
            <a:r>
              <a:rPr lang="en-US" sz="2800" b="1" dirty="0">
                <a:solidFill>
                  <a:srgbClr val="000000"/>
                </a:solidFill>
                <a:latin typeface="+mj-lt"/>
              </a:rPr>
              <a:t>be able to do </a:t>
            </a:r>
            <a:r>
              <a:rPr lang="en-US" sz="2800" dirty="0">
                <a:solidFill>
                  <a:srgbClr val="000000"/>
                </a:solidFill>
                <a:latin typeface="+mj-lt"/>
              </a:rPr>
              <a:t>by the end of a learning experience. </a:t>
            </a:r>
          </a:p>
          <a:p>
            <a:pPr eaLnBrk="1" hangingPunct="1">
              <a:defRPr/>
            </a:pPr>
            <a:endParaRPr lang="en-US" sz="2800" dirty="0">
              <a:solidFill>
                <a:srgbClr val="000000"/>
              </a:solidFill>
              <a:latin typeface="+mj-lt"/>
            </a:endParaRPr>
          </a:p>
          <a:p>
            <a:pPr marL="285750" indent="-285750" eaLnBrk="1" hangingPunct="1">
              <a:buFont typeface="Wingdings" pitchFamily="2" charset="2"/>
              <a:buChar char="§"/>
              <a:defRPr/>
            </a:pPr>
            <a:r>
              <a:rPr lang="en-US" sz="2800" dirty="0">
                <a:solidFill>
                  <a:srgbClr val="000000"/>
                </a:solidFill>
                <a:latin typeface="+mj-lt"/>
              </a:rPr>
              <a:t>The </a:t>
            </a:r>
            <a:r>
              <a:rPr lang="en-US" sz="2800" b="1" dirty="0">
                <a:solidFill>
                  <a:srgbClr val="000000"/>
                </a:solidFill>
                <a:latin typeface="+mj-lt"/>
              </a:rPr>
              <a:t>focus</a:t>
            </a:r>
            <a:r>
              <a:rPr lang="en-US" sz="2800" dirty="0">
                <a:solidFill>
                  <a:srgbClr val="000000"/>
                </a:solidFill>
                <a:latin typeface="+mj-lt"/>
              </a:rPr>
              <a:t> should be </a:t>
            </a:r>
            <a:r>
              <a:rPr lang="en-US" sz="2800" b="1" dirty="0">
                <a:solidFill>
                  <a:srgbClr val="000000"/>
                </a:solidFill>
                <a:latin typeface="+mj-lt"/>
              </a:rPr>
              <a:t>on what is to be learned</a:t>
            </a:r>
          </a:p>
          <a:p>
            <a:pPr eaLnBrk="1" hangingPunct="1">
              <a:defRPr/>
            </a:pPr>
            <a:endParaRPr lang="en-US" sz="2800" b="1" dirty="0">
              <a:solidFill>
                <a:srgbClr val="000000"/>
              </a:solidFill>
              <a:latin typeface="+mj-lt"/>
            </a:endParaRPr>
          </a:p>
          <a:p>
            <a:pPr eaLnBrk="1" hangingPunct="1">
              <a:defRPr/>
            </a:pPr>
            <a:endParaRPr lang="en-US" sz="2800" dirty="0">
              <a:solidFill>
                <a:srgbClr val="000000"/>
              </a:solidFill>
              <a:latin typeface="+mj-lt"/>
            </a:endParaRPr>
          </a:p>
          <a:p>
            <a:pPr eaLnBrk="1" hangingPunct="1">
              <a:defRPr/>
            </a:pPr>
            <a:r>
              <a:rPr lang="en-GB" sz="2800" b="1" dirty="0">
                <a:solidFill>
                  <a:srgbClr val="000000"/>
                </a:solidFill>
                <a:latin typeface="+mj-lt"/>
              </a:rPr>
              <a:t>What makes a good Learning Intention?</a:t>
            </a:r>
            <a:endParaRPr lang="en-US" sz="2800" b="1" dirty="0">
              <a:solidFill>
                <a:srgbClr val="000000"/>
              </a:solidFill>
              <a:latin typeface="+mj-lt"/>
            </a:endParaRPr>
          </a:p>
          <a:p>
            <a:pPr marL="342900" indent="-342900" eaLnBrk="1" hangingPunct="1">
              <a:buFont typeface="Wingdings" panose="05000000000000000000" pitchFamily="2" charset="2"/>
              <a:buChar char="§"/>
              <a:defRPr/>
            </a:pPr>
            <a:r>
              <a:rPr lang="en-US" sz="2800" dirty="0">
                <a:solidFill>
                  <a:srgbClr val="000000"/>
                </a:solidFill>
                <a:latin typeface="+mj-lt"/>
              </a:rPr>
              <a:t>set the learning intention in context</a:t>
            </a:r>
          </a:p>
          <a:p>
            <a:pPr marL="342900" indent="-342900" eaLnBrk="1" hangingPunct="1">
              <a:buFont typeface="Wingdings" panose="05000000000000000000" pitchFamily="2" charset="2"/>
              <a:buChar char="§"/>
              <a:defRPr/>
            </a:pPr>
            <a:r>
              <a:rPr lang="en-US" sz="2800" dirty="0">
                <a:solidFill>
                  <a:srgbClr val="000000"/>
                </a:solidFill>
                <a:latin typeface="+mj-lt"/>
              </a:rPr>
              <a:t>keep it focused</a:t>
            </a:r>
          </a:p>
          <a:p>
            <a:pPr marL="342900" indent="-342900" eaLnBrk="1" hangingPunct="1">
              <a:buFont typeface="Wingdings" panose="05000000000000000000" pitchFamily="2" charset="2"/>
              <a:buChar char="§"/>
              <a:defRPr/>
            </a:pPr>
            <a:r>
              <a:rPr lang="en-US" sz="2800" dirty="0">
                <a:solidFill>
                  <a:srgbClr val="000000"/>
                </a:solidFill>
                <a:latin typeface="+mj-lt"/>
              </a:rPr>
              <a:t>use language the pupils will understand</a:t>
            </a:r>
          </a:p>
          <a:p>
            <a:pPr marL="342900" indent="-342900" eaLnBrk="1" hangingPunct="1">
              <a:buFont typeface="Wingdings" panose="05000000000000000000" pitchFamily="2" charset="2"/>
              <a:buChar char="§"/>
              <a:defRPr/>
            </a:pPr>
            <a:r>
              <a:rPr lang="en-US" sz="2800" dirty="0">
                <a:solidFill>
                  <a:srgbClr val="000000"/>
                </a:solidFill>
                <a:latin typeface="+mj-lt"/>
              </a:rPr>
              <a:t>use words associated with learning</a:t>
            </a:r>
            <a:endParaRPr lang="en-GB" sz="2800" dirty="0">
              <a:solidFill>
                <a:srgbClr val="000000"/>
              </a:solidFill>
              <a:latin typeface="+mj-lt"/>
            </a:endParaRPr>
          </a:p>
          <a:p>
            <a:pPr eaLnBrk="1" hangingPunct="1">
              <a:defRPr/>
            </a:pPr>
            <a:endParaRPr lang="en-US" sz="2300" dirty="0">
              <a:solidFill>
                <a:srgbClr val="000000"/>
              </a:solidFill>
            </a:endParaRPr>
          </a:p>
          <a:p>
            <a:pPr eaLnBrk="1" hangingPunct="1">
              <a:defRPr/>
            </a:pPr>
            <a:endParaRPr lang="en-US" dirty="0">
              <a:solidFill>
                <a:srgbClr val="000000"/>
              </a:solidFill>
            </a:endParaRPr>
          </a:p>
        </p:txBody>
      </p:sp>
    </p:spTree>
    <p:extLst>
      <p:ext uri="{BB962C8B-B14F-4D97-AF65-F5344CB8AC3E}">
        <p14:creationId xmlns:p14="http://schemas.microsoft.com/office/powerpoint/2010/main" val="348838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39233" y="2997200"/>
            <a:ext cx="10972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000" b="1">
                <a:solidFill>
                  <a:srgbClr val="000000"/>
                </a:solidFill>
                <a:latin typeface="+mj-lt"/>
                <a:ea typeface="+mj-ea"/>
                <a:cs typeface="+mj-cs"/>
              </a:defRPr>
            </a:lvl1pPr>
            <a:lvl2pPr algn="l" rtl="0" eaLnBrk="0" fontAlgn="base" hangingPunct="0">
              <a:spcBef>
                <a:spcPct val="0"/>
              </a:spcBef>
              <a:spcAft>
                <a:spcPct val="0"/>
              </a:spcAft>
              <a:defRPr sz="3000" b="1">
                <a:solidFill>
                  <a:srgbClr val="000000"/>
                </a:solidFill>
                <a:latin typeface="Arial" charset="0"/>
                <a:cs typeface="Arial" charset="0"/>
              </a:defRPr>
            </a:lvl2pPr>
            <a:lvl3pPr algn="l" rtl="0" eaLnBrk="0" fontAlgn="base" hangingPunct="0">
              <a:spcBef>
                <a:spcPct val="0"/>
              </a:spcBef>
              <a:spcAft>
                <a:spcPct val="0"/>
              </a:spcAft>
              <a:defRPr sz="3000" b="1">
                <a:solidFill>
                  <a:srgbClr val="000000"/>
                </a:solidFill>
                <a:latin typeface="Arial" charset="0"/>
                <a:cs typeface="Arial" charset="0"/>
              </a:defRPr>
            </a:lvl3pPr>
            <a:lvl4pPr algn="l" rtl="0" eaLnBrk="0" fontAlgn="base" hangingPunct="0">
              <a:spcBef>
                <a:spcPct val="0"/>
              </a:spcBef>
              <a:spcAft>
                <a:spcPct val="0"/>
              </a:spcAft>
              <a:defRPr sz="3000" b="1">
                <a:solidFill>
                  <a:srgbClr val="000000"/>
                </a:solidFill>
                <a:latin typeface="Arial" charset="0"/>
                <a:cs typeface="Arial" charset="0"/>
              </a:defRPr>
            </a:lvl4pPr>
            <a:lvl5pPr algn="l" rtl="0" eaLnBrk="0" fontAlgn="base" hangingPunct="0">
              <a:spcBef>
                <a:spcPct val="0"/>
              </a:spcBef>
              <a:spcAft>
                <a:spcPct val="0"/>
              </a:spcAft>
              <a:defRPr sz="3000" b="1">
                <a:solidFill>
                  <a:srgbClr val="000000"/>
                </a:solidFill>
                <a:latin typeface="Arial" charset="0"/>
                <a:cs typeface="Arial" charset="0"/>
              </a:defRPr>
            </a:lvl5pPr>
            <a:lvl6pPr marL="457200" algn="l" rtl="0" fontAlgn="base">
              <a:spcBef>
                <a:spcPct val="0"/>
              </a:spcBef>
              <a:spcAft>
                <a:spcPct val="0"/>
              </a:spcAft>
              <a:defRPr sz="3000" b="1">
                <a:solidFill>
                  <a:srgbClr val="000000"/>
                </a:solidFill>
                <a:latin typeface="Arial" charset="0"/>
                <a:cs typeface="Arial" charset="0"/>
              </a:defRPr>
            </a:lvl6pPr>
            <a:lvl7pPr marL="914400" algn="l" rtl="0" fontAlgn="base">
              <a:spcBef>
                <a:spcPct val="0"/>
              </a:spcBef>
              <a:spcAft>
                <a:spcPct val="0"/>
              </a:spcAft>
              <a:defRPr sz="3000" b="1">
                <a:solidFill>
                  <a:srgbClr val="000000"/>
                </a:solidFill>
                <a:latin typeface="Arial" charset="0"/>
                <a:cs typeface="Arial" charset="0"/>
              </a:defRPr>
            </a:lvl7pPr>
            <a:lvl8pPr marL="1371600" algn="l" rtl="0" fontAlgn="base">
              <a:spcBef>
                <a:spcPct val="0"/>
              </a:spcBef>
              <a:spcAft>
                <a:spcPct val="0"/>
              </a:spcAft>
              <a:defRPr sz="3000" b="1">
                <a:solidFill>
                  <a:srgbClr val="000000"/>
                </a:solidFill>
                <a:latin typeface="Arial" charset="0"/>
                <a:cs typeface="Arial" charset="0"/>
              </a:defRPr>
            </a:lvl8pPr>
            <a:lvl9pPr marL="1828800" algn="l" rtl="0" fontAlgn="base">
              <a:spcBef>
                <a:spcPct val="0"/>
              </a:spcBef>
              <a:spcAft>
                <a:spcPct val="0"/>
              </a:spcAft>
              <a:defRPr sz="3000" b="1">
                <a:solidFill>
                  <a:srgbClr val="000000"/>
                </a:solidFill>
                <a:latin typeface="Arial" charset="0"/>
                <a:cs typeface="Arial" charset="0"/>
              </a:defRPr>
            </a:lvl9pPr>
          </a:lstStyle>
          <a:p>
            <a:pPr>
              <a:defRPr/>
            </a:pPr>
            <a:endParaRPr lang="en-GB" sz="2400" kern="0" dirty="0"/>
          </a:p>
        </p:txBody>
      </p:sp>
      <p:sp>
        <p:nvSpPr>
          <p:cNvPr id="4" name="Title 3"/>
          <p:cNvSpPr>
            <a:spLocks noGrp="1"/>
          </p:cNvSpPr>
          <p:nvPr>
            <p:ph type="title"/>
          </p:nvPr>
        </p:nvSpPr>
        <p:spPr>
          <a:xfrm>
            <a:off x="639233" y="0"/>
            <a:ext cx="10972800" cy="1600200"/>
          </a:xfrm>
        </p:spPr>
        <p:txBody>
          <a:bodyPr/>
          <a:lstStyle/>
          <a:p>
            <a:r>
              <a:rPr lang="en-GB" dirty="0"/>
              <a:t>Why are learning intentions important?</a:t>
            </a:r>
          </a:p>
        </p:txBody>
      </p:sp>
      <p:sp>
        <p:nvSpPr>
          <p:cNvPr id="5" name="Content Placeholder 4"/>
          <p:cNvSpPr>
            <a:spLocks noGrp="1"/>
          </p:cNvSpPr>
          <p:nvPr>
            <p:ph idx="1"/>
          </p:nvPr>
        </p:nvSpPr>
        <p:spPr>
          <a:xfrm>
            <a:off x="545206" y="1870657"/>
            <a:ext cx="10972800" cy="4525963"/>
          </a:xfrm>
        </p:spPr>
        <p:txBody>
          <a:bodyPr/>
          <a:lstStyle/>
          <a:p>
            <a:pPr>
              <a:buFont typeface="Wingdings" pitchFamily="2" charset="2"/>
              <a:buChar char="§"/>
              <a:defRPr/>
            </a:pPr>
            <a:r>
              <a:rPr lang="en-US" dirty="0">
                <a:solidFill>
                  <a:srgbClr val="000000"/>
                </a:solidFill>
              </a:rPr>
              <a:t>Learners will be </a:t>
            </a:r>
            <a:r>
              <a:rPr lang="en-US" b="1" dirty="0">
                <a:solidFill>
                  <a:srgbClr val="000000"/>
                </a:solidFill>
              </a:rPr>
              <a:t>more focused </a:t>
            </a:r>
            <a:r>
              <a:rPr lang="en-US" dirty="0">
                <a:solidFill>
                  <a:srgbClr val="000000"/>
                </a:solidFill>
              </a:rPr>
              <a:t>and </a:t>
            </a:r>
            <a:r>
              <a:rPr lang="en-US" b="1" dirty="0">
                <a:solidFill>
                  <a:srgbClr val="000000"/>
                </a:solidFill>
              </a:rPr>
              <a:t>actively engaged </a:t>
            </a:r>
            <a:r>
              <a:rPr lang="en-US" dirty="0">
                <a:solidFill>
                  <a:srgbClr val="000000"/>
                </a:solidFill>
              </a:rPr>
              <a:t>in their own learning. </a:t>
            </a:r>
          </a:p>
          <a:p>
            <a:pPr>
              <a:buFont typeface="Wingdings" pitchFamily="2" charset="2"/>
              <a:buChar char="§"/>
              <a:defRPr/>
            </a:pPr>
            <a:endParaRPr lang="en-US" dirty="0">
              <a:solidFill>
                <a:srgbClr val="000000"/>
              </a:solidFill>
            </a:endParaRPr>
          </a:p>
          <a:p>
            <a:pPr>
              <a:buFont typeface="Wingdings" pitchFamily="2" charset="2"/>
              <a:buChar char="§"/>
              <a:defRPr/>
            </a:pPr>
            <a:r>
              <a:rPr lang="en-US" dirty="0">
                <a:solidFill>
                  <a:srgbClr val="000000"/>
                </a:solidFill>
              </a:rPr>
              <a:t>Sharing the learning intention makes it easier to give </a:t>
            </a:r>
            <a:r>
              <a:rPr lang="en-US" b="1" dirty="0">
                <a:solidFill>
                  <a:srgbClr val="000000"/>
                </a:solidFill>
              </a:rPr>
              <a:t>quality feedback </a:t>
            </a:r>
            <a:r>
              <a:rPr lang="en-US" dirty="0">
                <a:solidFill>
                  <a:srgbClr val="000000"/>
                </a:solidFill>
              </a:rPr>
              <a:t>specifically on what has been learned.</a:t>
            </a:r>
            <a:endParaRPr lang="en-GB" dirty="0">
              <a:solidFill>
                <a:srgbClr val="000000"/>
              </a:solidFill>
            </a:endParaRPr>
          </a:p>
          <a:p>
            <a:pPr marL="0" indent="0">
              <a:buNone/>
            </a:pPr>
            <a:endParaRPr lang="en-GB" dirty="0"/>
          </a:p>
        </p:txBody>
      </p:sp>
    </p:spTree>
    <p:extLst>
      <p:ext uri="{BB962C8B-B14F-4D97-AF65-F5344CB8AC3E}">
        <p14:creationId xmlns:p14="http://schemas.microsoft.com/office/powerpoint/2010/main" val="201658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812" y="4652984"/>
            <a:ext cx="10972800" cy="711200"/>
          </a:xfrm>
        </p:spPr>
        <p:txBody>
          <a:bodyPr/>
          <a:lstStyle/>
          <a:p>
            <a:pPr>
              <a:lnSpc>
                <a:spcPct val="115000"/>
              </a:lnSpc>
              <a:defRPr/>
            </a:pPr>
            <a:r>
              <a:rPr lang="en-GB" sz="2400" kern="1200" dirty="0">
                <a:ea typeface="+mn-ea"/>
              </a:rPr>
              <a:t>The first ‘active’ element of formative assessment in the classroom is the sharing of learning intentions with children…     Without the learning intention, children are merely victims of the teacher’s whim.</a:t>
            </a:r>
            <a:r>
              <a:rPr lang="en-GB" sz="3200" i="1" dirty="0"/>
              <a:t/>
            </a:r>
            <a:br>
              <a:rPr lang="en-GB" sz="3200" i="1" dirty="0"/>
            </a:br>
            <a:r>
              <a:rPr lang="en-GB" sz="3200" i="1" dirty="0">
                <a:solidFill>
                  <a:srgbClr val="0000CC"/>
                </a:solidFill>
              </a:rPr>
              <a:t/>
            </a:r>
            <a:br>
              <a:rPr lang="en-GB" sz="3200" i="1" dirty="0">
                <a:solidFill>
                  <a:srgbClr val="0000CC"/>
                </a:solidFill>
              </a:rPr>
            </a:br>
            <a:r>
              <a:rPr lang="en-GB" sz="2400" dirty="0">
                <a:solidFill>
                  <a:srgbClr val="00B050"/>
                </a:solidFill>
              </a:rPr>
              <a:t>Unlocking Formative Assessment </a:t>
            </a:r>
            <a:br>
              <a:rPr lang="en-GB" sz="2400" dirty="0">
                <a:solidFill>
                  <a:srgbClr val="00B050"/>
                </a:solidFill>
              </a:rPr>
            </a:br>
            <a:r>
              <a:rPr lang="en-GB" sz="2400" i="1" dirty="0">
                <a:solidFill>
                  <a:srgbClr val="00B050"/>
                </a:solidFill>
              </a:rPr>
              <a:t>Shirley Clarke, 2001</a:t>
            </a:r>
            <a:r>
              <a:rPr lang="en-US" sz="2800" i="1" dirty="0">
                <a:solidFill>
                  <a:srgbClr val="FF9933"/>
                </a:solidFill>
              </a:rPr>
              <a:t/>
            </a:r>
            <a:br>
              <a:rPr lang="en-US" sz="2800" i="1" dirty="0">
                <a:solidFill>
                  <a:srgbClr val="FF9933"/>
                </a:solidFill>
              </a:rPr>
            </a:br>
            <a:endParaRPr lang="en-GB" dirty="0"/>
          </a:p>
        </p:txBody>
      </p:sp>
    </p:spTree>
    <p:extLst>
      <p:ext uri="{BB962C8B-B14F-4D97-AF65-F5344CB8AC3E}">
        <p14:creationId xmlns:p14="http://schemas.microsoft.com/office/powerpoint/2010/main" val="621438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 to you . . .</a:t>
            </a:r>
            <a:endParaRPr lang="en-GB" dirty="0"/>
          </a:p>
        </p:txBody>
      </p:sp>
      <p:sp>
        <p:nvSpPr>
          <p:cNvPr id="3" name="Content Placeholder 2"/>
          <p:cNvSpPr>
            <a:spLocks noGrp="1"/>
          </p:cNvSpPr>
          <p:nvPr>
            <p:ph idx="1"/>
          </p:nvPr>
        </p:nvSpPr>
        <p:spPr/>
        <p:txBody>
          <a:bodyPr/>
          <a:lstStyle/>
          <a:p>
            <a:endParaRPr lang="en-GB" dirty="0" smtClean="0"/>
          </a:p>
          <a:p>
            <a:r>
              <a:rPr lang="en-GB" sz="3600" dirty="0" smtClean="0"/>
              <a:t>Looking at the learning intentions for this training, create your own success criteria.</a:t>
            </a:r>
            <a:endParaRPr lang="en-GB" sz="3600" dirty="0"/>
          </a:p>
        </p:txBody>
      </p:sp>
    </p:spTree>
    <p:extLst>
      <p:ext uri="{BB962C8B-B14F-4D97-AF65-F5344CB8AC3E}">
        <p14:creationId xmlns:p14="http://schemas.microsoft.com/office/powerpoint/2010/main" val="25418032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856</TotalTime>
  <Words>2195</Words>
  <Application>Microsoft Office PowerPoint</Application>
  <PresentationFormat>Widescreen</PresentationFormat>
  <Paragraphs>285</Paragraphs>
  <Slides>33</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Calibri</vt:lpstr>
      <vt:lpstr>Cambria</vt:lpstr>
      <vt:lpstr>Century Gothic</vt:lpstr>
      <vt:lpstr>Courier New</vt:lpstr>
      <vt:lpstr>MS Mincho</vt:lpstr>
      <vt:lpstr>Palatino Linotype</vt:lpstr>
      <vt:lpstr>Symbol</vt:lpstr>
      <vt:lpstr>Times New Roman</vt:lpstr>
      <vt:lpstr>Wingdings</vt:lpstr>
      <vt:lpstr>Executive</vt:lpstr>
      <vt:lpstr>Planning learning, teaching and assessment  using the NAR flowchart.</vt:lpstr>
      <vt:lpstr>The NAR flowchart = the moderation cycle</vt:lpstr>
      <vt:lpstr>Planning the learning</vt:lpstr>
      <vt:lpstr>Planning the learning contd</vt:lpstr>
      <vt:lpstr>What do I already know?</vt:lpstr>
      <vt:lpstr>What is a learning intention?</vt:lpstr>
      <vt:lpstr>Why are learning intentions important?</vt:lpstr>
      <vt:lpstr>The first ‘active’ element of formative assessment in the classroom is the sharing of learning intentions with children…     Without the learning intention, children are merely victims of the teacher’s whim.  Unlocking Formative Assessment  Shirley Clarke, 2001 </vt:lpstr>
      <vt:lpstr>Over to you . . .</vt:lpstr>
      <vt:lpstr>What are success criteria?</vt:lpstr>
      <vt:lpstr>Guiding Questions to help…</vt:lpstr>
      <vt:lpstr>PowerPoint Presentation</vt:lpstr>
      <vt:lpstr>PowerPoint Presentation</vt:lpstr>
      <vt:lpstr>Planning the learning experiences</vt:lpstr>
      <vt:lpstr>The principles of design</vt:lpstr>
      <vt:lpstr>“Buzzwords”</vt:lpstr>
      <vt:lpstr>PowerPoint Presentation</vt:lpstr>
      <vt:lpstr>PowerPoint Presentation</vt:lpstr>
      <vt:lpstr>PowerPoint Presentation</vt:lpstr>
      <vt:lpstr>Planning assessment evidence</vt:lpstr>
      <vt:lpstr>Sources of Evidence</vt:lpstr>
      <vt:lpstr>Planning assessment approaches</vt:lpstr>
      <vt:lpstr>PowerPoint Presentation</vt:lpstr>
      <vt:lpstr>Holistic assessment tasks</vt:lpstr>
      <vt:lpstr>Evaluation, feedback and next steps</vt:lpstr>
      <vt:lpstr>Evaluation and Feedback</vt:lpstr>
      <vt:lpstr>Reporting on progress</vt:lpstr>
      <vt:lpstr>Reporting on Progress</vt:lpstr>
      <vt:lpstr>NAR Planning Display</vt:lpstr>
      <vt:lpstr>PowerPoint Presentation</vt:lpstr>
      <vt:lpstr>PowerPoint Presentation</vt:lpstr>
      <vt:lpstr>`</vt:lpstr>
      <vt:lpstr>Question to consider in your groups:</vt:lpstr>
    </vt:vector>
  </TitlesOfParts>
  <Company>Education Scotland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Lawson</dc:creator>
  <cp:lastModifiedBy>dudley, emma</cp:lastModifiedBy>
  <cp:revision>63</cp:revision>
  <dcterms:created xsi:type="dcterms:W3CDTF">2013-09-13T10:14:17Z</dcterms:created>
  <dcterms:modified xsi:type="dcterms:W3CDTF">2017-01-26T15:25:02Z</dcterms:modified>
</cp:coreProperties>
</file>