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3"/>
  </p:notesMasterIdLst>
  <p:sldIdLst>
    <p:sldId id="262" r:id="rId2"/>
    <p:sldId id="256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4D41C-E9C7-4D46-84D0-9BC7187783F6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28522-2EEA-403C-9023-85AC52A53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0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53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51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7486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02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6362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895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688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1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584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38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09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89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34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6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39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82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21D00-BB7D-45FB-868F-0BA4DAAFECB7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633864-271F-4D0C-AE0B-011DFA1DB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03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5425" y="3539612"/>
            <a:ext cx="7766936" cy="1218598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Holistic Assessments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7603" y="929149"/>
            <a:ext cx="1849626" cy="216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96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6245"/>
          </a:xfrm>
        </p:spPr>
        <p:txBody>
          <a:bodyPr/>
          <a:lstStyle/>
          <a:p>
            <a:pPr algn="ctr"/>
            <a:r>
              <a:rPr lang="en-GB" sz="3200" dirty="0" smtClean="0"/>
              <a:t>Digital</a:t>
            </a:r>
            <a:r>
              <a:rPr lang="en-GB" dirty="0" smtClean="0"/>
              <a:t>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9063" y="1629646"/>
            <a:ext cx="8596668" cy="3880773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b="1" dirty="0" smtClean="0"/>
              <a:t>All Level 3 Numeracy Videos completed</a:t>
            </a:r>
          </a:p>
          <a:p>
            <a:pPr marL="0" indent="0">
              <a:buClrTx/>
              <a:buNone/>
            </a:pPr>
            <a:endParaRPr lang="en-GB" sz="2000" b="1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b="1" dirty="0" smtClean="0"/>
              <a:t>School Website and SALI</a:t>
            </a:r>
          </a:p>
          <a:p>
            <a:pPr marL="0" indent="0">
              <a:buClrTx/>
              <a:buNone/>
            </a:pPr>
            <a:endParaRPr lang="en-GB" sz="2000" b="1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b="1" dirty="0" smtClean="0"/>
              <a:t>Provide consistent approach and methodologies </a:t>
            </a:r>
          </a:p>
          <a:p>
            <a:pPr marL="0" indent="0">
              <a:buClrTx/>
              <a:buNone/>
            </a:pPr>
            <a:endParaRPr lang="en-GB" sz="2000" b="1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b="1" dirty="0" smtClean="0"/>
              <a:t>Pupils, Staff and Parents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2375604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300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Next Steps</a:t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4899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20120" y="2079212"/>
            <a:ext cx="8052846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en-GB" dirty="0" smtClean="0"/>
              <a:t>  </a:t>
            </a:r>
            <a:r>
              <a:rPr lang="en-GB" sz="2000" b="1" dirty="0" smtClean="0"/>
              <a:t>Meeting on Wednesday </a:t>
            </a:r>
            <a:r>
              <a:rPr lang="en-GB" sz="2000" b="1" dirty="0"/>
              <a:t>5</a:t>
            </a:r>
            <a:r>
              <a:rPr lang="en-GB" sz="2000" b="1" baseline="30000" dirty="0"/>
              <a:t>th</a:t>
            </a:r>
            <a:r>
              <a:rPr lang="en-GB" sz="2000" b="1" dirty="0"/>
              <a:t> </a:t>
            </a:r>
            <a:r>
              <a:rPr lang="en-GB" sz="2000" b="1" dirty="0" smtClean="0"/>
              <a:t>December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sz="2000" b="1" dirty="0" smtClean="0"/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en-GB" sz="2000" b="1" dirty="0" smtClean="0"/>
              <a:t>  Group Feedback on tasks</a:t>
            </a:r>
          </a:p>
          <a:p>
            <a:pPr>
              <a:buClrTx/>
            </a:pPr>
            <a:endParaRPr lang="en-GB" sz="2000" b="1" dirty="0"/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r>
              <a:rPr lang="en-GB" sz="2000" b="1" dirty="0" smtClean="0"/>
              <a:t>  Upload data on to G-Suite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endParaRPr lang="en-GB" sz="20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b="1" dirty="0" smtClean="0"/>
              <a:t>  Progress Survey </a:t>
            </a:r>
            <a:r>
              <a:rPr lang="en-GB" sz="2000" b="1" dirty="0"/>
              <a:t>to be taken on Development Support and Task</a:t>
            </a:r>
          </a:p>
          <a:p>
            <a:pPr>
              <a:buClrTx/>
            </a:pPr>
            <a:r>
              <a:rPr lang="en-GB" dirty="0" smtClean="0"/>
              <a:t> </a:t>
            </a:r>
          </a:p>
          <a:p>
            <a:pPr marL="285750" indent="-285750">
              <a:buClrTx/>
              <a:buFont typeface="Wingdings" panose="05000000000000000000" pitchFamily="2" charset="2"/>
              <a:buChar char="Ø"/>
            </a:pPr>
            <a:endParaRPr lang="en-GB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ClrTx/>
            </a:pPr>
            <a:endParaRPr lang="en-GB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11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5543" y="552434"/>
            <a:ext cx="9144000" cy="479380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/>
              <a:t>Key features of </a:t>
            </a:r>
            <a:r>
              <a:rPr lang="en-GB" sz="3200" b="1" dirty="0" smtClean="0"/>
              <a:t>Holistic Assessments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5543" y="1607575"/>
            <a:ext cx="9326599" cy="4277032"/>
          </a:xfrm>
        </p:spPr>
        <p:txBody>
          <a:bodyPr>
            <a:noAutofit/>
          </a:bodyPr>
          <a:lstStyle/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</a:rPr>
              <a:t>Demonstrate Breadth of </a:t>
            </a:r>
            <a:r>
              <a:rPr lang="en-GB" sz="2000" dirty="0" smtClean="0">
                <a:solidFill>
                  <a:schemeClr val="tx1"/>
                </a:solidFill>
              </a:rPr>
              <a:t>Learning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Require </a:t>
            </a:r>
            <a:r>
              <a:rPr lang="en-GB" sz="2000" dirty="0">
                <a:solidFill>
                  <a:schemeClr val="tx1"/>
                </a:solidFill>
              </a:rPr>
              <a:t>the learner to draw on a range of learning from a number of E’s and O’s across different </a:t>
            </a:r>
            <a:r>
              <a:rPr lang="en-GB" sz="2000" dirty="0" smtClean="0">
                <a:solidFill>
                  <a:schemeClr val="tx1"/>
                </a:solidFill>
              </a:rPr>
              <a:t>organisers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Demonstrate Challenge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Promote </a:t>
            </a:r>
            <a:r>
              <a:rPr lang="en-GB" sz="2000" dirty="0">
                <a:solidFill>
                  <a:schemeClr val="tx1"/>
                </a:solidFill>
              </a:rPr>
              <a:t>higher order thinking skills – analyse, </a:t>
            </a:r>
            <a:r>
              <a:rPr lang="en-GB" sz="2000" dirty="0" smtClean="0">
                <a:solidFill>
                  <a:schemeClr val="tx1"/>
                </a:solidFill>
              </a:rPr>
              <a:t>evaluate, create, problem solve, interpret tasks, tackle multi-step tasks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Demonstrate </a:t>
            </a:r>
            <a:r>
              <a:rPr lang="en-GB" sz="2000" dirty="0">
                <a:solidFill>
                  <a:schemeClr val="tx1"/>
                </a:solidFill>
              </a:rPr>
              <a:t>application of learning in new and unfamiliar </a:t>
            </a:r>
            <a:r>
              <a:rPr lang="en-GB" sz="2000" dirty="0" smtClean="0">
                <a:solidFill>
                  <a:schemeClr val="tx1"/>
                </a:solidFill>
              </a:rPr>
              <a:t>situations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</a:rPr>
              <a:t>C</a:t>
            </a:r>
            <a:r>
              <a:rPr lang="en-GB" sz="2000" dirty="0" smtClean="0">
                <a:solidFill>
                  <a:schemeClr val="tx1"/>
                </a:solidFill>
              </a:rPr>
              <a:t>ome from one of the four contexts of learning</a:t>
            </a:r>
            <a:endParaRPr lang="en-GB" sz="2000" dirty="0">
              <a:solidFill>
                <a:schemeClr val="tx1"/>
              </a:solidFill>
            </a:endParaRP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Tackling </a:t>
            </a:r>
            <a:r>
              <a:rPr lang="en-GB" sz="2000" dirty="0">
                <a:solidFill>
                  <a:schemeClr val="tx1"/>
                </a:solidFill>
              </a:rPr>
              <a:t>bureaucracy – reducing the time for assessment as focusing on bundles of E’s and </a:t>
            </a:r>
            <a:r>
              <a:rPr lang="en-GB" sz="2000" dirty="0" smtClean="0">
                <a:solidFill>
                  <a:schemeClr val="tx1"/>
                </a:solidFill>
              </a:rPr>
              <a:t>O’s</a:t>
            </a:r>
            <a:br>
              <a:rPr lang="en-GB" sz="2000" dirty="0" smtClean="0">
                <a:solidFill>
                  <a:schemeClr val="tx1"/>
                </a:solidFill>
              </a:rPr>
            </a:b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58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553" y="609600"/>
            <a:ext cx="8596668" cy="1320800"/>
          </a:xfrm>
        </p:spPr>
        <p:txBody>
          <a:bodyPr/>
          <a:lstStyle/>
          <a:p>
            <a:pPr algn="ctr"/>
            <a:r>
              <a:rPr lang="en-GB" b="1" dirty="0" smtClean="0"/>
              <a:t>The four contexts of learning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534" y="1709174"/>
            <a:ext cx="8596668" cy="3880773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Life and Ethos of the school as a community</a:t>
            </a:r>
          </a:p>
          <a:p>
            <a:pPr marL="0" indent="0">
              <a:buClr>
                <a:schemeClr val="tx2"/>
              </a:buClr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Curriculum areas and subject</a:t>
            </a:r>
          </a:p>
          <a:p>
            <a:pPr marL="0" indent="0">
              <a:buClrTx/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Interdisciplinary learning</a:t>
            </a:r>
          </a:p>
          <a:p>
            <a:pPr marL="0" indent="0">
              <a:buClrTx/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Opportunities for personal achievement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92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277" y="60960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When and how should we use holistic </a:t>
            </a:r>
            <a:r>
              <a:rPr lang="en-GB" b="1" dirty="0" smtClean="0"/>
              <a:t>assessments?</a:t>
            </a: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49" y="1989392"/>
            <a:ext cx="8596668" cy="3880773"/>
          </a:xfrm>
        </p:spPr>
        <p:txBody>
          <a:bodyPr>
            <a:normAutofit lnSpcReduction="10000"/>
          </a:bodyPr>
          <a:lstStyle/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tx1"/>
                </a:solidFill>
              </a:rPr>
              <a:t>As pre-assessment, to ascertain levels of understanding and/or </a:t>
            </a:r>
            <a:r>
              <a:rPr lang="en-GB" sz="2000" dirty="0" smtClean="0">
                <a:solidFill>
                  <a:schemeClr val="tx1"/>
                </a:solidFill>
              </a:rPr>
              <a:t>competency</a:t>
            </a:r>
          </a:p>
          <a:p>
            <a:pPr marL="0" lvl="0" indent="0">
              <a:buClrTx/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As </a:t>
            </a:r>
            <a:r>
              <a:rPr lang="en-GB" sz="2000" dirty="0">
                <a:solidFill>
                  <a:schemeClr val="tx1"/>
                </a:solidFill>
              </a:rPr>
              <a:t>part of on-going learning and teaching </a:t>
            </a:r>
            <a:r>
              <a:rPr lang="en-GB" sz="2000" dirty="0" smtClean="0">
                <a:solidFill>
                  <a:schemeClr val="tx1"/>
                </a:solidFill>
              </a:rPr>
              <a:t>approaches</a:t>
            </a:r>
          </a:p>
          <a:p>
            <a:pPr marL="0" lvl="0" indent="0">
              <a:buClrTx/>
              <a:buNone/>
            </a:pPr>
            <a:endParaRPr lang="en-GB" sz="2000" dirty="0" smtClean="0">
              <a:solidFill>
                <a:schemeClr val="tx1"/>
              </a:solidFill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To </a:t>
            </a:r>
            <a:r>
              <a:rPr lang="en-GB" sz="2000" dirty="0">
                <a:solidFill>
                  <a:schemeClr val="tx1"/>
                </a:solidFill>
              </a:rPr>
              <a:t>assess application of knowledge and skills in new and unfamiliar </a:t>
            </a:r>
            <a:r>
              <a:rPr lang="en-GB" sz="2000" dirty="0" smtClean="0">
                <a:solidFill>
                  <a:schemeClr val="tx1"/>
                </a:solidFill>
              </a:rPr>
              <a:t>context</a:t>
            </a:r>
          </a:p>
          <a:p>
            <a:pPr lvl="0">
              <a:buClrTx/>
              <a:buFont typeface="Wingdings" panose="05000000000000000000" pitchFamily="2" charset="2"/>
              <a:buChar char="Ø"/>
            </a:pPr>
            <a:endParaRPr lang="en-GB" sz="2000" dirty="0" smtClean="0">
              <a:solidFill>
                <a:schemeClr val="tx1"/>
              </a:solidFill>
            </a:endParaRP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As </a:t>
            </a:r>
            <a:r>
              <a:rPr lang="en-GB" sz="2000" dirty="0">
                <a:solidFill>
                  <a:schemeClr val="tx1"/>
                </a:solidFill>
              </a:rPr>
              <a:t>part of the evidence base for making a professional judgement of achievement of a </a:t>
            </a:r>
            <a:r>
              <a:rPr lang="en-GB" sz="2000" dirty="0" err="1">
                <a:solidFill>
                  <a:schemeClr val="tx1"/>
                </a:solidFill>
              </a:rPr>
              <a:t>CfE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level</a:t>
            </a:r>
            <a:endParaRPr lang="en-GB" sz="20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1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Holistic Assessment</a:t>
            </a: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1027838" y="1581881"/>
            <a:ext cx="7895660" cy="4350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Lends </a:t>
            </a:r>
            <a:r>
              <a:rPr lang="en-GB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itself to assessing Numeracy in other curricular </a:t>
            </a:r>
            <a:r>
              <a:rPr lang="en-GB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areas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GB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not contrived or false. We are not making scenarios up to suit the numeracy but we are using numeracy to assess scenarios that naturally occur in our curricular </a:t>
            </a:r>
            <a:r>
              <a:rPr lang="en-GB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areas</a:t>
            </a:r>
          </a:p>
          <a:p>
            <a:pPr marL="285750" lvl="0" indent="-28575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GB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does not need to be a project – our task was completed in one single </a:t>
            </a:r>
            <a:r>
              <a:rPr lang="en-GB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 </a:t>
            </a:r>
            <a:r>
              <a:rPr lang="en-GB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bundles E’s and O’s together and avoids focusing on individual E’s and </a:t>
            </a:r>
            <a:r>
              <a:rPr lang="en-GB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O’s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en-GB" sz="2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en-GB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can record the achievement of a level on this </a:t>
            </a:r>
            <a:r>
              <a:rPr lang="en-GB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basis</a:t>
            </a:r>
            <a:endParaRPr lang="en-GB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0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334" y="309152"/>
            <a:ext cx="8596668" cy="1320800"/>
          </a:xfrm>
        </p:spPr>
        <p:txBody>
          <a:bodyPr/>
          <a:lstStyle/>
          <a:p>
            <a:pPr algn="ctr"/>
            <a:r>
              <a:rPr lang="en-GB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Holistic Assessment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1654" y="1281131"/>
            <a:ext cx="8596668" cy="5010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/>
              <a:t>We need to be ensure that the E’s and O’s</a:t>
            </a:r>
            <a:r>
              <a:rPr lang="en-GB" sz="2000" b="1" dirty="0" smtClean="0"/>
              <a:t>: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dirty="0" smtClean="0"/>
              <a:t>link </a:t>
            </a:r>
            <a:r>
              <a:rPr lang="en-GB" sz="2000" dirty="0"/>
              <a:t>concepts appropriately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dirty="0"/>
              <a:t>are taken from a range of </a:t>
            </a:r>
            <a:r>
              <a:rPr lang="en-GB" sz="2000" dirty="0" smtClean="0"/>
              <a:t>organisers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 smtClean="0"/>
              <a:t>We </a:t>
            </a:r>
            <a:r>
              <a:rPr lang="en-GB" sz="2000" b="1" dirty="0"/>
              <a:t>need to ensure that the </a:t>
            </a:r>
            <a:r>
              <a:rPr lang="en-GB" sz="2000" b="1" dirty="0" smtClean="0"/>
              <a:t>Holistic Task:</a:t>
            </a:r>
            <a:endParaRPr lang="en-GB" sz="2000" b="1" dirty="0"/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GB" sz="2000" dirty="0"/>
              <a:t>Is set at the appropriate </a:t>
            </a:r>
            <a:r>
              <a:rPr lang="en-GB" sz="2000" dirty="0" smtClean="0"/>
              <a:t>level</a:t>
            </a: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GB" sz="2000" dirty="0" smtClean="0"/>
              <a:t>Enable </a:t>
            </a:r>
            <a:r>
              <a:rPr lang="en-GB" sz="2000" dirty="0"/>
              <a:t>the teacher to gather evidence of learning against the selected E’s and </a:t>
            </a:r>
            <a:r>
              <a:rPr lang="en-GB" sz="2000" dirty="0" smtClean="0"/>
              <a:t>O’s</a:t>
            </a: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GB" sz="2000" dirty="0" smtClean="0"/>
              <a:t>Require </a:t>
            </a:r>
            <a:r>
              <a:rPr lang="en-GB" sz="2000" dirty="0"/>
              <a:t>the learner to draw on a range of </a:t>
            </a:r>
            <a:r>
              <a:rPr lang="en-GB" sz="2000" dirty="0" smtClean="0"/>
              <a:t>learning</a:t>
            </a: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GB" sz="2000" dirty="0" smtClean="0"/>
              <a:t>Promote </a:t>
            </a:r>
            <a:r>
              <a:rPr lang="en-GB" sz="2000" dirty="0"/>
              <a:t>higher order thinking </a:t>
            </a:r>
            <a:r>
              <a:rPr lang="en-GB" sz="2000" dirty="0" smtClean="0"/>
              <a:t>skills</a:t>
            </a: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GB" sz="2000" dirty="0" smtClean="0"/>
              <a:t>Demonstrate </a:t>
            </a:r>
            <a:r>
              <a:rPr lang="en-GB" sz="2000" dirty="0"/>
              <a:t>breadth, challenge and </a:t>
            </a:r>
            <a:r>
              <a:rPr lang="en-GB" sz="2000" dirty="0" smtClean="0"/>
              <a:t>application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88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0377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Holistic </a:t>
            </a:r>
            <a:r>
              <a:rPr lang="en-GB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026" y="1732918"/>
            <a:ext cx="8596668" cy="3880773"/>
          </a:xfrm>
        </p:spPr>
        <p:txBody>
          <a:bodyPr>
            <a:normAutofit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dirty="0"/>
              <a:t>We need to be careful to ensure that literacy does not prevent access to the numeracy skills being </a:t>
            </a:r>
            <a:r>
              <a:rPr lang="en-GB" sz="2000" dirty="0" smtClean="0"/>
              <a:t>assessed </a:t>
            </a:r>
          </a:p>
          <a:p>
            <a:pPr marL="0" indent="0">
              <a:buClrTx/>
              <a:buNone/>
            </a:pPr>
            <a:endParaRPr lang="en-GB" sz="2000" dirty="0" smtClean="0"/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dirty="0"/>
              <a:t>W</a:t>
            </a:r>
            <a:r>
              <a:rPr lang="en-GB" sz="2000" dirty="0" smtClean="0"/>
              <a:t>e will </a:t>
            </a:r>
            <a:r>
              <a:rPr lang="en-GB" sz="2000" dirty="0"/>
              <a:t>look at these assessments and ensure </a:t>
            </a:r>
            <a:r>
              <a:rPr lang="en-GB" sz="2000" dirty="0" smtClean="0"/>
              <a:t>that they </a:t>
            </a:r>
            <a:r>
              <a:rPr lang="en-GB" sz="2000" dirty="0"/>
              <a:t>are differentiated accordingly </a:t>
            </a:r>
            <a:r>
              <a:rPr lang="en-GB" sz="2000" dirty="0" smtClean="0"/>
              <a:t>based on </a:t>
            </a:r>
            <a:r>
              <a:rPr lang="en-GB" sz="2000" dirty="0"/>
              <a:t>our professional </a:t>
            </a:r>
            <a:r>
              <a:rPr lang="en-GB" sz="2000" dirty="0" smtClean="0"/>
              <a:t>judgement 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7943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 smtClean="0"/>
              <a:t>Current Position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755" y="1446977"/>
            <a:ext cx="9209142" cy="3451123"/>
          </a:xfrm>
        </p:spPr>
        <p:txBody>
          <a:bodyPr>
            <a:normAutofit/>
          </a:bodyPr>
          <a:lstStyle/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GB" sz="2000" b="1" dirty="0" smtClean="0"/>
              <a:t>Department – 2 Holistic Assessments in S1 and S2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b="1" dirty="0" smtClean="0"/>
              <a:t>Whole School Numeracy Working Group with 3 Sub Groups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b="1" dirty="0" smtClean="0"/>
              <a:t>Curricular Wall, Digital Support and Holistic Assessment</a:t>
            </a: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GB" sz="2000" b="1" dirty="0"/>
              <a:t>Pilot with P.E and Home Economics – Level 3 Holistic </a:t>
            </a:r>
            <a:r>
              <a:rPr lang="en-GB" sz="2000" b="1" dirty="0" smtClean="0"/>
              <a:t>Assessment</a:t>
            </a:r>
          </a:p>
          <a:p>
            <a:pPr lvl="0">
              <a:buClrTx/>
              <a:buFont typeface="Wingdings" panose="05000000000000000000" pitchFamily="2" charset="2"/>
              <a:buChar char="Ø"/>
            </a:pPr>
            <a:r>
              <a:rPr lang="en-GB" sz="2000" b="1" dirty="0" smtClean="0"/>
              <a:t>Transition Working Group with representation </a:t>
            </a:r>
            <a:r>
              <a:rPr lang="en-GB" sz="2000" b="1" dirty="0"/>
              <a:t>from each </a:t>
            </a:r>
            <a:r>
              <a:rPr lang="en-GB" sz="2000" b="1" dirty="0" smtClean="0"/>
              <a:t>Primary School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b="1" dirty="0" smtClean="0"/>
              <a:t>Collaborative work on the creation of a </a:t>
            </a:r>
            <a:r>
              <a:rPr lang="en-GB" sz="2000" b="1" dirty="0"/>
              <a:t>H</a:t>
            </a:r>
            <a:r>
              <a:rPr lang="en-GB" sz="2000" b="1" dirty="0" smtClean="0"/>
              <a:t>olistic </a:t>
            </a:r>
            <a:r>
              <a:rPr lang="en-GB" sz="2000" b="1" dirty="0"/>
              <a:t>A</a:t>
            </a:r>
            <a:r>
              <a:rPr lang="en-GB" sz="2000" b="1" dirty="0" smtClean="0"/>
              <a:t>ssessments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b="1" dirty="0" smtClean="0"/>
              <a:t>Create a Level 2 Transition Holistic Assessment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GB" sz="2000" b="1" dirty="0" smtClean="0"/>
              <a:t>Complete as part of Transition </a:t>
            </a:r>
            <a:endParaRPr lang="en-GB" sz="2000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78755" y="4247659"/>
            <a:ext cx="8596668" cy="1825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9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8877"/>
            <a:ext cx="8333931" cy="55552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HALCO Sports Day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091380"/>
            <a:ext cx="9602293" cy="55601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u="sng" dirty="0" smtClean="0"/>
              <a:t>Level 2 Holistic Assessment</a:t>
            </a:r>
          </a:p>
          <a:p>
            <a:pPr marL="0" indent="0">
              <a:buNone/>
            </a:pPr>
            <a:r>
              <a:rPr lang="en-GB" sz="2000" b="1" u="sng" dirty="0" smtClean="0"/>
              <a:t>Money + Time</a:t>
            </a:r>
          </a:p>
          <a:p>
            <a:pPr marL="0" indent="0">
              <a:buNone/>
            </a:pPr>
            <a:r>
              <a:rPr lang="en-GB" sz="2000" b="1" dirty="0" smtClean="0"/>
              <a:t>Planning the journey to and from the academy, taking bus and train timetables and walking distances into account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000" b="1" dirty="0" smtClean="0"/>
              <a:t>Costing their first day or week, budgeting enough money for a snack, lunch and journey using price lists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000" b="1" dirty="0" smtClean="0"/>
              <a:t>Timetabling their day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000" b="1" dirty="0" smtClean="0"/>
              <a:t>Costing the t-shirts for each pupil</a:t>
            </a:r>
            <a:endParaRPr lang="en-GB" sz="2000" b="1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000" b="1" dirty="0" smtClean="0"/>
              <a:t>Costing the journey to the venue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GB" sz="2000" b="1" dirty="0" smtClean="0"/>
              <a:t>Timetabling the events – fire alarm example</a:t>
            </a:r>
          </a:p>
          <a:p>
            <a:pPr marL="0" indent="0">
              <a:buNone/>
            </a:pPr>
            <a:endParaRPr lang="en-GB" sz="2000" b="1" u="sng" dirty="0" smtClean="0"/>
          </a:p>
          <a:p>
            <a:pPr marL="0" indent="0">
              <a:buNone/>
            </a:pPr>
            <a:r>
              <a:rPr lang="en-GB" sz="2000" b="1" u="sng" dirty="0" smtClean="0"/>
              <a:t>Additional Task</a:t>
            </a:r>
          </a:p>
          <a:p>
            <a:pPr marL="0" indent="0">
              <a:buNone/>
            </a:pPr>
            <a:r>
              <a:rPr lang="en-GB" sz="2000" b="1" dirty="0" smtClean="0"/>
              <a:t>Pupils will gather data on the day to be presented in August as part of their first Maths lesson</a:t>
            </a:r>
          </a:p>
          <a:p>
            <a:endParaRPr lang="en-GB" b="1" dirty="0" smtClean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1628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0000"/>
      </a:accent1>
      <a:accent2>
        <a:srgbClr val="BFBFBF"/>
      </a:accent2>
      <a:accent3>
        <a:srgbClr val="000000"/>
      </a:accent3>
      <a:accent4>
        <a:srgbClr val="FF0000"/>
      </a:accent4>
      <a:accent5>
        <a:srgbClr val="A5A5A5"/>
      </a:accent5>
      <a:accent6>
        <a:srgbClr val="000000"/>
      </a:accent6>
      <a:hlink>
        <a:srgbClr val="FF0000"/>
      </a:hlink>
      <a:folHlink>
        <a:srgbClr val="A5A5A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851</TotalTime>
  <Words>578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Holistic Assessments</vt:lpstr>
      <vt:lpstr>Key features of Holistic Assessments</vt:lpstr>
      <vt:lpstr>The four contexts of learning</vt:lpstr>
      <vt:lpstr>When and how should we use holistic assessments? </vt:lpstr>
      <vt:lpstr>Holistic Assessment </vt:lpstr>
      <vt:lpstr>Holistic Assessment </vt:lpstr>
      <vt:lpstr>Holistic Assessment</vt:lpstr>
      <vt:lpstr>Current Position</vt:lpstr>
      <vt:lpstr>HALCO Sports Day</vt:lpstr>
      <vt:lpstr>Digital Support</vt:lpstr>
      <vt:lpstr>Next Steps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features of Hollistic Assessments</dc:title>
  <dc:creator>munro, derek</dc:creator>
  <cp:lastModifiedBy>Cathro, Gillian</cp:lastModifiedBy>
  <cp:revision>22</cp:revision>
  <dcterms:created xsi:type="dcterms:W3CDTF">2017-06-19T08:49:41Z</dcterms:created>
  <dcterms:modified xsi:type="dcterms:W3CDTF">2018-12-17T12:17:13Z</dcterms:modified>
</cp:coreProperties>
</file>