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61" r:id="rId3"/>
    <p:sldId id="257" r:id="rId4"/>
    <p:sldId id="263" r:id="rId5"/>
    <p:sldId id="268" r:id="rId6"/>
    <p:sldId id="267" r:id="rId7"/>
    <p:sldId id="269" r:id="rId8"/>
    <p:sldId id="259" r:id="rId9"/>
    <p:sldId id="262" r:id="rId10"/>
    <p:sldId id="265" r:id="rId11"/>
    <p:sldId id="266" r:id="rId12"/>
    <p:sldId id="270" r:id="rId13"/>
    <p:sldId id="272" r:id="rId14"/>
    <p:sldId id="271" r:id="rId1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EFBAD1D7-C1B1-4903-BDC9-55C078EBCB3D}" type="datetimeFigureOut">
              <a:rPr lang="en-GB" smtClean="0"/>
              <a:t>29/11/2018</a:t>
            </a:fld>
            <a:endParaRPr lang="en-GB"/>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20DC786-A811-4839-92A7-D154502AF8F3}" type="slidenum">
              <a:rPr lang="en-GB" smtClean="0"/>
              <a:t>‹#›</a:t>
            </a:fld>
            <a:endParaRPr lang="en-GB"/>
          </a:p>
        </p:txBody>
      </p:sp>
    </p:spTree>
    <p:extLst>
      <p:ext uri="{BB962C8B-B14F-4D97-AF65-F5344CB8AC3E}">
        <p14:creationId xmlns:p14="http://schemas.microsoft.com/office/powerpoint/2010/main" val="18597103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8388B7-C162-4A10-B65B-FCA806AEC2BB}"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A4C1B-FE0F-4899-B56F-E50DC79CF9C9}" type="slidenum">
              <a:rPr lang="en-GB" smtClean="0"/>
              <a:t>‹#›</a:t>
            </a:fld>
            <a:endParaRPr lang="en-GB"/>
          </a:p>
        </p:txBody>
      </p:sp>
    </p:spTree>
    <p:extLst>
      <p:ext uri="{BB962C8B-B14F-4D97-AF65-F5344CB8AC3E}">
        <p14:creationId xmlns:p14="http://schemas.microsoft.com/office/powerpoint/2010/main" val="23407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8388B7-C162-4A10-B65B-FCA806AEC2BB}"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A4C1B-FE0F-4899-B56F-E50DC79CF9C9}" type="slidenum">
              <a:rPr lang="en-GB" smtClean="0"/>
              <a:t>‹#›</a:t>
            </a:fld>
            <a:endParaRPr lang="en-GB"/>
          </a:p>
        </p:txBody>
      </p:sp>
    </p:spTree>
    <p:extLst>
      <p:ext uri="{BB962C8B-B14F-4D97-AF65-F5344CB8AC3E}">
        <p14:creationId xmlns:p14="http://schemas.microsoft.com/office/powerpoint/2010/main" val="2936529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8388B7-C162-4A10-B65B-FCA806AEC2BB}"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A4C1B-FE0F-4899-B56F-E50DC79CF9C9}" type="slidenum">
              <a:rPr lang="en-GB" smtClean="0"/>
              <a:t>‹#›</a:t>
            </a:fld>
            <a:endParaRPr lang="en-GB"/>
          </a:p>
        </p:txBody>
      </p:sp>
    </p:spTree>
    <p:extLst>
      <p:ext uri="{BB962C8B-B14F-4D97-AF65-F5344CB8AC3E}">
        <p14:creationId xmlns:p14="http://schemas.microsoft.com/office/powerpoint/2010/main" val="1944226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8388B7-C162-4A10-B65B-FCA806AEC2BB}"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A4C1B-FE0F-4899-B56F-E50DC79CF9C9}" type="slidenum">
              <a:rPr lang="en-GB" smtClean="0"/>
              <a:t>‹#›</a:t>
            </a:fld>
            <a:endParaRPr lang="en-GB"/>
          </a:p>
        </p:txBody>
      </p:sp>
    </p:spTree>
    <p:extLst>
      <p:ext uri="{BB962C8B-B14F-4D97-AF65-F5344CB8AC3E}">
        <p14:creationId xmlns:p14="http://schemas.microsoft.com/office/powerpoint/2010/main" val="3173091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8388B7-C162-4A10-B65B-FCA806AEC2BB}"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A4C1B-FE0F-4899-B56F-E50DC79CF9C9}" type="slidenum">
              <a:rPr lang="en-GB" smtClean="0"/>
              <a:t>‹#›</a:t>
            </a:fld>
            <a:endParaRPr lang="en-GB"/>
          </a:p>
        </p:txBody>
      </p:sp>
    </p:spTree>
    <p:extLst>
      <p:ext uri="{BB962C8B-B14F-4D97-AF65-F5344CB8AC3E}">
        <p14:creationId xmlns:p14="http://schemas.microsoft.com/office/powerpoint/2010/main" val="106460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8388B7-C162-4A10-B65B-FCA806AEC2BB}"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A4C1B-FE0F-4899-B56F-E50DC79CF9C9}" type="slidenum">
              <a:rPr lang="en-GB" smtClean="0"/>
              <a:t>‹#›</a:t>
            </a:fld>
            <a:endParaRPr lang="en-GB"/>
          </a:p>
        </p:txBody>
      </p:sp>
    </p:spTree>
    <p:extLst>
      <p:ext uri="{BB962C8B-B14F-4D97-AF65-F5344CB8AC3E}">
        <p14:creationId xmlns:p14="http://schemas.microsoft.com/office/powerpoint/2010/main" val="302197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8388B7-C162-4A10-B65B-FCA806AEC2BB}" type="datetimeFigureOut">
              <a:rPr lang="en-GB" smtClean="0"/>
              <a:t>29/11/2018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6A4C1B-FE0F-4899-B56F-E50DC79CF9C9}" type="slidenum">
              <a:rPr lang="en-GB" smtClean="0"/>
              <a:t>‹#›</a:t>
            </a:fld>
            <a:endParaRPr lang="en-GB"/>
          </a:p>
        </p:txBody>
      </p:sp>
    </p:spTree>
    <p:extLst>
      <p:ext uri="{BB962C8B-B14F-4D97-AF65-F5344CB8AC3E}">
        <p14:creationId xmlns:p14="http://schemas.microsoft.com/office/powerpoint/2010/main" val="1539621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8388B7-C162-4A10-B65B-FCA806AEC2BB}" type="datetimeFigureOut">
              <a:rPr lang="en-GB" smtClean="0"/>
              <a:t>29/11/2018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6A4C1B-FE0F-4899-B56F-E50DC79CF9C9}" type="slidenum">
              <a:rPr lang="en-GB" smtClean="0"/>
              <a:t>‹#›</a:t>
            </a:fld>
            <a:endParaRPr lang="en-GB"/>
          </a:p>
        </p:txBody>
      </p:sp>
    </p:spTree>
    <p:extLst>
      <p:ext uri="{BB962C8B-B14F-4D97-AF65-F5344CB8AC3E}">
        <p14:creationId xmlns:p14="http://schemas.microsoft.com/office/powerpoint/2010/main" val="2797456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388B7-C162-4A10-B65B-FCA806AEC2BB}" type="datetimeFigureOut">
              <a:rPr lang="en-GB" smtClean="0"/>
              <a:t>29/11/2018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6A4C1B-FE0F-4899-B56F-E50DC79CF9C9}" type="slidenum">
              <a:rPr lang="en-GB" smtClean="0"/>
              <a:t>‹#›</a:t>
            </a:fld>
            <a:endParaRPr lang="en-GB"/>
          </a:p>
        </p:txBody>
      </p:sp>
    </p:spTree>
    <p:extLst>
      <p:ext uri="{BB962C8B-B14F-4D97-AF65-F5344CB8AC3E}">
        <p14:creationId xmlns:p14="http://schemas.microsoft.com/office/powerpoint/2010/main" val="208688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8388B7-C162-4A10-B65B-FCA806AEC2BB}"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A4C1B-FE0F-4899-B56F-E50DC79CF9C9}" type="slidenum">
              <a:rPr lang="en-GB" smtClean="0"/>
              <a:t>‹#›</a:t>
            </a:fld>
            <a:endParaRPr lang="en-GB"/>
          </a:p>
        </p:txBody>
      </p:sp>
    </p:spTree>
    <p:extLst>
      <p:ext uri="{BB962C8B-B14F-4D97-AF65-F5344CB8AC3E}">
        <p14:creationId xmlns:p14="http://schemas.microsoft.com/office/powerpoint/2010/main" val="244860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8388B7-C162-4A10-B65B-FCA806AEC2BB}"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A4C1B-FE0F-4899-B56F-E50DC79CF9C9}" type="slidenum">
              <a:rPr lang="en-GB" smtClean="0"/>
              <a:t>‹#›</a:t>
            </a:fld>
            <a:endParaRPr lang="en-GB"/>
          </a:p>
        </p:txBody>
      </p:sp>
    </p:spTree>
    <p:extLst>
      <p:ext uri="{BB962C8B-B14F-4D97-AF65-F5344CB8AC3E}">
        <p14:creationId xmlns:p14="http://schemas.microsoft.com/office/powerpoint/2010/main" val="386011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388B7-C162-4A10-B65B-FCA806AEC2BB}" type="datetimeFigureOut">
              <a:rPr lang="en-GB" smtClean="0"/>
              <a:t>29/11/2018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A4C1B-FE0F-4899-B56F-E50DC79CF9C9}" type="slidenum">
              <a:rPr lang="en-GB" smtClean="0"/>
              <a:t>‹#›</a:t>
            </a:fld>
            <a:endParaRPr lang="en-GB"/>
          </a:p>
        </p:txBody>
      </p:sp>
    </p:spTree>
    <p:extLst>
      <p:ext uri="{BB962C8B-B14F-4D97-AF65-F5344CB8AC3E}">
        <p14:creationId xmlns:p14="http://schemas.microsoft.com/office/powerpoint/2010/main" val="2911567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7268</a:t>
            </a:r>
            <a:endParaRPr lang="en-GB" dirty="0"/>
          </a:p>
        </p:txBody>
      </p:sp>
      <p:sp>
        <p:nvSpPr>
          <p:cNvPr id="3" name="Subtitle 2"/>
          <p:cNvSpPr>
            <a:spLocks noGrp="1"/>
          </p:cNvSpPr>
          <p:nvPr>
            <p:ph type="subTitle" idx="1"/>
          </p:nvPr>
        </p:nvSpPr>
        <p:spPr/>
        <p:txBody>
          <a:bodyPr>
            <a:noAutofit/>
          </a:bodyPr>
          <a:lstStyle/>
          <a:p>
            <a:r>
              <a:rPr lang="en-GB" sz="8800" dirty="0" smtClean="0">
                <a:latin typeface="Comic Sans MS" panose="030F0702030302020204" pitchFamily="66" charset="0"/>
              </a:rPr>
              <a:t>Holistic Assessments</a:t>
            </a:r>
            <a:endParaRPr lang="en-GB" sz="8800" dirty="0">
              <a:latin typeface="Comic Sans MS" panose="030F0702030302020204" pitchFamily="66" charset="0"/>
            </a:endParaRPr>
          </a:p>
        </p:txBody>
      </p:sp>
      <p:pic>
        <p:nvPicPr>
          <p:cNvPr id="4" name="Picture 3" descr="F:\St Columba's Badge (2).jpg"/>
          <p:cNvPicPr/>
          <p:nvPr/>
        </p:nvPicPr>
        <p:blipFill>
          <a:blip r:embed="rId2">
            <a:extLst>
              <a:ext uri="{28A0092B-C50C-407E-A947-70E740481C1C}">
                <a14:useLocalDpi xmlns:a14="http://schemas.microsoft.com/office/drawing/2010/main" val="0"/>
              </a:ext>
            </a:extLst>
          </a:blip>
          <a:srcRect/>
          <a:stretch>
            <a:fillRect/>
          </a:stretch>
        </p:blipFill>
        <p:spPr bwMode="auto">
          <a:xfrm>
            <a:off x="5021611" y="1265873"/>
            <a:ext cx="2486772" cy="2244090"/>
          </a:xfrm>
          <a:prstGeom prst="rect">
            <a:avLst/>
          </a:prstGeom>
          <a:noFill/>
          <a:ln>
            <a:noFill/>
          </a:ln>
        </p:spPr>
      </p:pic>
    </p:spTree>
    <p:extLst>
      <p:ext uri="{BB962C8B-B14F-4D97-AF65-F5344CB8AC3E}">
        <p14:creationId xmlns:p14="http://schemas.microsoft.com/office/powerpoint/2010/main" val="30359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4193" y="-3304415"/>
            <a:ext cx="2764627" cy="399878"/>
          </a:xfrm>
        </p:spPr>
        <p:txBody>
          <a:bodyPr>
            <a:normAutofit fontScale="90000"/>
          </a:bodyPr>
          <a:lstStyle/>
          <a:p>
            <a:endParaRPr lang="en-GB" dirty="0"/>
          </a:p>
        </p:txBody>
      </p:sp>
      <p:pic>
        <p:nvPicPr>
          <p:cNvPr id="307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488" y="190500"/>
            <a:ext cx="3745299" cy="264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9501" y="190499"/>
            <a:ext cx="3815399" cy="269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8559" y="190500"/>
            <a:ext cx="3745300" cy="264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37" y="4056845"/>
            <a:ext cx="3633416" cy="256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9787" y="4056845"/>
            <a:ext cx="3633415" cy="256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4900" y="4056845"/>
            <a:ext cx="3863663" cy="272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76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403797" y="11977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798490" y="532149"/>
            <a:ext cx="10156948"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sng"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First Level Holistic Assessment – Literacy</a:t>
            </a:r>
            <a:endParaRPr kumimoji="0" lang="en-GB" altLang="en-US" sz="3200" b="0" i="0" u="none" strike="noStrike" cap="none" normalizeH="0" baseline="0" dirty="0" smtClean="0">
              <a:ln>
                <a:noFill/>
              </a:ln>
              <a:solidFill>
                <a:schemeClr val="tx1"/>
              </a:solidFill>
              <a:effectLst/>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sng"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Book Project</a:t>
            </a:r>
            <a:endParaRPr kumimoji="0" lang="en-GB" altLang="en-US" sz="32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sng"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E&amp;Os</a:t>
            </a:r>
            <a:endParaRPr kumimoji="0" lang="en-GB" altLang="en-US" sz="32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Reading</a:t>
            </a:r>
            <a:endParaRPr kumimoji="0" lang="en-GB" altLang="en-US" sz="32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Tools for reading - LIT 1-13a</a:t>
            </a:r>
            <a:endParaRPr kumimoji="0" lang="en-GB" altLang="en-US" sz="32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Understanding, analysing and evaluating – ENG 1-17a</a:t>
            </a:r>
            <a:endParaRPr kumimoji="0" lang="en-GB" altLang="en-US" sz="32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Writing</a:t>
            </a:r>
            <a:endParaRPr kumimoji="0" lang="en-GB" altLang="en-US" sz="32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Enjoyment and choice – LIT -1-20a</a:t>
            </a:r>
            <a:endParaRPr kumimoji="0" lang="en-GB" altLang="en-US" sz="32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Tools for Writing – LIT 1-22a</a:t>
            </a:r>
            <a:endParaRPr kumimoji="0" lang="en-GB" altLang="en-US" sz="32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Creating texts – LIT 1-28a</a:t>
            </a:r>
            <a:endParaRPr kumimoji="0" lang="en-GB" altLang="en-US" sz="32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Listening and Talking</a:t>
            </a:r>
            <a:endParaRPr kumimoji="0" lang="en-GB" altLang="en-US" sz="32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Creating texts – LIT 1-09a</a:t>
            </a:r>
            <a:endParaRPr kumimoji="0" lang="en-GB" altLang="en-US" sz="3200" b="0" i="0" u="none" strike="noStrike" cap="none" normalizeH="0" baseline="0" dirty="0" smtClean="0">
              <a:ln>
                <a:noFill/>
              </a:ln>
              <a:solidFill>
                <a:schemeClr val="tx1"/>
              </a:solidFill>
              <a:effectLst/>
              <a:latin typeface="Comic Sans MS" panose="030F0702030302020204" pitchFamily="66" charset="0"/>
            </a:endParaRPr>
          </a:p>
        </p:txBody>
      </p:sp>
    </p:spTree>
    <p:extLst>
      <p:ext uri="{BB962C8B-B14F-4D97-AF65-F5344CB8AC3E}">
        <p14:creationId xmlns:p14="http://schemas.microsoft.com/office/powerpoint/2010/main" val="3879123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a:xfrm>
            <a:off x="838200" y="1275008"/>
            <a:ext cx="10515600" cy="4901955"/>
          </a:xfrm>
        </p:spPr>
        <p:txBody>
          <a:bodyPr>
            <a:normAutofit lnSpcReduction="10000"/>
          </a:bodyPr>
          <a:lstStyle/>
          <a:p>
            <a:pPr marL="0" indent="0">
              <a:buNone/>
            </a:pPr>
            <a:r>
              <a:rPr lang="en-GB" dirty="0" smtClean="0"/>
              <a:t>We are going to invite all of our school community in to celebrate all of the amazing work we do in literacy.  As past of this special afternoon, every child in the school is being given a very important task.</a:t>
            </a:r>
          </a:p>
          <a:p>
            <a:pPr marL="0" indent="0">
              <a:buNone/>
            </a:pPr>
            <a:r>
              <a:rPr lang="en-GB" dirty="0" smtClean="0"/>
              <a:t>Your task is to create a Christmas story book that you can share with our visitors. To be successful in this task you must;</a:t>
            </a:r>
          </a:p>
          <a:p>
            <a:r>
              <a:rPr lang="en-GB" dirty="0" smtClean="0"/>
              <a:t>Write and illustrate a story that will appeal to people of your age, ensuring that you use capital letters, full stops, question marks and exclamation marks appropriately</a:t>
            </a:r>
          </a:p>
          <a:p>
            <a:r>
              <a:rPr lang="en-GB" dirty="0" smtClean="0"/>
              <a:t>Create your own inference about at least one character and see if your readers can pick up on the clues</a:t>
            </a:r>
          </a:p>
          <a:p>
            <a:r>
              <a:rPr lang="en-GB" dirty="0" smtClean="0"/>
              <a:t>Read your book to one of our visitors using expression to keep them engaged and interested in your story</a:t>
            </a:r>
          </a:p>
          <a:p>
            <a:endParaRPr lang="en-GB" dirty="0" smtClean="0"/>
          </a:p>
          <a:p>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349837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is holistic because…</a:t>
            </a:r>
            <a:endParaRPr lang="en-GB" dirty="0"/>
          </a:p>
        </p:txBody>
      </p:sp>
      <p:sp>
        <p:nvSpPr>
          <p:cNvPr id="3" name="Content Placeholder 2"/>
          <p:cNvSpPr>
            <a:spLocks noGrp="1"/>
          </p:cNvSpPr>
          <p:nvPr>
            <p:ph idx="1"/>
          </p:nvPr>
        </p:nvSpPr>
        <p:spPr/>
        <p:txBody>
          <a:bodyPr/>
          <a:lstStyle/>
          <a:p>
            <a:r>
              <a:rPr lang="en-GB" dirty="0" smtClean="0"/>
              <a:t>Breadth – comes from a range of organisers (writing, reading and listening and talking)</a:t>
            </a:r>
          </a:p>
          <a:p>
            <a:r>
              <a:rPr lang="en-GB" dirty="0" smtClean="0"/>
              <a:t>Challenge – requires learners to create, write, illustrate and read</a:t>
            </a:r>
          </a:p>
          <a:p>
            <a:r>
              <a:rPr lang="en-GB" dirty="0" smtClean="0"/>
              <a:t>Application – using the skills that they have learned in a new context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31987" y="182075"/>
            <a:ext cx="14954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77440" y="5070833"/>
            <a:ext cx="15763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860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now do with this assessment?</a:t>
            </a:r>
            <a:endParaRPr lang="en-GB" dirty="0"/>
          </a:p>
        </p:txBody>
      </p:sp>
      <p:sp>
        <p:nvSpPr>
          <p:cNvPr id="3" name="Content Placeholder 2"/>
          <p:cNvSpPr>
            <a:spLocks noGrp="1"/>
          </p:cNvSpPr>
          <p:nvPr>
            <p:ph idx="1"/>
          </p:nvPr>
        </p:nvSpPr>
        <p:spPr/>
        <p:txBody>
          <a:bodyPr/>
          <a:lstStyle/>
          <a:p>
            <a:r>
              <a:rPr lang="en-GB" dirty="0" smtClean="0"/>
              <a:t>Informs teacher of next steps in learning and how well a pupil can apply learning in </a:t>
            </a:r>
            <a:r>
              <a:rPr lang="en-GB" smtClean="0"/>
              <a:t>different contexts</a:t>
            </a:r>
          </a:p>
          <a:p>
            <a:r>
              <a:rPr lang="en-GB" smtClean="0"/>
              <a:t>Assessment 75%-80% of the way through a block of learning</a:t>
            </a:r>
            <a:endParaRPr lang="en-GB" dirty="0" smtClean="0"/>
          </a:p>
          <a:p>
            <a:r>
              <a:rPr lang="en-GB" dirty="0" smtClean="0"/>
              <a:t>Appropriate feedback in given to the pupil with regards to the success criteria</a:t>
            </a:r>
          </a:p>
          <a:p>
            <a:r>
              <a:rPr lang="en-GB" dirty="0" smtClean="0"/>
              <a:t>Creates part of a range of evidence of achievement of a level</a:t>
            </a:r>
          </a:p>
          <a:p>
            <a:endParaRPr lang="en-GB" dirty="0"/>
          </a:p>
        </p:txBody>
      </p:sp>
    </p:spTree>
    <p:extLst>
      <p:ext uri="{BB962C8B-B14F-4D97-AF65-F5344CB8AC3E}">
        <p14:creationId xmlns:p14="http://schemas.microsoft.com/office/powerpoint/2010/main" val="235303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we use holistic assessments?</a:t>
            </a:r>
            <a:endParaRPr lang="en-GB" dirty="0"/>
          </a:p>
        </p:txBody>
      </p:sp>
      <p:sp>
        <p:nvSpPr>
          <p:cNvPr id="3" name="Content Placeholder 2"/>
          <p:cNvSpPr>
            <a:spLocks noGrp="1"/>
          </p:cNvSpPr>
          <p:nvPr>
            <p:ph idx="1"/>
          </p:nvPr>
        </p:nvSpPr>
        <p:spPr/>
        <p:txBody>
          <a:bodyPr/>
          <a:lstStyle/>
          <a:p>
            <a:r>
              <a:rPr lang="en-GB" dirty="0" smtClean="0"/>
              <a:t>Demonstrate genuine understanding of learning</a:t>
            </a:r>
          </a:p>
          <a:p>
            <a:r>
              <a:rPr lang="en-GB" dirty="0" smtClean="0"/>
              <a:t>Promotes whole school focuses on literacy and numeracy</a:t>
            </a:r>
          </a:p>
          <a:p>
            <a:r>
              <a:rPr lang="en-GB" dirty="0" smtClean="0"/>
              <a:t>Promotes pupil engagement</a:t>
            </a:r>
          </a:p>
          <a:p>
            <a:r>
              <a:rPr lang="en-GB" dirty="0" smtClean="0"/>
              <a:t>Gives pupils more independence as learners</a:t>
            </a:r>
          </a:p>
          <a:p>
            <a:r>
              <a:rPr lang="en-GB" dirty="0" smtClean="0"/>
              <a:t>Enables clearer identification of next steps</a:t>
            </a:r>
          </a:p>
          <a:p>
            <a:r>
              <a:rPr lang="en-GB" dirty="0" smtClean="0"/>
              <a:t>Fuller range of evidence</a:t>
            </a:r>
          </a:p>
          <a:p>
            <a:r>
              <a:rPr lang="en-GB" dirty="0" smtClean="0"/>
              <a:t>INCREASE ATTAINMENT</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31987" y="194954"/>
            <a:ext cx="14954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77440" y="5070833"/>
            <a:ext cx="15763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38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6676" y="158442"/>
            <a:ext cx="9350062" cy="6535113"/>
          </a:xfrm>
          <a:prstGeom prst="rect">
            <a:avLst/>
          </a:prstGeom>
        </p:spPr>
      </p:pic>
    </p:spTree>
    <p:extLst>
      <p:ext uri="{BB962C8B-B14F-4D97-AF65-F5344CB8AC3E}">
        <p14:creationId xmlns:p14="http://schemas.microsoft.com/office/powerpoint/2010/main" val="375266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44680689"/>
              </p:ext>
            </p:extLst>
          </p:nvPr>
        </p:nvGraphicFramePr>
        <p:xfrm>
          <a:off x="257577" y="412123"/>
          <a:ext cx="10973033" cy="5898525"/>
        </p:xfrm>
        <a:graphic>
          <a:graphicData uri="http://schemas.openxmlformats.org/drawingml/2006/table">
            <a:tbl>
              <a:tblPr firstRow="1" firstCol="1" bandRow="1">
                <a:tableStyleId>{5C22544A-7EE6-4342-B048-85BDC9FD1C3A}</a:tableStyleId>
              </a:tblPr>
              <a:tblGrid>
                <a:gridCol w="1609860"/>
                <a:gridCol w="2028367"/>
                <a:gridCol w="1282404"/>
                <a:gridCol w="1256620"/>
                <a:gridCol w="1258655"/>
                <a:gridCol w="1722085"/>
                <a:gridCol w="1815042"/>
              </a:tblGrid>
              <a:tr h="825251">
                <a:tc gridSpan="7">
                  <a:txBody>
                    <a:bodyPr/>
                    <a:lstStyle/>
                    <a:p>
                      <a:pPr algn="l">
                        <a:lnSpc>
                          <a:spcPct val="115000"/>
                        </a:lnSpc>
                        <a:spcAft>
                          <a:spcPts val="0"/>
                        </a:spcAft>
                      </a:pPr>
                      <a:r>
                        <a:rPr lang="en-US" sz="1000" dirty="0">
                          <a:effectLst/>
                        </a:rPr>
                        <a:t>St Columba’s Primary School Progression Planner</a:t>
                      </a:r>
                      <a:endParaRPr lang="en-GB" sz="1100" dirty="0">
                        <a:effectLst/>
                      </a:endParaRPr>
                    </a:p>
                    <a:p>
                      <a:pPr algn="l">
                        <a:lnSpc>
                          <a:spcPct val="115000"/>
                        </a:lnSpc>
                        <a:spcAft>
                          <a:spcPts val="0"/>
                        </a:spcAft>
                      </a:pPr>
                      <a:r>
                        <a:rPr lang="en-US" sz="1000" dirty="0">
                          <a:effectLst/>
                        </a:rPr>
                        <a:t>Block 2 Term 2018/19 Literacy – Reading – Inference </a:t>
                      </a:r>
                      <a:endParaRPr lang="en-GB" sz="1100" dirty="0">
                        <a:effectLst/>
                      </a:endParaRPr>
                    </a:p>
                    <a:p>
                      <a:pPr algn="l">
                        <a:lnSpc>
                          <a:spcPct val="115000"/>
                        </a:lnSpc>
                        <a:spcAft>
                          <a:spcPts val="0"/>
                        </a:spcAft>
                      </a:pPr>
                      <a:r>
                        <a:rPr lang="en-US" sz="1000" dirty="0">
                          <a:effectLst/>
                        </a:rPr>
                        <a:t>Experiences and Outcomes LIT 0-16a, LIT 1-16a, 2-16a)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9525" marB="0">
                    <a:solidFill>
                      <a:srgbClr val="00B05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74285">
                <a:tc>
                  <a:txBody>
                    <a:bodyPr/>
                    <a:lstStyle/>
                    <a:p>
                      <a:pPr algn="l">
                        <a:lnSpc>
                          <a:spcPct val="115000"/>
                        </a:lnSpc>
                        <a:spcAft>
                          <a:spcPts val="1000"/>
                        </a:spcAft>
                      </a:pPr>
                      <a:r>
                        <a:rPr lang="en-GB" sz="1000">
                          <a:effectLst/>
                        </a:rPr>
                        <a:t>Step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9525" marB="0"/>
                </a:tc>
                <a:tc>
                  <a:txBody>
                    <a:bodyPr/>
                    <a:lstStyle/>
                    <a:p>
                      <a:pPr algn="l">
                        <a:lnSpc>
                          <a:spcPct val="115000"/>
                        </a:lnSpc>
                        <a:spcAft>
                          <a:spcPts val="1000"/>
                        </a:spcAft>
                      </a:pPr>
                      <a:r>
                        <a:rPr lang="en-GB" sz="1000">
                          <a:effectLst/>
                        </a:rPr>
                        <a:t>Step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9525" marB="0"/>
                </a:tc>
                <a:tc>
                  <a:txBody>
                    <a:bodyPr/>
                    <a:lstStyle/>
                    <a:p>
                      <a:pPr algn="l">
                        <a:lnSpc>
                          <a:spcPct val="115000"/>
                        </a:lnSpc>
                        <a:spcAft>
                          <a:spcPts val="1000"/>
                        </a:spcAft>
                      </a:pPr>
                      <a:r>
                        <a:rPr lang="en-GB" sz="1000">
                          <a:effectLst/>
                        </a:rPr>
                        <a:t>Step 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9525" marB="0"/>
                </a:tc>
                <a:tc>
                  <a:txBody>
                    <a:bodyPr/>
                    <a:lstStyle/>
                    <a:p>
                      <a:pPr algn="l">
                        <a:lnSpc>
                          <a:spcPct val="115000"/>
                        </a:lnSpc>
                        <a:spcAft>
                          <a:spcPts val="1000"/>
                        </a:spcAft>
                      </a:pPr>
                      <a:r>
                        <a:rPr lang="en-GB" sz="1000">
                          <a:effectLst/>
                        </a:rPr>
                        <a:t>Step 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9525" marB="0"/>
                </a:tc>
                <a:tc>
                  <a:txBody>
                    <a:bodyPr/>
                    <a:lstStyle/>
                    <a:p>
                      <a:pPr algn="l">
                        <a:lnSpc>
                          <a:spcPct val="115000"/>
                        </a:lnSpc>
                        <a:spcAft>
                          <a:spcPts val="1000"/>
                        </a:spcAft>
                      </a:pPr>
                      <a:r>
                        <a:rPr lang="en-GB" sz="1000">
                          <a:effectLst/>
                        </a:rPr>
                        <a:t>Step 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9525" marB="0"/>
                </a:tc>
                <a:tc>
                  <a:txBody>
                    <a:bodyPr/>
                    <a:lstStyle/>
                    <a:p>
                      <a:pPr algn="l">
                        <a:lnSpc>
                          <a:spcPct val="115000"/>
                        </a:lnSpc>
                        <a:spcAft>
                          <a:spcPts val="1000"/>
                        </a:spcAft>
                      </a:pPr>
                      <a:r>
                        <a:rPr lang="en-GB" sz="1000">
                          <a:effectLst/>
                        </a:rPr>
                        <a:t>Step 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9525" marB="0"/>
                </a:tc>
                <a:tc>
                  <a:txBody>
                    <a:bodyPr/>
                    <a:lstStyle/>
                    <a:p>
                      <a:pPr algn="l">
                        <a:lnSpc>
                          <a:spcPct val="115000"/>
                        </a:lnSpc>
                        <a:spcAft>
                          <a:spcPts val="1000"/>
                        </a:spcAft>
                      </a:pPr>
                      <a:r>
                        <a:rPr lang="en-GB" sz="1000">
                          <a:effectLst/>
                        </a:rPr>
                        <a:t>Step 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9525" marB="0"/>
                </a:tc>
              </a:tr>
              <a:tr h="4524704">
                <a:tc>
                  <a:txBody>
                    <a:bodyPr/>
                    <a:lstStyle/>
                    <a:p>
                      <a:pPr algn="l">
                        <a:lnSpc>
                          <a:spcPct val="115000"/>
                        </a:lnSpc>
                        <a:spcAft>
                          <a:spcPts val="0"/>
                        </a:spcAft>
                      </a:pPr>
                      <a:r>
                        <a:rPr lang="en-GB" sz="900" dirty="0">
                          <a:effectLst/>
                        </a:rPr>
                        <a:t> </a:t>
                      </a:r>
                      <a:endParaRPr lang="en-GB" sz="1100" dirty="0">
                        <a:effectLst/>
                      </a:endParaRPr>
                    </a:p>
                    <a:p>
                      <a:pPr algn="l">
                        <a:lnSpc>
                          <a:spcPct val="115000"/>
                        </a:lnSpc>
                        <a:spcAft>
                          <a:spcPts val="0"/>
                        </a:spcAft>
                      </a:pPr>
                      <a:r>
                        <a:rPr lang="en-GB" sz="900" dirty="0">
                          <a:effectLst/>
                        </a:rPr>
                        <a:t>I can share my thoughts and feelings about stories</a:t>
                      </a:r>
                      <a:endParaRPr lang="en-GB" sz="1100" dirty="0">
                        <a:effectLst/>
                      </a:endParaRPr>
                    </a:p>
                    <a:p>
                      <a:pPr algn="l">
                        <a:lnSpc>
                          <a:spcPct val="115000"/>
                        </a:lnSpc>
                        <a:spcAft>
                          <a:spcPts val="0"/>
                        </a:spcAft>
                      </a:pPr>
                      <a:r>
                        <a:rPr lang="en-GB" sz="900" dirty="0">
                          <a:effectLst/>
                        </a:rPr>
                        <a:t> </a:t>
                      </a:r>
                      <a:endParaRPr lang="en-GB" sz="1100" dirty="0">
                        <a:effectLst/>
                      </a:endParaRPr>
                    </a:p>
                    <a:p>
                      <a:pPr algn="l">
                        <a:lnSpc>
                          <a:spcPct val="115000"/>
                        </a:lnSpc>
                        <a:spcAft>
                          <a:spcPts val="0"/>
                        </a:spcAft>
                      </a:pPr>
                      <a:r>
                        <a:rPr lang="en-GB" sz="900" dirty="0">
                          <a:effectLst/>
                        </a:rPr>
                        <a:t>I can contribute to discussions on what I infer from pictures/texts/stories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9525" marB="0">
                    <a:solidFill>
                      <a:srgbClr val="00B050"/>
                    </a:solidFill>
                  </a:tcPr>
                </a:tc>
                <a:tc>
                  <a:txBody>
                    <a:bodyPr/>
                    <a:lstStyle/>
                    <a:p>
                      <a:pPr algn="l">
                        <a:lnSpc>
                          <a:spcPct val="115000"/>
                        </a:lnSpc>
                        <a:spcAft>
                          <a:spcPts val="0"/>
                        </a:spcAft>
                      </a:pPr>
                      <a:r>
                        <a:rPr lang="en-GB" sz="900" dirty="0">
                          <a:effectLst/>
                        </a:rPr>
                        <a:t> </a:t>
                      </a:r>
                      <a:endParaRPr lang="en-GB" sz="1100" dirty="0">
                        <a:effectLst/>
                      </a:endParaRPr>
                    </a:p>
                    <a:p>
                      <a:pPr algn="l">
                        <a:lnSpc>
                          <a:spcPct val="115000"/>
                        </a:lnSpc>
                        <a:spcAft>
                          <a:spcPts val="0"/>
                        </a:spcAft>
                      </a:pPr>
                      <a:r>
                        <a:rPr lang="en-GB" sz="900" dirty="0">
                          <a:effectLst/>
                        </a:rPr>
                        <a:t>I can infer the main purpose of a text (e.g. using picture clues)</a:t>
                      </a:r>
                      <a:endParaRPr lang="en-GB" sz="1100" dirty="0">
                        <a:effectLst/>
                      </a:endParaRPr>
                    </a:p>
                    <a:p>
                      <a:pPr algn="l">
                        <a:lnSpc>
                          <a:spcPct val="115000"/>
                        </a:lnSpc>
                        <a:spcAft>
                          <a:spcPts val="0"/>
                        </a:spcAft>
                      </a:pPr>
                      <a:r>
                        <a:rPr lang="en-GB" sz="900" dirty="0">
                          <a:effectLst/>
                        </a:rPr>
                        <a:t> </a:t>
                      </a:r>
                      <a:endParaRPr lang="en-GB" sz="1100" dirty="0">
                        <a:effectLst/>
                      </a:endParaRPr>
                    </a:p>
                    <a:p>
                      <a:pPr algn="l">
                        <a:lnSpc>
                          <a:spcPct val="115000"/>
                        </a:lnSpc>
                        <a:spcAft>
                          <a:spcPts val="0"/>
                        </a:spcAft>
                      </a:pPr>
                      <a:r>
                        <a:rPr lang="en-GB" sz="900" dirty="0">
                          <a:effectLst/>
                        </a:rPr>
                        <a:t>I can make inferences about characters and settings based on writers’ use of language</a:t>
                      </a:r>
                      <a:endParaRPr lang="en-GB" sz="1100" dirty="0">
                        <a:effectLst/>
                      </a:endParaRPr>
                    </a:p>
                    <a:p>
                      <a:pPr algn="l">
                        <a:lnSpc>
                          <a:spcPct val="115000"/>
                        </a:lnSpc>
                        <a:spcAft>
                          <a:spcPts val="0"/>
                        </a:spcAft>
                      </a:pPr>
                      <a:r>
                        <a:rPr lang="en-GB" sz="900" dirty="0">
                          <a:effectLst/>
                        </a:rPr>
                        <a:t> </a:t>
                      </a:r>
                      <a:endParaRPr lang="en-GB" sz="1100" dirty="0">
                        <a:effectLst/>
                      </a:endParaRPr>
                    </a:p>
                    <a:p>
                      <a:pPr algn="l">
                        <a:lnSpc>
                          <a:spcPct val="115000"/>
                        </a:lnSpc>
                        <a:spcAft>
                          <a:spcPts val="0"/>
                        </a:spcAft>
                      </a:pPr>
                      <a:r>
                        <a:rPr lang="en-GB" sz="900" dirty="0">
                          <a:effectLst/>
                        </a:rPr>
                        <a:t>I can contribute to discussions on what I infer from pictures/texts/stories</a:t>
                      </a:r>
                      <a:endParaRPr lang="en-GB" sz="1100" dirty="0">
                        <a:effectLst/>
                      </a:endParaRPr>
                    </a:p>
                    <a:p>
                      <a:pPr algn="l">
                        <a:lnSpc>
                          <a:spcPct val="115000"/>
                        </a:lnSpc>
                        <a:spcAft>
                          <a:spcPts val="0"/>
                        </a:spcAft>
                      </a:pPr>
                      <a:r>
                        <a:rPr lang="en-GB" sz="900" dirty="0">
                          <a:effectLst/>
                        </a:rPr>
                        <a:t> </a:t>
                      </a:r>
                      <a:endParaRPr lang="en-GB" sz="1100" dirty="0">
                        <a:effectLst/>
                      </a:endParaRPr>
                    </a:p>
                    <a:p>
                      <a:pPr algn="l">
                        <a:lnSpc>
                          <a:spcPct val="115000"/>
                        </a:lnSpc>
                        <a:spcAft>
                          <a:spcPts val="0"/>
                        </a:spcAft>
                      </a:pPr>
                      <a:r>
                        <a:rPr lang="en-GB" sz="9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9525" marB="0"/>
                </a:tc>
                <a:tc>
                  <a:txBody>
                    <a:bodyPr/>
                    <a:lstStyle/>
                    <a:p>
                      <a:pPr algn="l">
                        <a:lnSpc>
                          <a:spcPct val="115000"/>
                        </a:lnSpc>
                        <a:spcAft>
                          <a:spcPts val="0"/>
                        </a:spcAft>
                      </a:pPr>
                      <a:r>
                        <a:rPr lang="en-GB" sz="900">
                          <a:effectLst/>
                        </a:rPr>
                        <a:t> </a:t>
                      </a:r>
                      <a:endParaRPr lang="en-GB" sz="1100">
                        <a:effectLst/>
                      </a:endParaRPr>
                    </a:p>
                    <a:p>
                      <a:pPr algn="l">
                        <a:lnSpc>
                          <a:spcPct val="115000"/>
                        </a:lnSpc>
                        <a:spcAft>
                          <a:spcPts val="0"/>
                        </a:spcAft>
                      </a:pPr>
                      <a:r>
                        <a:rPr lang="en-GB" sz="900">
                          <a:effectLst/>
                        </a:rPr>
                        <a:t>I can infer the main purpose of a text using different clues (e.g. pictures/headings)</a:t>
                      </a:r>
                      <a:endParaRPr lang="en-GB" sz="1100">
                        <a:effectLst/>
                      </a:endParaRPr>
                    </a:p>
                    <a:p>
                      <a:pPr algn="l">
                        <a:lnSpc>
                          <a:spcPct val="115000"/>
                        </a:lnSpc>
                        <a:spcAft>
                          <a:spcPts val="0"/>
                        </a:spcAft>
                      </a:pPr>
                      <a:r>
                        <a:rPr lang="en-GB" sz="900">
                          <a:effectLst/>
                        </a:rPr>
                        <a:t> </a:t>
                      </a:r>
                      <a:endParaRPr lang="en-GB" sz="1100">
                        <a:effectLst/>
                      </a:endParaRPr>
                    </a:p>
                    <a:p>
                      <a:pPr algn="l">
                        <a:lnSpc>
                          <a:spcPct val="115000"/>
                        </a:lnSpc>
                        <a:spcAft>
                          <a:spcPts val="0"/>
                        </a:spcAft>
                      </a:pPr>
                      <a:r>
                        <a:rPr lang="en-GB" sz="900">
                          <a:effectLst/>
                        </a:rPr>
                        <a:t> I can make inferences about characters and settings, showing my evidence </a:t>
                      </a:r>
                      <a:endParaRPr lang="en-GB" sz="1100">
                        <a:effectLst/>
                      </a:endParaRPr>
                    </a:p>
                    <a:p>
                      <a:pPr algn="l">
                        <a:lnSpc>
                          <a:spcPct val="115000"/>
                        </a:lnSpc>
                        <a:spcAft>
                          <a:spcPts val="0"/>
                        </a:spcAft>
                      </a:pPr>
                      <a:r>
                        <a:rPr lang="en-GB" sz="900">
                          <a:effectLst/>
                        </a:rPr>
                        <a:t> </a:t>
                      </a:r>
                      <a:endParaRPr lang="en-GB" sz="1100">
                        <a:effectLst/>
                      </a:endParaRPr>
                    </a:p>
                    <a:p>
                      <a:pPr algn="l">
                        <a:lnSpc>
                          <a:spcPct val="115000"/>
                        </a:lnSpc>
                        <a:spcAft>
                          <a:spcPts val="0"/>
                        </a:spcAft>
                      </a:pPr>
                      <a:r>
                        <a:rPr lang="en-GB" sz="900">
                          <a:effectLst/>
                        </a:rPr>
                        <a:t>I can contribute to discussions on what I infer from pictures/texts/stories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9525" marB="0"/>
                </a:tc>
                <a:tc>
                  <a:txBody>
                    <a:bodyPr/>
                    <a:lstStyle/>
                    <a:p>
                      <a:pPr algn="l">
                        <a:lnSpc>
                          <a:spcPct val="115000"/>
                        </a:lnSpc>
                        <a:spcAft>
                          <a:spcPts val="0"/>
                        </a:spcAft>
                      </a:pPr>
                      <a:r>
                        <a:rPr lang="en-GB" sz="900">
                          <a:effectLst/>
                        </a:rPr>
                        <a:t> </a:t>
                      </a:r>
                      <a:endParaRPr lang="en-GB" sz="1100">
                        <a:effectLst/>
                      </a:endParaRPr>
                    </a:p>
                    <a:p>
                      <a:pPr algn="l">
                        <a:lnSpc>
                          <a:spcPct val="115000"/>
                        </a:lnSpc>
                        <a:spcAft>
                          <a:spcPts val="0"/>
                        </a:spcAft>
                      </a:pPr>
                      <a:r>
                        <a:rPr lang="en-GB" sz="900">
                          <a:effectLst/>
                        </a:rPr>
                        <a:t>I can infer the main purpose of a text, showing my evidence</a:t>
                      </a:r>
                      <a:endParaRPr lang="en-GB" sz="1100">
                        <a:effectLst/>
                      </a:endParaRPr>
                    </a:p>
                    <a:p>
                      <a:pPr algn="l">
                        <a:lnSpc>
                          <a:spcPct val="115000"/>
                        </a:lnSpc>
                        <a:spcAft>
                          <a:spcPts val="0"/>
                        </a:spcAft>
                      </a:pPr>
                      <a:r>
                        <a:rPr lang="en-GB" sz="900">
                          <a:effectLst/>
                        </a:rPr>
                        <a:t> </a:t>
                      </a:r>
                      <a:endParaRPr lang="en-GB" sz="1100">
                        <a:effectLst/>
                      </a:endParaRPr>
                    </a:p>
                    <a:p>
                      <a:pPr algn="l">
                        <a:lnSpc>
                          <a:spcPct val="115000"/>
                        </a:lnSpc>
                        <a:spcAft>
                          <a:spcPts val="0"/>
                        </a:spcAft>
                      </a:pPr>
                      <a:r>
                        <a:rPr lang="en-GB" sz="900">
                          <a:effectLst/>
                        </a:rPr>
                        <a:t>I can create my own inferences for other readers to solve</a:t>
                      </a:r>
                      <a:endParaRPr lang="en-GB" sz="1100">
                        <a:effectLst/>
                      </a:endParaRPr>
                    </a:p>
                    <a:p>
                      <a:pPr algn="l">
                        <a:lnSpc>
                          <a:spcPct val="115000"/>
                        </a:lnSpc>
                        <a:spcAft>
                          <a:spcPts val="1000"/>
                        </a:spcAft>
                      </a:pPr>
                      <a:r>
                        <a:rPr lang="en-GB" sz="900">
                          <a:effectLst/>
                        </a:rPr>
                        <a:t> </a:t>
                      </a:r>
                      <a:endParaRPr lang="en-GB" sz="1100">
                        <a:effectLst/>
                      </a:endParaRPr>
                    </a:p>
                    <a:p>
                      <a:pPr algn="l">
                        <a:lnSpc>
                          <a:spcPct val="115000"/>
                        </a:lnSpc>
                        <a:spcAft>
                          <a:spcPts val="0"/>
                        </a:spcAft>
                      </a:pPr>
                      <a:r>
                        <a:rPr lang="en-GB" sz="900">
                          <a:effectLst/>
                        </a:rPr>
                        <a:t> </a:t>
                      </a:r>
                      <a:endParaRPr lang="en-GB" sz="1100">
                        <a:effectLst/>
                      </a:endParaRPr>
                    </a:p>
                    <a:p>
                      <a:pPr algn="l">
                        <a:lnSpc>
                          <a:spcPct val="115000"/>
                        </a:lnSpc>
                        <a:spcAft>
                          <a:spcPts val="1000"/>
                        </a:spcAft>
                      </a:pPr>
                      <a:r>
                        <a:rPr lang="en-GB" sz="900">
                          <a:effectLst/>
                        </a:rPr>
                        <a:t>I can contribute to discussions on what I infer from pictures/texts/stories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9525" marB="0"/>
                </a:tc>
                <a:tc>
                  <a:txBody>
                    <a:bodyPr/>
                    <a:lstStyle/>
                    <a:p>
                      <a:pPr algn="l">
                        <a:lnSpc>
                          <a:spcPct val="115000"/>
                        </a:lnSpc>
                        <a:spcAft>
                          <a:spcPts val="0"/>
                        </a:spcAft>
                      </a:pPr>
                      <a:r>
                        <a:rPr lang="en-GB" sz="900">
                          <a:effectLst/>
                        </a:rPr>
                        <a:t> </a:t>
                      </a:r>
                      <a:endParaRPr lang="en-GB" sz="1100">
                        <a:effectLst/>
                      </a:endParaRPr>
                    </a:p>
                    <a:p>
                      <a:pPr algn="l">
                        <a:lnSpc>
                          <a:spcPct val="115000"/>
                        </a:lnSpc>
                        <a:spcAft>
                          <a:spcPts val="0"/>
                        </a:spcAft>
                      </a:pPr>
                      <a:r>
                        <a:rPr lang="en-GB" sz="900">
                          <a:effectLst/>
                        </a:rPr>
                        <a:t>I can infer the writer’s purpose from a text (e.g. persuade, comedy) </a:t>
                      </a:r>
                      <a:endParaRPr lang="en-GB" sz="1100">
                        <a:effectLst/>
                      </a:endParaRPr>
                    </a:p>
                    <a:p>
                      <a:pPr algn="l">
                        <a:lnSpc>
                          <a:spcPct val="115000"/>
                        </a:lnSpc>
                        <a:spcAft>
                          <a:spcPts val="0"/>
                        </a:spcAft>
                      </a:pPr>
                      <a:r>
                        <a:rPr lang="en-GB" sz="900">
                          <a:effectLst/>
                        </a:rPr>
                        <a:t> </a:t>
                      </a:r>
                      <a:endParaRPr lang="en-GB" sz="1100">
                        <a:effectLst/>
                      </a:endParaRPr>
                    </a:p>
                    <a:p>
                      <a:pPr algn="l">
                        <a:lnSpc>
                          <a:spcPct val="115000"/>
                        </a:lnSpc>
                        <a:spcAft>
                          <a:spcPts val="0"/>
                        </a:spcAft>
                      </a:pPr>
                      <a:r>
                        <a:rPr lang="en-GB" sz="900">
                          <a:effectLst/>
                        </a:rPr>
                        <a:t>I can contribute to discussions on what I infer from pictures/texts/stories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9525" marB="0"/>
                </a:tc>
                <a:tc>
                  <a:txBody>
                    <a:bodyPr/>
                    <a:lstStyle/>
                    <a:p>
                      <a:pPr algn="l">
                        <a:lnSpc>
                          <a:spcPct val="115000"/>
                        </a:lnSpc>
                        <a:spcAft>
                          <a:spcPts val="0"/>
                        </a:spcAft>
                      </a:pPr>
                      <a:r>
                        <a:rPr lang="en-GB" sz="900">
                          <a:effectLst/>
                        </a:rPr>
                        <a:t> </a:t>
                      </a:r>
                      <a:endParaRPr lang="en-GB" sz="1100">
                        <a:effectLst/>
                      </a:endParaRPr>
                    </a:p>
                    <a:p>
                      <a:pPr algn="l">
                        <a:lnSpc>
                          <a:spcPct val="115000"/>
                        </a:lnSpc>
                        <a:spcAft>
                          <a:spcPts val="1000"/>
                        </a:spcAft>
                      </a:pPr>
                      <a:r>
                        <a:rPr lang="en-GB" sz="900">
                          <a:effectLst/>
                        </a:rPr>
                        <a:t>I can infer the writer’s purpose from a text (e.g. persuade, comedy) referring to the text</a:t>
                      </a:r>
                      <a:endParaRPr lang="en-GB" sz="1100">
                        <a:effectLst/>
                      </a:endParaRPr>
                    </a:p>
                    <a:p>
                      <a:pPr algn="l">
                        <a:lnSpc>
                          <a:spcPct val="115000"/>
                        </a:lnSpc>
                        <a:spcAft>
                          <a:spcPts val="1000"/>
                        </a:spcAft>
                      </a:pPr>
                      <a:r>
                        <a:rPr lang="en-GB" sz="900">
                          <a:effectLst/>
                        </a:rPr>
                        <a:t> </a:t>
                      </a:r>
                      <a:endParaRPr lang="en-GB" sz="1100">
                        <a:effectLst/>
                      </a:endParaRPr>
                    </a:p>
                    <a:p>
                      <a:pPr algn="l">
                        <a:lnSpc>
                          <a:spcPct val="115000"/>
                        </a:lnSpc>
                        <a:spcAft>
                          <a:spcPts val="1000"/>
                        </a:spcAft>
                      </a:pPr>
                      <a:r>
                        <a:rPr lang="en-GB" sz="900">
                          <a:effectLst/>
                        </a:rPr>
                        <a:t>I can contribute to discussions on what I infer from pictures/texts/stories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9525" marB="0"/>
                </a:tc>
                <a:tc>
                  <a:txBody>
                    <a:bodyPr/>
                    <a:lstStyle/>
                    <a:p>
                      <a:pPr algn="l">
                        <a:lnSpc>
                          <a:spcPct val="115000"/>
                        </a:lnSpc>
                        <a:spcAft>
                          <a:spcPts val="0"/>
                        </a:spcAft>
                      </a:pPr>
                      <a:r>
                        <a:rPr lang="en-GB" sz="900">
                          <a:effectLst/>
                        </a:rPr>
                        <a:t> </a:t>
                      </a:r>
                      <a:endParaRPr lang="en-GB" sz="1100">
                        <a:effectLst/>
                      </a:endParaRPr>
                    </a:p>
                    <a:p>
                      <a:pPr algn="l">
                        <a:lnSpc>
                          <a:spcPct val="115000"/>
                        </a:lnSpc>
                        <a:spcAft>
                          <a:spcPts val="1000"/>
                        </a:spcAft>
                      </a:pPr>
                      <a:r>
                        <a:rPr lang="en-GB" sz="900">
                          <a:effectLst/>
                        </a:rPr>
                        <a:t>I can infer the writer’s purpose from a text (e.g. persuade, comedy)  using supporting detail </a:t>
                      </a:r>
                      <a:endParaRPr lang="en-GB" sz="1100">
                        <a:effectLst/>
                      </a:endParaRPr>
                    </a:p>
                    <a:p>
                      <a:pPr algn="l">
                        <a:lnSpc>
                          <a:spcPct val="115000"/>
                        </a:lnSpc>
                        <a:spcAft>
                          <a:spcPts val="1000"/>
                        </a:spcAft>
                      </a:pPr>
                      <a:r>
                        <a:rPr lang="en-GB" sz="900">
                          <a:effectLst/>
                        </a:rPr>
                        <a:t>I can contribute to discussions on what I infer from pictures/texts/stories</a:t>
                      </a:r>
                      <a:endParaRPr lang="en-GB" sz="1100">
                        <a:effectLst/>
                      </a:endParaRPr>
                    </a:p>
                    <a:p>
                      <a:pPr algn="l">
                        <a:lnSpc>
                          <a:spcPct val="115000"/>
                        </a:lnSpc>
                        <a:spcAft>
                          <a:spcPts val="1000"/>
                        </a:spcAft>
                      </a:pPr>
                      <a:r>
                        <a:rPr lang="en-GB" sz="1000" u="none" strike="noStrike">
                          <a:effectLst/>
                        </a:rPr>
                        <a:t> </a:t>
                      </a:r>
                      <a:endParaRPr lang="en-GB" sz="1100">
                        <a:effectLst/>
                      </a:endParaRPr>
                    </a:p>
                    <a:p>
                      <a:pPr algn="l">
                        <a:lnSpc>
                          <a:spcPct val="115000"/>
                        </a:lnSpc>
                        <a:spcAft>
                          <a:spcPts val="1000"/>
                        </a:spcAft>
                      </a:pPr>
                      <a:r>
                        <a:rPr lang="en-GB" sz="1000" u="sng">
                          <a:effectLst/>
                        </a:rPr>
                        <a:t>Step 8</a:t>
                      </a:r>
                      <a:r>
                        <a:rPr lang="en-GB" sz="1000">
                          <a:effectLst/>
                        </a:rPr>
                        <a:t> </a:t>
                      </a:r>
                      <a:endParaRPr lang="en-GB" sz="1100">
                        <a:effectLst/>
                      </a:endParaRPr>
                    </a:p>
                    <a:p>
                      <a:pPr algn="l">
                        <a:lnSpc>
                          <a:spcPct val="115000"/>
                        </a:lnSpc>
                        <a:spcAft>
                          <a:spcPts val="1000"/>
                        </a:spcAft>
                      </a:pPr>
                      <a:r>
                        <a:rPr lang="en-GB" sz="900">
                          <a:effectLst/>
                        </a:rPr>
                        <a:t>I can infer the writer’s purpose from a text (e.g. persuade, comedy)  using supporting detail with appropriate justification </a:t>
                      </a:r>
                      <a:endParaRPr lang="en-GB" sz="1100">
                        <a:effectLst/>
                      </a:endParaRPr>
                    </a:p>
                    <a:p>
                      <a:pPr algn="l">
                        <a:lnSpc>
                          <a:spcPct val="115000"/>
                        </a:lnSpc>
                        <a:spcAft>
                          <a:spcPts val="100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9525" marB="0"/>
                </a:tc>
              </a:tr>
              <a:tr h="274285">
                <a:tc gridSpan="7">
                  <a:txBody>
                    <a:bodyPr/>
                    <a:lstStyle/>
                    <a:p>
                      <a:pPr algn="l">
                        <a:lnSpc>
                          <a:spcPct val="115000"/>
                        </a:lnSpc>
                        <a:spcAft>
                          <a:spcPts val="1000"/>
                        </a:spcAft>
                      </a:pPr>
                      <a:r>
                        <a:rPr lang="en-US" sz="1000" dirty="0">
                          <a:effectLst/>
                        </a:rPr>
                        <a:t>Success Criteria         I can…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9525" marB="0">
                    <a:solidFill>
                      <a:srgbClr val="00B05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6090" y="582036"/>
            <a:ext cx="581025" cy="44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996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121"/>
          <p:cNvSpPr/>
          <p:nvPr/>
        </p:nvSpPr>
        <p:spPr>
          <a:xfrm>
            <a:off x="785611" y="1646116"/>
            <a:ext cx="8474299" cy="4662815"/>
          </a:xfrm>
          <a:prstGeom prst="rect">
            <a:avLst/>
          </a:prstGeom>
        </p:spPr>
        <p:txBody>
          <a:bodyPr wrap="square">
            <a:spAutoFit/>
          </a:bodyPr>
          <a:lstStyle/>
          <a:p>
            <a:pPr marL="285750" lvl="0" indent="-285750">
              <a:lnSpc>
                <a:spcPct val="250000"/>
              </a:lnSpc>
              <a:spcAft>
                <a:spcPts val="0"/>
              </a:spcAft>
              <a:buFont typeface="Arial" panose="020B0604020202020204" pitchFamily="34" charset="0"/>
              <a:buChar char="•"/>
            </a:pPr>
            <a:r>
              <a:rPr lang="en-GB" dirty="0" smtClean="0">
                <a:latin typeface="Comic Sans MS" panose="030F0702030302020204" pitchFamily="66" charset="0"/>
                <a:ea typeface="Times New Roman" panose="02020603050405020304" pitchFamily="18" charset="0"/>
              </a:rPr>
              <a:t>I </a:t>
            </a:r>
            <a:r>
              <a:rPr lang="en-GB" dirty="0">
                <a:latin typeface="Comic Sans MS" panose="030F0702030302020204" pitchFamily="66" charset="0"/>
                <a:ea typeface="Times New Roman" panose="02020603050405020304" pitchFamily="18" charset="0"/>
              </a:rPr>
              <a:t>can share my thoughts and feelings about various texts</a:t>
            </a:r>
            <a:endParaRPr lang="en-GB" sz="2000" dirty="0">
              <a:latin typeface="Times New Roman" panose="02020603050405020304" pitchFamily="18" charset="0"/>
              <a:ea typeface="Times New Roman" panose="02020603050405020304" pitchFamily="18" charset="0"/>
            </a:endParaRPr>
          </a:p>
          <a:p>
            <a:pPr marL="342900" lvl="0" indent="-342900">
              <a:lnSpc>
                <a:spcPct val="250000"/>
              </a:lnSpc>
              <a:spcAft>
                <a:spcPts val="0"/>
              </a:spcAft>
              <a:buFont typeface="Symbol" panose="05050102010706020507" pitchFamily="18" charset="2"/>
              <a:buChar char=""/>
            </a:pPr>
            <a:r>
              <a:rPr lang="en-GB" dirty="0">
                <a:latin typeface="Comic Sans MS" panose="030F0702030302020204" pitchFamily="66" charset="0"/>
                <a:ea typeface="Times New Roman" panose="02020603050405020304" pitchFamily="18" charset="0"/>
              </a:rPr>
              <a:t>I am beginning to explain my reasoning for my different thoughts and feelings</a:t>
            </a:r>
            <a:endParaRPr lang="en-GB" sz="20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Comic Sans MS" panose="030F0702030302020204" pitchFamily="66" charset="0"/>
                <a:ea typeface="Times New Roman" panose="02020603050405020304" pitchFamily="18" charset="0"/>
              </a:rPr>
              <a:t>I can express what I visualise when I listen to and read new stories (e.g. what do you think the character looks like? What do you think is in the room?)</a:t>
            </a:r>
            <a:endParaRPr lang="en-GB" sz="2000" dirty="0">
              <a:latin typeface="Times New Roman" panose="02020603050405020304" pitchFamily="18" charset="0"/>
              <a:ea typeface="Times New Roman" panose="02020603050405020304" pitchFamily="18" charset="0"/>
            </a:endParaRPr>
          </a:p>
          <a:p>
            <a:pPr marL="457200">
              <a:spcAft>
                <a:spcPts val="0"/>
              </a:spcAft>
            </a:pPr>
            <a:r>
              <a:rPr lang="en-GB" dirty="0">
                <a:latin typeface="Comic Sans MS" panose="030F0702030302020204" pitchFamily="66"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marL="342900" lvl="0" indent="-342900">
              <a:lnSpc>
                <a:spcPct val="250000"/>
              </a:lnSpc>
              <a:spcAft>
                <a:spcPts val="0"/>
              </a:spcAft>
              <a:buFont typeface="Symbol" panose="05050102010706020507" pitchFamily="18" charset="2"/>
              <a:buChar char=""/>
            </a:pPr>
            <a:r>
              <a:rPr lang="en-GB" dirty="0">
                <a:latin typeface="Comic Sans MS" panose="030F0702030302020204" pitchFamily="66" charset="0"/>
                <a:ea typeface="Times New Roman" panose="02020603050405020304" pitchFamily="18" charset="0"/>
              </a:rPr>
              <a:t>I can make simple inferences from pictures and texts</a:t>
            </a:r>
            <a:endParaRPr lang="en-GB" sz="2000" dirty="0">
              <a:latin typeface="Times New Roman" panose="02020603050405020304" pitchFamily="18" charset="0"/>
              <a:ea typeface="Times New Roman" panose="02020603050405020304" pitchFamily="18" charset="0"/>
            </a:endParaRPr>
          </a:p>
          <a:p>
            <a:pPr marL="342900" lvl="0" indent="-342900">
              <a:lnSpc>
                <a:spcPct val="250000"/>
              </a:lnSpc>
              <a:spcAft>
                <a:spcPts val="0"/>
              </a:spcAft>
              <a:buFont typeface="Symbol" panose="05050102010706020507" pitchFamily="18" charset="2"/>
              <a:buChar char=""/>
            </a:pPr>
            <a:r>
              <a:rPr lang="en-GB" dirty="0">
                <a:latin typeface="Comic Sans MS" panose="030F0702030302020204" pitchFamily="66" charset="0"/>
                <a:ea typeface="Times New Roman" panose="02020603050405020304" pitchFamily="18" charset="0"/>
              </a:rPr>
              <a:t>I can share with others why I have made these inferences</a:t>
            </a:r>
            <a:endParaRPr lang="en-GB" sz="2000" dirty="0">
              <a:effectLst/>
              <a:latin typeface="Times New Roman" panose="02020603050405020304" pitchFamily="18" charset="0"/>
              <a:ea typeface="Times New Roman" panose="02020603050405020304" pitchFamily="18" charset="0"/>
            </a:endParaRPr>
          </a:p>
        </p:txBody>
      </p:sp>
      <p:sp>
        <p:nvSpPr>
          <p:cNvPr id="5123" name="Title 5122"/>
          <p:cNvSpPr>
            <a:spLocks noGrp="1"/>
          </p:cNvSpPr>
          <p:nvPr>
            <p:ph type="title"/>
          </p:nvPr>
        </p:nvSpPr>
        <p:spPr/>
        <p:txBody>
          <a:bodyPr/>
          <a:lstStyle/>
          <a:p>
            <a:r>
              <a:rPr lang="en-GB" b="1" dirty="0">
                <a:latin typeface="Comic Sans MS" panose="030F0702030302020204" pitchFamily="66" charset="0"/>
                <a:ea typeface="Times New Roman" panose="02020603050405020304" pitchFamily="18" charset="0"/>
              </a:rPr>
              <a:t>Step 1 – Success </a:t>
            </a:r>
            <a:r>
              <a:rPr lang="en-GB" b="1" dirty="0" smtClean="0">
                <a:latin typeface="Comic Sans MS" panose="030F0702030302020204" pitchFamily="66" charset="0"/>
                <a:ea typeface="Times New Roman" panose="02020603050405020304" pitchFamily="18" charset="0"/>
              </a:rPr>
              <a:t>Criteria</a:t>
            </a:r>
            <a:r>
              <a:rPr lang="en-GB" b="1" dirty="0">
                <a:latin typeface="Comic Sans MS" panose="030F0702030302020204" pitchFamily="66" charset="0"/>
                <a:ea typeface="Times New Roman" panose="02020603050405020304" pitchFamily="18" charset="0"/>
              </a:rPr>
              <a:t/>
            </a:r>
            <a:br>
              <a:rPr lang="en-GB" b="1" dirty="0">
                <a:latin typeface="Comic Sans MS" panose="030F0702030302020204" pitchFamily="66" charset="0"/>
                <a:ea typeface="Times New Roman" panose="02020603050405020304" pitchFamily="18" charset="0"/>
              </a:rPr>
            </a:br>
            <a:endParaRPr lang="en-GB" dirty="0"/>
          </a:p>
        </p:txBody>
      </p:sp>
    </p:spTree>
    <p:extLst>
      <p:ext uri="{BB962C8B-B14F-4D97-AF65-F5344CB8AC3E}">
        <p14:creationId xmlns:p14="http://schemas.microsoft.com/office/powerpoint/2010/main" val="1356875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2537661"/>
              </p:ext>
            </p:extLst>
          </p:nvPr>
        </p:nvGraphicFramePr>
        <p:xfrm>
          <a:off x="489395" y="283335"/>
          <a:ext cx="11178863" cy="6078827"/>
        </p:xfrm>
        <a:graphic>
          <a:graphicData uri="http://schemas.openxmlformats.org/drawingml/2006/table">
            <a:tbl>
              <a:tblPr firstRow="1" firstCol="1" bandRow="1">
                <a:tableStyleId>{5C22544A-7EE6-4342-B048-85BDC9FD1C3A}</a:tableStyleId>
              </a:tblPr>
              <a:tblGrid>
                <a:gridCol w="1476506"/>
                <a:gridCol w="1888489"/>
                <a:gridCol w="1750241"/>
                <a:gridCol w="1259454"/>
                <a:gridCol w="1203462"/>
                <a:gridCol w="1781347"/>
                <a:gridCol w="1819364"/>
              </a:tblGrid>
              <a:tr h="462698">
                <a:tc gridSpan="7">
                  <a:txBody>
                    <a:bodyPr/>
                    <a:lstStyle/>
                    <a:p>
                      <a:pPr algn="l">
                        <a:lnSpc>
                          <a:spcPct val="115000"/>
                        </a:lnSpc>
                        <a:spcAft>
                          <a:spcPts val="0"/>
                        </a:spcAft>
                      </a:pPr>
                      <a:r>
                        <a:rPr lang="en-US" sz="600" dirty="0">
                          <a:effectLst/>
                        </a:rPr>
                        <a:t>St Columba’s Primary School Progression Planner</a:t>
                      </a:r>
                      <a:endParaRPr lang="en-GB" sz="800" dirty="0">
                        <a:effectLst/>
                      </a:endParaRPr>
                    </a:p>
                    <a:p>
                      <a:pPr algn="l">
                        <a:lnSpc>
                          <a:spcPct val="115000"/>
                        </a:lnSpc>
                        <a:spcAft>
                          <a:spcPts val="0"/>
                        </a:spcAft>
                      </a:pPr>
                      <a:r>
                        <a:rPr lang="en-US" sz="600" dirty="0">
                          <a:effectLst/>
                        </a:rPr>
                        <a:t>Tools for Writing </a:t>
                      </a:r>
                      <a:endParaRPr lang="en-GB" sz="800" dirty="0">
                        <a:effectLst/>
                      </a:endParaRPr>
                    </a:p>
                    <a:p>
                      <a:pPr algn="l">
                        <a:lnSpc>
                          <a:spcPct val="115000"/>
                        </a:lnSpc>
                        <a:spcAft>
                          <a:spcPts val="0"/>
                        </a:spcAft>
                      </a:pPr>
                      <a:r>
                        <a:rPr lang="en-US" sz="600" dirty="0">
                          <a:effectLst/>
                        </a:rPr>
                        <a:t>Experiences and Outcomes LIT 0-13a, 0-21a, ENG 0 -12a, LIT 1-21a, 1-22a,1-23a,1-24a, LIT 2-21a,2-22a,2-23a,2-24a</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59" marR="21259" marT="6644" marB="0">
                    <a:solidFill>
                      <a:srgbClr val="00B05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44371">
                <a:tc>
                  <a:txBody>
                    <a:bodyPr/>
                    <a:lstStyle/>
                    <a:p>
                      <a:pPr algn="l">
                        <a:lnSpc>
                          <a:spcPct val="115000"/>
                        </a:lnSpc>
                        <a:spcAft>
                          <a:spcPts val="1000"/>
                        </a:spcAft>
                      </a:pPr>
                      <a:r>
                        <a:rPr lang="en-GB" sz="600">
                          <a:effectLst/>
                        </a:rPr>
                        <a:t>Step 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21259" marR="21259" marT="6644" marB="0"/>
                </a:tc>
                <a:tc>
                  <a:txBody>
                    <a:bodyPr/>
                    <a:lstStyle/>
                    <a:p>
                      <a:pPr algn="l">
                        <a:lnSpc>
                          <a:spcPct val="115000"/>
                        </a:lnSpc>
                        <a:spcAft>
                          <a:spcPts val="1000"/>
                        </a:spcAft>
                      </a:pPr>
                      <a:r>
                        <a:rPr lang="en-GB" sz="600">
                          <a:effectLst/>
                        </a:rPr>
                        <a:t>Step 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21259" marR="21259" marT="6644" marB="0"/>
                </a:tc>
                <a:tc>
                  <a:txBody>
                    <a:bodyPr/>
                    <a:lstStyle/>
                    <a:p>
                      <a:pPr algn="l">
                        <a:lnSpc>
                          <a:spcPct val="115000"/>
                        </a:lnSpc>
                        <a:spcAft>
                          <a:spcPts val="1000"/>
                        </a:spcAft>
                      </a:pPr>
                      <a:r>
                        <a:rPr lang="en-GB" sz="600">
                          <a:effectLst/>
                        </a:rPr>
                        <a:t>Step 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21259" marR="21259" marT="6644" marB="0"/>
                </a:tc>
                <a:tc>
                  <a:txBody>
                    <a:bodyPr/>
                    <a:lstStyle/>
                    <a:p>
                      <a:pPr algn="l">
                        <a:lnSpc>
                          <a:spcPct val="115000"/>
                        </a:lnSpc>
                        <a:spcAft>
                          <a:spcPts val="1000"/>
                        </a:spcAft>
                      </a:pPr>
                      <a:r>
                        <a:rPr lang="en-GB" sz="600">
                          <a:effectLst/>
                        </a:rPr>
                        <a:t>Step 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21259" marR="21259" marT="6644" marB="0"/>
                </a:tc>
                <a:tc>
                  <a:txBody>
                    <a:bodyPr/>
                    <a:lstStyle/>
                    <a:p>
                      <a:pPr algn="l">
                        <a:lnSpc>
                          <a:spcPct val="115000"/>
                        </a:lnSpc>
                        <a:spcAft>
                          <a:spcPts val="1000"/>
                        </a:spcAft>
                      </a:pPr>
                      <a:r>
                        <a:rPr lang="en-GB" sz="600">
                          <a:effectLst/>
                        </a:rPr>
                        <a:t>Step 5</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21259" marR="21259" marT="6644" marB="0"/>
                </a:tc>
                <a:tc>
                  <a:txBody>
                    <a:bodyPr/>
                    <a:lstStyle/>
                    <a:p>
                      <a:pPr algn="l">
                        <a:lnSpc>
                          <a:spcPct val="115000"/>
                        </a:lnSpc>
                        <a:spcAft>
                          <a:spcPts val="1000"/>
                        </a:spcAft>
                      </a:pPr>
                      <a:r>
                        <a:rPr lang="en-GB" sz="600">
                          <a:effectLst/>
                        </a:rPr>
                        <a:t>Step 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21259" marR="21259" marT="6644" marB="0"/>
                </a:tc>
                <a:tc>
                  <a:txBody>
                    <a:bodyPr/>
                    <a:lstStyle/>
                    <a:p>
                      <a:pPr algn="l">
                        <a:lnSpc>
                          <a:spcPct val="115000"/>
                        </a:lnSpc>
                        <a:spcAft>
                          <a:spcPts val="1000"/>
                        </a:spcAft>
                      </a:pPr>
                      <a:r>
                        <a:rPr lang="en-GB" sz="600">
                          <a:effectLst/>
                        </a:rPr>
                        <a:t>Step 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21259" marR="21259" marT="6644" marB="0"/>
                </a:tc>
              </a:tr>
              <a:tr h="5471758">
                <a:tc>
                  <a:txBody>
                    <a:bodyPr/>
                    <a:lstStyle/>
                    <a:p>
                      <a:pPr algn="l">
                        <a:lnSpc>
                          <a:spcPct val="115000"/>
                        </a:lnSpc>
                        <a:spcAft>
                          <a:spcPts val="0"/>
                        </a:spcAft>
                      </a:pPr>
                      <a:r>
                        <a:rPr lang="en-GB" sz="600" dirty="0">
                          <a:effectLst/>
                        </a:rPr>
                        <a:t>To be able to form all letters correctly and legibly</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Knows all single letter sounds and all double letter sounds. (Block 1 and Block 2)</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Knows the sounds of all lowercase and some uppercase letters</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Can write at least one sentence with finger spaces and a capital letter and full stop</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Makes an attempt to spell Tricky Words (Bronze)/CVC words correctly</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59" marR="21259" marT="6644" marB="0">
                    <a:solidFill>
                      <a:srgbClr val="00B050"/>
                    </a:solidFill>
                  </a:tcPr>
                </a:tc>
                <a:tc>
                  <a:txBody>
                    <a:bodyPr/>
                    <a:lstStyle/>
                    <a:p>
                      <a:pPr algn="l">
                        <a:lnSpc>
                          <a:spcPts val="1200"/>
                        </a:lnSpc>
                        <a:spcAft>
                          <a:spcPts val="1200"/>
                        </a:spcAft>
                        <a:tabLst>
                          <a:tab pos="457200" algn="l"/>
                          <a:tab pos="914400" algn="l"/>
                          <a:tab pos="1371600" algn="l"/>
                          <a:tab pos="1828800" algn="l"/>
                          <a:tab pos="2971800" algn="l"/>
                          <a:tab pos="3429000" algn="l"/>
                          <a:tab pos="5715000" algn="r"/>
                        </a:tabLst>
                      </a:pPr>
                      <a:r>
                        <a:rPr lang="en-GB" sz="600">
                          <a:effectLst/>
                        </a:rPr>
                        <a:t>To be able to form and position all letters correctly</a:t>
                      </a:r>
                      <a:endParaRPr lang="en-GB" sz="800">
                        <a:effectLst/>
                      </a:endParaRPr>
                    </a:p>
                    <a:p>
                      <a:pPr algn="l">
                        <a:lnSpc>
                          <a:spcPts val="1200"/>
                        </a:lnSpc>
                        <a:spcAft>
                          <a:spcPts val="1200"/>
                        </a:spcAft>
                        <a:tabLst>
                          <a:tab pos="457200" algn="l"/>
                          <a:tab pos="914400" algn="l"/>
                          <a:tab pos="1371600" algn="l"/>
                          <a:tab pos="1828800" algn="l"/>
                          <a:tab pos="2971800" algn="l"/>
                          <a:tab pos="3429000" algn="l"/>
                          <a:tab pos="5715000" algn="r"/>
                        </a:tabLst>
                      </a:pPr>
                      <a:r>
                        <a:rPr lang="en-GB" sz="600">
                          <a:effectLst/>
                        </a:rPr>
                        <a:t> </a:t>
                      </a:r>
                      <a:endParaRPr lang="en-GB" sz="800">
                        <a:effectLst/>
                      </a:endParaRPr>
                    </a:p>
                    <a:p>
                      <a:pPr algn="l">
                        <a:lnSpc>
                          <a:spcPct val="115000"/>
                        </a:lnSpc>
                        <a:spcAft>
                          <a:spcPts val="0"/>
                        </a:spcAft>
                      </a:pPr>
                      <a:r>
                        <a:rPr lang="en-GB" sz="600">
                          <a:effectLst/>
                        </a:rPr>
                        <a:t>Knows the sounds of all lowercase and all uppercase letters</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Spells all of Silver Tricky Words correctly</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Knows all phonic patterns (Block 3)</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To be able to use a wordbook</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Can write three sentences  with finger spaces and capital letter and full stop</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Can use connectives -  and, because</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 </a:t>
                      </a:r>
                      <a:endParaRPr lang="en-GB" sz="800">
                        <a:effectLst/>
                      </a:endParaRPr>
                    </a:p>
                    <a:p>
                      <a:pPr algn="l">
                        <a:lnSpc>
                          <a:spcPts val="1200"/>
                        </a:lnSpc>
                        <a:spcAft>
                          <a:spcPts val="1200"/>
                        </a:spcAft>
                        <a:tabLst>
                          <a:tab pos="457200" algn="l"/>
                          <a:tab pos="914400" algn="l"/>
                          <a:tab pos="1371600" algn="l"/>
                          <a:tab pos="1828800" algn="l"/>
                          <a:tab pos="2971800" algn="l"/>
                          <a:tab pos="3429000" algn="l"/>
                          <a:tab pos="5715000" algn="r"/>
                        </a:tabLst>
                      </a:pPr>
                      <a:r>
                        <a:rPr lang="en-GB" sz="600">
                          <a:effectLst/>
                        </a:rPr>
                        <a:t> </a:t>
                      </a:r>
                      <a:endParaRPr lang="en-GB" sz="800">
                        <a:effectLst/>
                        <a:latin typeface="Calibri" panose="020F0502020204030204" pitchFamily="34" charset="0"/>
                        <a:cs typeface="Times New Roman" panose="02020603050405020304" pitchFamily="18" charset="0"/>
                      </a:endParaRPr>
                    </a:p>
                  </a:txBody>
                  <a:tcPr marL="21259" marR="21259" marT="6644" marB="0"/>
                </a:tc>
                <a:tc>
                  <a:txBody>
                    <a:bodyPr/>
                    <a:lstStyle/>
                    <a:p>
                      <a:pPr algn="l">
                        <a:lnSpc>
                          <a:spcPct val="115000"/>
                        </a:lnSpc>
                        <a:spcAft>
                          <a:spcPts val="0"/>
                        </a:spcAft>
                      </a:pPr>
                      <a:r>
                        <a:rPr lang="en-GB" sz="600" dirty="0">
                          <a:effectLst/>
                        </a:rPr>
                        <a:t>Spells all of Gold Tricky Words correctly</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Increase the number of letter patterns and spelling rules that can be applied to learning</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To be able to use a Picture Dictionary</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Can write three sentences  with finger spaces and including capital letters, full stops and attempting to use question marks and exclamation marks</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Can use connectives – and, because, but,  so then</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Can open sentences with time openers – First, next, then, Finally </a:t>
                      </a:r>
                      <a:r>
                        <a:rPr lang="en-GB" sz="600" dirty="0" err="1">
                          <a:effectLst/>
                        </a:rPr>
                        <a:t>etc</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59" marR="21259" marT="6644" marB="0"/>
                </a:tc>
                <a:tc>
                  <a:txBody>
                    <a:bodyPr/>
                    <a:lstStyle/>
                    <a:p>
                      <a:pPr algn="l">
                        <a:lnSpc>
                          <a:spcPct val="115000"/>
                        </a:lnSpc>
                        <a:spcAft>
                          <a:spcPts val="0"/>
                        </a:spcAft>
                      </a:pPr>
                      <a:r>
                        <a:rPr lang="en-GB" sz="600">
                          <a:effectLst/>
                        </a:rPr>
                        <a:t>Spells all of Platinum Tricky Words correctly</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Increase the number of letter patterns and spelling rules that can be applied to learning</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To be able to use a dictionary searching the 1</a:t>
                      </a:r>
                      <a:r>
                        <a:rPr lang="en-GB" sz="600" baseline="30000">
                          <a:effectLst/>
                        </a:rPr>
                        <a:t>st</a:t>
                      </a:r>
                      <a:r>
                        <a:rPr lang="en-GB" sz="600">
                          <a:effectLst/>
                        </a:rPr>
                        <a:t>, 2</a:t>
                      </a:r>
                      <a:r>
                        <a:rPr lang="en-GB" sz="600" baseline="30000">
                          <a:effectLst/>
                        </a:rPr>
                        <a:t>nd</a:t>
                      </a:r>
                      <a:r>
                        <a:rPr lang="en-GB" sz="600">
                          <a:effectLst/>
                        </a:rPr>
                        <a:t> and 3</a:t>
                      </a:r>
                      <a:r>
                        <a:rPr lang="en-GB" sz="600" baseline="30000">
                          <a:effectLst/>
                        </a:rPr>
                        <a:t>rd</a:t>
                      </a:r>
                      <a:r>
                        <a:rPr lang="en-GB" sz="600">
                          <a:effectLst/>
                        </a:rPr>
                        <a:t> letters</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To be able to use a basic Thesaurus (Junior Thesaurus)</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Can write with finger spaces and including capital letters, full stops and can use question marks and exclamation marks consistently</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Can use a wider variety of connectives</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Can open sentences using a variety of adverbs</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1000"/>
                        </a:spcAft>
                      </a:pPr>
                      <a:r>
                        <a:rPr lang="en-GB" sz="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21259" marR="21259" marT="6644" marB="0"/>
                </a:tc>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Spells all of Diamond Tricky Words correctly</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 </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To be able to use a Thesaurus</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 </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Can self and peer assess work.</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 </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Can use commas in a list, direct speech and apostrophes and contractions</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 </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Can use past and present tense, singular and plural appropriately</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 </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To be able to use adverbials to open sentences</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 </a:t>
                      </a:r>
                      <a:endParaRPr lang="en-GB" sz="800">
                        <a:effectLst/>
                      </a:endParaRPr>
                    </a:p>
                    <a:p>
                      <a:pPr algn="l">
                        <a:lnSpc>
                          <a:spcPct val="115000"/>
                        </a:lnSpc>
                        <a:spcAft>
                          <a:spcPts val="0"/>
                        </a:spcAft>
                      </a:pPr>
                      <a:r>
                        <a:rPr lang="en-GB" sz="600">
                          <a:effectLst/>
                        </a:rPr>
                        <a:t>Can use a wider variety of connectives</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To begin to use paragraphs</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 </a:t>
                      </a:r>
                      <a:endParaRPr lang="en-GB" sz="800">
                        <a:effectLst/>
                      </a:endParaRPr>
                    </a:p>
                    <a:p>
                      <a:pPr marL="228600"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 </a:t>
                      </a:r>
                      <a:endParaRPr lang="en-GB" sz="800">
                        <a:effectLst/>
                      </a:endParaRPr>
                    </a:p>
                    <a:p>
                      <a:pPr marL="228600"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 </a:t>
                      </a:r>
                      <a:endParaRPr lang="en-GB" sz="800">
                        <a:effectLst/>
                      </a:endParaRPr>
                    </a:p>
                    <a:p>
                      <a:pPr marL="228600"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 </a:t>
                      </a:r>
                      <a:endParaRPr lang="en-GB" sz="800">
                        <a:effectLst/>
                      </a:endParaRPr>
                    </a:p>
                    <a:p>
                      <a:pPr marL="228600"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 </a:t>
                      </a:r>
                      <a:endParaRPr lang="en-GB" sz="800">
                        <a:effectLst/>
                      </a:endParaRPr>
                    </a:p>
                    <a:p>
                      <a:pPr marL="228600"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 </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 </a:t>
                      </a:r>
                      <a:endParaRPr lang="en-GB" sz="800">
                        <a:effectLst/>
                        <a:latin typeface="Calibri" panose="020F0502020204030204" pitchFamily="34" charset="0"/>
                        <a:cs typeface="Times New Roman" panose="02020603050405020304" pitchFamily="18" charset="0"/>
                      </a:endParaRPr>
                    </a:p>
                  </a:txBody>
                  <a:tcPr marL="21259" marR="21259" marT="6644" marB="0"/>
                </a:tc>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Spells all of GeniusTricky Words correctly</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 </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Can self and peer assess work.</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 </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Can use commas to pause, broken speech and apostrophes to show possession.</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 </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Vary sentence length</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 </a:t>
                      </a:r>
                      <a:endParaRPr lang="en-GB" sz="800">
                        <a:effectLst/>
                      </a:endParaRPr>
                    </a:p>
                    <a:p>
                      <a:pPr algn="l">
                        <a:lnSpc>
                          <a:spcPct val="115000"/>
                        </a:lnSpc>
                        <a:spcAft>
                          <a:spcPts val="0"/>
                        </a:spcAft>
                      </a:pPr>
                      <a:r>
                        <a:rPr lang="en-GB" sz="600">
                          <a:effectLst/>
                        </a:rPr>
                        <a:t>Can use a wider variety of connectives</a:t>
                      </a:r>
                      <a:endParaRPr lang="en-GB" sz="800">
                        <a:effectLst/>
                      </a:endParaRPr>
                    </a:p>
                    <a:p>
                      <a:pPr algn="l">
                        <a:lnSpc>
                          <a:spcPct val="115000"/>
                        </a:lnSpc>
                        <a:spcAft>
                          <a:spcPts val="0"/>
                        </a:spcAft>
                      </a:pPr>
                      <a:r>
                        <a:rPr lang="en-GB" sz="600">
                          <a:effectLst/>
                        </a:rPr>
                        <a:t> </a:t>
                      </a:r>
                      <a:endParaRPr lang="en-GB" sz="800">
                        <a:effectLst/>
                      </a:endParaRPr>
                    </a:p>
                    <a:p>
                      <a:pPr algn="l">
                        <a:lnSpc>
                          <a:spcPct val="115000"/>
                        </a:lnSpc>
                        <a:spcAft>
                          <a:spcPts val="0"/>
                        </a:spcAft>
                      </a:pPr>
                      <a:r>
                        <a:rPr lang="en-GB" sz="600">
                          <a:effectLst/>
                        </a:rPr>
                        <a:t>To use paragraphs accurately</a:t>
                      </a:r>
                      <a:endParaRPr lang="en-GB" sz="80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a:effectLst/>
                        </a:rPr>
                        <a:t> </a:t>
                      </a:r>
                      <a:endParaRPr lang="en-GB" sz="800">
                        <a:effectLst/>
                      </a:endParaRPr>
                    </a:p>
                    <a:p>
                      <a:pPr algn="l">
                        <a:lnSpc>
                          <a:spcPct val="115000"/>
                        </a:lnSpc>
                        <a:spcAft>
                          <a:spcPts val="1000"/>
                        </a:spcAft>
                      </a:pPr>
                      <a:r>
                        <a:rPr lang="en-GB" sz="600">
                          <a:effectLst/>
                        </a:rPr>
                        <a:t> </a:t>
                      </a:r>
                      <a:endParaRPr lang="en-GB" sz="800">
                        <a:effectLst/>
                      </a:endParaRPr>
                    </a:p>
                    <a:p>
                      <a:pPr algn="l">
                        <a:lnSpc>
                          <a:spcPct val="115000"/>
                        </a:lnSpc>
                        <a:spcAft>
                          <a:spcPts val="1000"/>
                        </a:spcAft>
                      </a:pPr>
                      <a:r>
                        <a:rPr lang="en-GB" sz="6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21259" marR="21259" marT="6644" marB="0"/>
                </a:tc>
                <a:tc>
                  <a:txBody>
                    <a:bodyPr/>
                    <a:lstStyle/>
                    <a:p>
                      <a:pPr algn="l">
                        <a:lnSpc>
                          <a:spcPct val="115000"/>
                        </a:lnSpc>
                        <a:spcAft>
                          <a:spcPts val="0"/>
                        </a:spcAft>
                      </a:pPr>
                      <a:r>
                        <a:rPr lang="en-GB" sz="600" dirty="0">
                          <a:effectLst/>
                        </a:rPr>
                        <a:t>Applies consistent and accurate spelling across the curriculum</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dirty="0">
                          <a:effectLst/>
                        </a:rPr>
                        <a:t>Can self and peer assess work.</a:t>
                      </a:r>
                      <a:endParaRPr lang="en-GB" sz="800" dirty="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dirty="0">
                          <a:effectLst/>
                        </a:rPr>
                        <a:t> </a:t>
                      </a:r>
                      <a:endParaRPr lang="en-GB" sz="800" dirty="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dirty="0">
                          <a:effectLst/>
                        </a:rPr>
                        <a:t>Can apply all punctuation consistently and  accurately across the curriculum</a:t>
                      </a:r>
                      <a:endParaRPr lang="en-GB" sz="800" dirty="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dirty="0">
                          <a:effectLst/>
                        </a:rPr>
                        <a:t> </a:t>
                      </a:r>
                      <a:endParaRPr lang="en-GB" sz="800" dirty="0">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600" dirty="0">
                          <a:effectLst/>
                        </a:rPr>
                        <a:t>Can write everything grammatically correct</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Uses sentences of different lengths and types and varies sentence openings</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Can use a wider variety of connectives</a:t>
                      </a:r>
                      <a:endParaRPr lang="en-GB" sz="800" dirty="0">
                        <a:effectLst/>
                      </a:endParaRPr>
                    </a:p>
                    <a:p>
                      <a:pPr algn="l">
                        <a:lnSpc>
                          <a:spcPct val="115000"/>
                        </a:lnSpc>
                        <a:spcAft>
                          <a:spcPts val="0"/>
                        </a:spcAft>
                      </a:pPr>
                      <a:r>
                        <a:rPr lang="en-GB" sz="600" dirty="0">
                          <a:effectLst/>
                        </a:rPr>
                        <a:t> </a:t>
                      </a:r>
                      <a:endParaRPr lang="en-GB" sz="800" dirty="0">
                        <a:effectLst/>
                      </a:endParaRPr>
                    </a:p>
                    <a:p>
                      <a:pPr algn="l">
                        <a:lnSpc>
                          <a:spcPct val="115000"/>
                        </a:lnSpc>
                        <a:spcAft>
                          <a:spcPts val="0"/>
                        </a:spcAft>
                      </a:pPr>
                      <a:r>
                        <a:rPr lang="en-GB" sz="600" dirty="0">
                          <a:effectLst/>
                        </a:rPr>
                        <a:t>To use paragraphs accurately and appropriately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59" marR="21259" marT="6644" marB="0"/>
                </a:tc>
              </a:tr>
            </a:tbl>
          </a:graphicData>
        </a:graphic>
      </p:graphicFrame>
    </p:spTree>
    <p:extLst>
      <p:ext uri="{BB962C8B-B14F-4D97-AF65-F5344CB8AC3E}">
        <p14:creationId xmlns:p14="http://schemas.microsoft.com/office/powerpoint/2010/main" val="426428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121"/>
          <p:cNvSpPr/>
          <p:nvPr/>
        </p:nvSpPr>
        <p:spPr>
          <a:xfrm>
            <a:off x="785611" y="1646116"/>
            <a:ext cx="8474299" cy="4524315"/>
          </a:xfrm>
          <a:prstGeom prst="rect">
            <a:avLst/>
          </a:prstGeom>
        </p:spPr>
        <p:txBody>
          <a:bodyPr wrap="square">
            <a:spAutoFit/>
          </a:bodyPr>
          <a:lstStyle/>
          <a:p>
            <a:pPr marL="285750" lvl="0" indent="-285750">
              <a:buFont typeface="Arial" panose="020B0604020202020204" pitchFamily="34" charset="0"/>
              <a:buChar char="•"/>
            </a:pPr>
            <a:r>
              <a:rPr lang="en-GB" sz="2400" dirty="0">
                <a:latin typeface="Comic Sans MS" panose="030F0702030302020204" pitchFamily="66" charset="0"/>
              </a:rPr>
              <a:t>I can use a dictionary, searching the 1</a:t>
            </a:r>
            <a:r>
              <a:rPr lang="en-GB" sz="2400" baseline="30000" dirty="0">
                <a:latin typeface="Comic Sans MS" panose="030F0702030302020204" pitchFamily="66" charset="0"/>
              </a:rPr>
              <a:t>st</a:t>
            </a:r>
            <a:r>
              <a:rPr lang="en-GB" sz="2400" dirty="0">
                <a:latin typeface="Comic Sans MS" panose="030F0702030302020204" pitchFamily="66" charset="0"/>
              </a:rPr>
              <a:t>, 2</a:t>
            </a:r>
            <a:r>
              <a:rPr lang="en-GB" sz="2400" baseline="30000" dirty="0">
                <a:latin typeface="Comic Sans MS" panose="030F0702030302020204" pitchFamily="66" charset="0"/>
              </a:rPr>
              <a:t>nd</a:t>
            </a:r>
            <a:r>
              <a:rPr lang="en-GB" sz="2400" dirty="0">
                <a:latin typeface="Comic Sans MS" panose="030F0702030302020204" pitchFamily="66" charset="0"/>
              </a:rPr>
              <a:t> and 3</a:t>
            </a:r>
            <a:r>
              <a:rPr lang="en-GB" sz="2400" baseline="30000" dirty="0">
                <a:latin typeface="Comic Sans MS" panose="030F0702030302020204" pitchFamily="66" charset="0"/>
              </a:rPr>
              <a:t>rd</a:t>
            </a:r>
            <a:r>
              <a:rPr lang="en-GB" sz="2400" dirty="0">
                <a:latin typeface="Comic Sans MS" panose="030F0702030302020204" pitchFamily="66" charset="0"/>
              </a:rPr>
              <a:t> letters</a:t>
            </a:r>
          </a:p>
          <a:p>
            <a:r>
              <a:rPr lang="en-GB" sz="2400" dirty="0">
                <a:latin typeface="Comic Sans MS" panose="030F0702030302020204" pitchFamily="66" charset="0"/>
              </a:rPr>
              <a:t> </a:t>
            </a:r>
          </a:p>
          <a:p>
            <a:pPr marL="285750" lvl="0" indent="-285750">
              <a:buFont typeface="Arial" panose="020B0604020202020204" pitchFamily="34" charset="0"/>
              <a:buChar char="•"/>
            </a:pPr>
            <a:r>
              <a:rPr lang="en-GB" sz="2400" dirty="0">
                <a:latin typeface="Comic Sans MS" panose="030F0702030302020204" pitchFamily="66" charset="0"/>
              </a:rPr>
              <a:t>I </a:t>
            </a:r>
            <a:r>
              <a:rPr lang="en-GB" sz="2400">
                <a:latin typeface="Comic Sans MS" panose="030F0702030302020204" pitchFamily="66" charset="0"/>
              </a:rPr>
              <a:t>can </a:t>
            </a:r>
            <a:r>
              <a:rPr lang="en-GB" sz="2400" smtClean="0">
                <a:latin typeface="Comic Sans MS" panose="030F0702030302020204" pitchFamily="66" charset="0"/>
              </a:rPr>
              <a:t>use </a:t>
            </a:r>
            <a:r>
              <a:rPr lang="en-GB" sz="2400" dirty="0">
                <a:latin typeface="Comic Sans MS" panose="030F0702030302020204" pitchFamily="66" charset="0"/>
              </a:rPr>
              <a:t>full stops, capital letters, question marks and exclamation marks in </a:t>
            </a:r>
            <a:r>
              <a:rPr lang="en-GB" sz="2400">
                <a:latin typeface="Comic Sans MS" panose="030F0702030302020204" pitchFamily="66" charset="0"/>
              </a:rPr>
              <a:t>my </a:t>
            </a:r>
            <a:r>
              <a:rPr lang="en-GB" sz="2400" smtClean="0">
                <a:latin typeface="Comic Sans MS" panose="030F0702030302020204" pitchFamily="66" charset="0"/>
              </a:rPr>
              <a:t>writing all of the time</a:t>
            </a:r>
            <a:endParaRPr lang="en-GB" sz="2400" dirty="0">
              <a:latin typeface="Comic Sans MS" panose="030F0702030302020204" pitchFamily="66" charset="0"/>
            </a:endParaRPr>
          </a:p>
          <a:p>
            <a:r>
              <a:rPr lang="en-GB" sz="2400" dirty="0">
                <a:latin typeface="Comic Sans MS" panose="030F0702030302020204" pitchFamily="66" charset="0"/>
              </a:rPr>
              <a:t> </a:t>
            </a:r>
          </a:p>
          <a:p>
            <a:pPr marL="285750" lvl="0" indent="-285750">
              <a:buFont typeface="Arial" panose="020B0604020202020204" pitchFamily="34" charset="0"/>
              <a:buChar char="•"/>
            </a:pPr>
            <a:r>
              <a:rPr lang="en-GB" sz="2400" dirty="0">
                <a:latin typeface="Comic Sans MS" panose="030F0702030302020204" pitchFamily="66" charset="0"/>
              </a:rPr>
              <a:t>I can use </a:t>
            </a:r>
            <a:r>
              <a:rPr lang="en-GB" sz="2400" dirty="0" smtClean="0">
                <a:latin typeface="Comic Sans MS" panose="030F0702030302020204" pitchFamily="66" charset="0"/>
              </a:rPr>
              <a:t>a </a:t>
            </a:r>
            <a:r>
              <a:rPr lang="en-GB" sz="2400" dirty="0">
                <a:latin typeface="Comic Sans MS" panose="030F0702030302020204" pitchFamily="66" charset="0"/>
              </a:rPr>
              <a:t>wide range of connectives</a:t>
            </a:r>
          </a:p>
          <a:p>
            <a:r>
              <a:rPr lang="en-GB" sz="2400" dirty="0">
                <a:latin typeface="Comic Sans MS" panose="030F0702030302020204" pitchFamily="66" charset="0"/>
              </a:rPr>
              <a:t> </a:t>
            </a:r>
          </a:p>
          <a:p>
            <a:pPr marL="285750" lvl="0" indent="-285750">
              <a:buFont typeface="Arial" panose="020B0604020202020204" pitchFamily="34" charset="0"/>
              <a:buChar char="•"/>
            </a:pPr>
            <a:r>
              <a:rPr lang="en-GB" sz="2400" dirty="0">
                <a:latin typeface="Comic Sans MS" panose="030F0702030302020204" pitchFamily="66" charset="0"/>
              </a:rPr>
              <a:t>I can use adverbs to start my sentences </a:t>
            </a:r>
            <a:r>
              <a:rPr lang="en-GB" sz="2400" dirty="0" err="1">
                <a:latin typeface="Comic Sans MS" panose="030F0702030302020204" pitchFamily="66" charset="0"/>
              </a:rPr>
              <a:t>e.g</a:t>
            </a:r>
            <a:r>
              <a:rPr lang="en-GB" sz="2400" dirty="0">
                <a:latin typeface="Comic Sans MS" panose="030F0702030302020204" pitchFamily="66" charset="0"/>
              </a:rPr>
              <a:t> </a:t>
            </a:r>
            <a:r>
              <a:rPr lang="en-GB" sz="2400" dirty="0" smtClean="0">
                <a:latin typeface="Comic Sans MS" panose="030F0702030302020204" pitchFamily="66" charset="0"/>
              </a:rPr>
              <a:t>Quickly, </a:t>
            </a:r>
            <a:r>
              <a:rPr lang="en-GB" sz="2400" dirty="0">
                <a:latin typeface="Comic Sans MS" panose="030F0702030302020204" pitchFamily="66" charset="0"/>
              </a:rPr>
              <a:t>sadly, </a:t>
            </a:r>
            <a:r>
              <a:rPr lang="en-GB" sz="2400" dirty="0" smtClean="0">
                <a:latin typeface="Comic Sans MS" panose="030F0702030302020204" pitchFamily="66" charset="0"/>
              </a:rPr>
              <a:t>slowly </a:t>
            </a:r>
            <a:r>
              <a:rPr lang="en-GB" sz="2400" dirty="0" err="1" smtClean="0">
                <a:latin typeface="Comic Sans MS" panose="030F0702030302020204" pitchFamily="66" charset="0"/>
              </a:rPr>
              <a:t>etc</a:t>
            </a:r>
            <a:endParaRPr lang="en-GB" sz="2400" dirty="0" smtClean="0">
              <a:latin typeface="Comic Sans MS" panose="030F0702030302020204" pitchFamily="66" charset="0"/>
            </a:endParaRPr>
          </a:p>
          <a:p>
            <a:pPr marL="285750" lvl="0" indent="-285750">
              <a:buFont typeface="Arial" panose="020B0604020202020204" pitchFamily="34" charset="0"/>
              <a:buChar char="•"/>
            </a:pPr>
            <a:endParaRPr lang="en-GB" sz="2400" dirty="0">
              <a:latin typeface="Comic Sans MS" panose="030F0702030302020204" pitchFamily="66" charset="0"/>
            </a:endParaRPr>
          </a:p>
          <a:p>
            <a:pPr marL="285750" lvl="0" indent="-285750">
              <a:buFont typeface="Arial" panose="020B0604020202020204" pitchFamily="34" charset="0"/>
              <a:buChar char="•"/>
            </a:pPr>
            <a:r>
              <a:rPr lang="en-GB" sz="2400" dirty="0">
                <a:latin typeface="Comic Sans MS" panose="030F0702030302020204" pitchFamily="66" charset="0"/>
              </a:rPr>
              <a:t>I can check over my work to ensure it makes sense</a:t>
            </a:r>
          </a:p>
        </p:txBody>
      </p:sp>
      <p:sp>
        <p:nvSpPr>
          <p:cNvPr id="5123" name="Title 5122"/>
          <p:cNvSpPr>
            <a:spLocks noGrp="1"/>
          </p:cNvSpPr>
          <p:nvPr>
            <p:ph type="title"/>
          </p:nvPr>
        </p:nvSpPr>
        <p:spPr/>
        <p:txBody>
          <a:bodyPr/>
          <a:lstStyle/>
          <a:p>
            <a:r>
              <a:rPr lang="en-GB" b="1" dirty="0">
                <a:latin typeface="Comic Sans MS" panose="030F0702030302020204" pitchFamily="66" charset="0"/>
                <a:ea typeface="Times New Roman" panose="02020603050405020304" pitchFamily="18" charset="0"/>
              </a:rPr>
              <a:t>Step 4</a:t>
            </a:r>
            <a:r>
              <a:rPr lang="en-GB" b="1" dirty="0" smtClean="0">
                <a:latin typeface="Comic Sans MS" panose="030F0702030302020204" pitchFamily="66" charset="0"/>
                <a:ea typeface="Times New Roman" panose="02020603050405020304" pitchFamily="18" charset="0"/>
              </a:rPr>
              <a:t> </a:t>
            </a:r>
            <a:r>
              <a:rPr lang="en-GB" b="1" dirty="0">
                <a:latin typeface="Comic Sans MS" panose="030F0702030302020204" pitchFamily="66" charset="0"/>
                <a:ea typeface="Times New Roman" panose="02020603050405020304" pitchFamily="18" charset="0"/>
              </a:rPr>
              <a:t>– Success Criteria</a:t>
            </a:r>
            <a:br>
              <a:rPr lang="en-GB" b="1" dirty="0">
                <a:latin typeface="Comic Sans MS" panose="030F0702030302020204" pitchFamily="66" charset="0"/>
                <a:ea typeface="Times New Roman" panose="02020603050405020304" pitchFamily="18" charset="0"/>
              </a:rPr>
            </a:br>
            <a:endParaRPr lang="en-GB" dirty="0"/>
          </a:p>
        </p:txBody>
      </p:sp>
    </p:spTree>
    <p:extLst>
      <p:ext uri="{BB962C8B-B14F-4D97-AF65-F5344CB8AC3E}">
        <p14:creationId xmlns:p14="http://schemas.microsoft.com/office/powerpoint/2010/main" val="1455412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Holistic assessment tasks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Demonstrate </a:t>
            </a:r>
            <a:r>
              <a:rPr lang="en-GB" sz="3200" b="1" dirty="0" smtClean="0"/>
              <a:t>breadth</a:t>
            </a:r>
            <a:r>
              <a:rPr lang="en-GB" dirty="0" smtClean="0"/>
              <a:t> of learning – they come from a range of </a:t>
            </a:r>
            <a:r>
              <a:rPr lang="en-GB" dirty="0" err="1" smtClean="0"/>
              <a:t>Es</a:t>
            </a:r>
            <a:r>
              <a:rPr lang="en-GB" dirty="0" smtClean="0"/>
              <a:t> and </a:t>
            </a:r>
            <a:r>
              <a:rPr lang="en-GB" dirty="0" err="1" smtClean="0"/>
              <a:t>Os</a:t>
            </a:r>
            <a:r>
              <a:rPr lang="en-GB" dirty="0" smtClean="0"/>
              <a:t> across different organisers</a:t>
            </a:r>
          </a:p>
          <a:p>
            <a:r>
              <a:rPr lang="en-GB" dirty="0" smtClean="0"/>
              <a:t>Demonstrate </a:t>
            </a:r>
            <a:r>
              <a:rPr lang="en-GB" sz="3200" b="1" dirty="0" smtClean="0"/>
              <a:t>challenge</a:t>
            </a:r>
            <a:r>
              <a:rPr lang="en-GB" b="1" dirty="0" smtClean="0"/>
              <a:t> </a:t>
            </a:r>
            <a:r>
              <a:rPr lang="en-GB" dirty="0" smtClean="0"/>
              <a:t>– they ask pupils to use a range of higher order thinking skills such as analysis, creation, evaluation, problem solving, tackling multi step tasks, interpreting tasks</a:t>
            </a:r>
          </a:p>
          <a:p>
            <a:r>
              <a:rPr lang="en-GB" dirty="0" smtClean="0"/>
              <a:t>Demonstrate </a:t>
            </a:r>
            <a:r>
              <a:rPr lang="en-GB" sz="3200" b="1" dirty="0" smtClean="0"/>
              <a:t>application</a:t>
            </a:r>
            <a:r>
              <a:rPr lang="en-GB" dirty="0" smtClean="0"/>
              <a:t> of learning in new and unfamiliar situations</a:t>
            </a:r>
          </a:p>
          <a:p>
            <a:r>
              <a:rPr lang="en-GB" dirty="0" smtClean="0"/>
              <a:t>Come from one of the four contexts of learning:</a:t>
            </a:r>
          </a:p>
          <a:p>
            <a:pPr marL="0" indent="0">
              <a:buNone/>
            </a:pPr>
            <a:r>
              <a:rPr lang="en-GB" dirty="0"/>
              <a:t>	</a:t>
            </a:r>
            <a:r>
              <a:rPr lang="en-GB" dirty="0" smtClean="0"/>
              <a:t>Life and ethos of the school as a community</a:t>
            </a:r>
          </a:p>
          <a:p>
            <a:pPr marL="0" indent="0">
              <a:buNone/>
            </a:pPr>
            <a:r>
              <a:rPr lang="en-GB" dirty="0"/>
              <a:t>	</a:t>
            </a:r>
            <a:r>
              <a:rPr lang="en-GB" dirty="0" smtClean="0"/>
              <a:t>Curriculum areas and subjects</a:t>
            </a:r>
          </a:p>
          <a:p>
            <a:pPr marL="0" indent="0">
              <a:buNone/>
            </a:pPr>
            <a:r>
              <a:rPr lang="en-GB" dirty="0"/>
              <a:t>	</a:t>
            </a:r>
            <a:r>
              <a:rPr lang="en-GB" dirty="0" smtClean="0"/>
              <a:t>Interdisciplinary learning</a:t>
            </a:r>
          </a:p>
          <a:p>
            <a:pPr marL="0" indent="0">
              <a:buNone/>
            </a:pPr>
            <a:r>
              <a:rPr lang="en-GB" dirty="0"/>
              <a:t>	</a:t>
            </a:r>
            <a:r>
              <a:rPr lang="en-GB" dirty="0" smtClean="0"/>
              <a:t>Opportunities for personal achievement</a:t>
            </a:r>
          </a:p>
          <a:p>
            <a:endParaRPr lang="en-GB"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61530" y="5177028"/>
            <a:ext cx="15763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42493" y="358011"/>
            <a:ext cx="14954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80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kind of things might a holistic assessment contain?</a:t>
            </a:r>
            <a:endParaRPr lang="en-GB" dirty="0"/>
          </a:p>
        </p:txBody>
      </p:sp>
      <p:sp>
        <p:nvSpPr>
          <p:cNvPr id="3" name="Content Placeholder 2"/>
          <p:cNvSpPr>
            <a:spLocks noGrp="1"/>
          </p:cNvSpPr>
          <p:nvPr>
            <p:ph idx="1"/>
          </p:nvPr>
        </p:nvSpPr>
        <p:spPr/>
        <p:txBody>
          <a:bodyPr/>
          <a:lstStyle/>
          <a:p>
            <a:r>
              <a:rPr lang="en-GB" dirty="0"/>
              <a:t>Tasks which draw on learning from earlier in </a:t>
            </a:r>
            <a:r>
              <a:rPr lang="en-GB" dirty="0" smtClean="0"/>
              <a:t>the year</a:t>
            </a:r>
          </a:p>
          <a:p>
            <a:r>
              <a:rPr lang="en-GB" dirty="0" smtClean="0"/>
              <a:t>Tasks which bring in elements of learning from </a:t>
            </a:r>
            <a:r>
              <a:rPr lang="en-GB" b="1" dirty="0" smtClean="0"/>
              <a:t>more than one </a:t>
            </a:r>
            <a:r>
              <a:rPr lang="en-GB" dirty="0" smtClean="0"/>
              <a:t>organiser</a:t>
            </a:r>
          </a:p>
          <a:p>
            <a:r>
              <a:rPr lang="en-GB" dirty="0" smtClean="0"/>
              <a:t>Multi-stage task</a:t>
            </a:r>
          </a:p>
          <a:p>
            <a:r>
              <a:rPr lang="en-GB" dirty="0" smtClean="0"/>
              <a:t>Tasks which require higher order thinking skills</a:t>
            </a:r>
          </a:p>
          <a:p>
            <a:r>
              <a:rPr lang="en-GB" dirty="0" smtClean="0"/>
              <a:t>Tasks without too much explicit instruction</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3105" y="2897746"/>
            <a:ext cx="4248895" cy="317524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1987" y="182075"/>
            <a:ext cx="14954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15612" y="5524500"/>
            <a:ext cx="15763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25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729</Words>
  <Application>Microsoft Office PowerPoint</Application>
  <PresentationFormat>Widescreen</PresentationFormat>
  <Paragraphs>250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Comic Sans MS</vt:lpstr>
      <vt:lpstr>Symbol</vt:lpstr>
      <vt:lpstr>Times New Roman</vt:lpstr>
      <vt:lpstr>Office Theme</vt:lpstr>
      <vt:lpstr>7268</vt:lpstr>
      <vt:lpstr>Why do we use holistic assessments?</vt:lpstr>
      <vt:lpstr>PowerPoint Presentation</vt:lpstr>
      <vt:lpstr>PowerPoint Presentation</vt:lpstr>
      <vt:lpstr>Step 1 – Success Criteria </vt:lpstr>
      <vt:lpstr>PowerPoint Presentation</vt:lpstr>
      <vt:lpstr>Step 4 – Success Criteria </vt:lpstr>
      <vt:lpstr>Holistic assessment tasks</vt:lpstr>
      <vt:lpstr>What kind of things might a holistic assessment contain?</vt:lpstr>
      <vt:lpstr>PowerPoint Presentation</vt:lpstr>
      <vt:lpstr>PowerPoint Presentation</vt:lpstr>
      <vt:lpstr>Task</vt:lpstr>
      <vt:lpstr>This is holistic because…</vt:lpstr>
      <vt:lpstr>What do we now do with this assessment?</vt:lpstr>
    </vt:vector>
  </TitlesOfParts>
  <Company>Argyll &amp; Bute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Maclellan, Michaelina</dc:creator>
  <cp:lastModifiedBy>Cathro, Gillian</cp:lastModifiedBy>
  <cp:revision>12</cp:revision>
  <cp:lastPrinted>2018-11-23T10:32:38Z</cp:lastPrinted>
  <dcterms:created xsi:type="dcterms:W3CDTF">2018-11-20T14:39:53Z</dcterms:created>
  <dcterms:modified xsi:type="dcterms:W3CDTF">2018-11-29T10:10:46Z</dcterms:modified>
</cp:coreProperties>
</file>