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69" r:id="rId4"/>
    <p:sldId id="270" r:id="rId5"/>
    <p:sldId id="258" r:id="rId6"/>
    <p:sldId id="271" r:id="rId7"/>
    <p:sldId id="274" r:id="rId8"/>
    <p:sldId id="275" r:id="rId9"/>
    <p:sldId id="276" r:id="rId10"/>
    <p:sldId id="277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89F5B-C4FF-40BD-9A79-CE294A2C3703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2EF1F-2A28-4FFD-86AC-45BF1A525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676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01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16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7917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572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6219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871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986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80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30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81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99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04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20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48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1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767A0-2FE9-4A14-8F09-E703CB136FB5}" type="datetimeFigureOut">
              <a:rPr lang="en-GB" smtClean="0"/>
              <a:t>05/05/2017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02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Embedding Assessment and Moderation in the Secondary Context</a:t>
            </a:r>
          </a:p>
        </p:txBody>
      </p:sp>
    </p:spTree>
    <p:extLst>
      <p:ext uri="{BB962C8B-B14F-4D97-AF65-F5344CB8AC3E}">
        <p14:creationId xmlns:p14="http://schemas.microsoft.com/office/powerpoint/2010/main" val="2752757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86" y="1722707"/>
            <a:ext cx="8596668" cy="3880773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sz="4000" dirty="0" smtClean="0"/>
              <a:t>Departments </a:t>
            </a:r>
            <a:r>
              <a:rPr lang="en-GB" altLang="en-US" sz="4000" dirty="0"/>
              <a:t>will identify their own priorities.</a:t>
            </a:r>
          </a:p>
          <a:p>
            <a:pPr marL="457200" indent="-457200">
              <a:buFontTx/>
              <a:buChar char="•"/>
            </a:pPr>
            <a:r>
              <a:rPr lang="en-GB" altLang="en-US" sz="4000" dirty="0"/>
              <a:t>Staff working collaboratively to address these.</a:t>
            </a:r>
          </a:p>
          <a:p>
            <a:pPr marL="457200" indent="-457200">
              <a:buFontTx/>
              <a:buChar char="•"/>
            </a:pPr>
            <a:r>
              <a:rPr lang="en-GB" altLang="en-US" sz="4000" dirty="0"/>
              <a:t>Link DHT will discuss progress with PTs at 1 to 1 meetings.</a:t>
            </a:r>
          </a:p>
          <a:p>
            <a:pPr marL="457200" indent="-457200">
              <a:buFontTx/>
              <a:buChar char="•"/>
            </a:pPr>
            <a:r>
              <a:rPr lang="en-GB" altLang="en-US" sz="4000" dirty="0"/>
              <a:t>Department Minutes should reflect progress.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454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0213"/>
            <a:ext cx="8596668" cy="898566"/>
          </a:xfrm>
        </p:spPr>
        <p:txBody>
          <a:bodyPr>
            <a:normAutofit/>
          </a:bodyPr>
          <a:lstStyle/>
          <a:p>
            <a:r>
              <a:rPr lang="en-GB" sz="4000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46909"/>
            <a:ext cx="8596668" cy="4794453"/>
          </a:xfrm>
        </p:spPr>
        <p:txBody>
          <a:bodyPr>
            <a:normAutofit/>
          </a:bodyPr>
          <a:lstStyle/>
          <a:p>
            <a:r>
              <a:rPr lang="en-GB" sz="2800" dirty="0"/>
              <a:t>Reinvigorated staff and giving them an opportunity to focus on key concerns.</a:t>
            </a:r>
          </a:p>
          <a:p>
            <a:r>
              <a:rPr lang="en-GB" sz="2800" dirty="0"/>
              <a:t>Encouraged collaborative working and a safe environment to be a critical friend to colleagues.</a:t>
            </a:r>
          </a:p>
          <a:p>
            <a:r>
              <a:rPr lang="en-GB" sz="2800" dirty="0"/>
              <a:t>Opportunity for reflection on practice and time to make improvements for pupil’s learning (hopefully!).</a:t>
            </a:r>
          </a:p>
          <a:p>
            <a:r>
              <a:rPr lang="en-GB" sz="2800" dirty="0"/>
              <a:t>Allowed staff to take a step back and look holistically at the BGE curriculum and see the whole picture.</a:t>
            </a:r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91249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0047"/>
            <a:ext cx="8596668" cy="4331315"/>
          </a:xfrm>
        </p:spPr>
        <p:txBody>
          <a:bodyPr>
            <a:normAutofit/>
          </a:bodyPr>
          <a:lstStyle/>
          <a:p>
            <a:r>
              <a:rPr lang="en-GB" sz="3200" dirty="0"/>
              <a:t>Needs an on-going investment of time.</a:t>
            </a:r>
          </a:p>
          <a:p>
            <a:r>
              <a:rPr lang="en-GB" sz="3200" dirty="0"/>
              <a:t>Still ambiguity over assessment and benchmarks.</a:t>
            </a:r>
          </a:p>
          <a:p>
            <a:r>
              <a:rPr lang="en-GB" sz="3200" dirty="0"/>
              <a:t>Need for further CPD in areas such as active learning, numeracy and assessment approaches.  </a:t>
            </a:r>
          </a:p>
        </p:txBody>
      </p:sp>
    </p:spTree>
    <p:extLst>
      <p:ext uri="{BB962C8B-B14F-4D97-AF65-F5344CB8AC3E}">
        <p14:creationId xmlns:p14="http://schemas.microsoft.com/office/powerpoint/2010/main" val="116632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717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90" y="246940"/>
            <a:ext cx="8577890" cy="645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544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76739" y="513835"/>
            <a:ext cx="8229600" cy="711200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 </a:t>
            </a:r>
            <a:r>
              <a:rPr lang="en-GB" altLang="en-US" sz="4400" dirty="0"/>
              <a:t>Wider Benefits for our School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19067" y="1616714"/>
            <a:ext cx="8491188" cy="492658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sz="3200" dirty="0"/>
              <a:t>Help to address key issues we have identified as a school through self-evaluation:</a:t>
            </a:r>
          </a:p>
          <a:p>
            <a:pPr marL="0" indent="0">
              <a:defRPr/>
            </a:pPr>
            <a:endParaRPr lang="en-GB" sz="3200" dirty="0"/>
          </a:p>
          <a:p>
            <a:pPr marL="457200" indent="-457200">
              <a:buFont typeface="Arial" charset="0"/>
              <a:buChar char="•"/>
              <a:defRPr/>
            </a:pPr>
            <a:r>
              <a:rPr lang="en-GB" sz="3200" dirty="0"/>
              <a:t>Improving BGE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en-GB" sz="3200" dirty="0"/>
              <a:t>Better transition to the Senior Phase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en-GB" sz="3200" dirty="0"/>
              <a:t>Raising attainment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en-GB" sz="3200" dirty="0"/>
              <a:t>Closing attainment gap	</a:t>
            </a:r>
          </a:p>
        </p:txBody>
      </p:sp>
    </p:spTree>
    <p:extLst>
      <p:ext uri="{BB962C8B-B14F-4D97-AF65-F5344CB8AC3E}">
        <p14:creationId xmlns:p14="http://schemas.microsoft.com/office/powerpoint/2010/main" val="3268222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•"/>
            </a:pPr>
            <a:r>
              <a:rPr lang="en-GB" altLang="en-US" sz="3200" dirty="0"/>
              <a:t>Improving pace and challenge</a:t>
            </a:r>
          </a:p>
          <a:p>
            <a:pPr marL="457200" indent="-457200">
              <a:buFontTx/>
              <a:buChar char="•"/>
            </a:pPr>
            <a:r>
              <a:rPr lang="en-GB" altLang="en-US" sz="3200" dirty="0"/>
              <a:t>Providing effective differentiation</a:t>
            </a:r>
          </a:p>
          <a:p>
            <a:pPr marL="457200" indent="-457200">
              <a:buFontTx/>
              <a:buChar char="•"/>
            </a:pPr>
            <a:r>
              <a:rPr lang="en-GB" altLang="en-US" sz="3200" dirty="0"/>
              <a:t>Culture of collaborative learning between teachers.</a:t>
            </a:r>
          </a:p>
          <a:p>
            <a:pPr marL="457200" indent="-457200">
              <a:buFontTx/>
              <a:buChar char="•"/>
            </a:pPr>
            <a:r>
              <a:rPr lang="en-GB" altLang="en-US" sz="3200" dirty="0"/>
              <a:t>Improved staff ethos</a:t>
            </a:r>
          </a:p>
          <a:p>
            <a:pPr marL="457200" indent="-457200">
              <a:buFontTx/>
              <a:buChar char="•"/>
            </a:pPr>
            <a:endParaRPr lang="en-GB" altLang="en-US" sz="3200" dirty="0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589560" y="513649"/>
            <a:ext cx="8229600" cy="711200"/>
          </a:xfrm>
        </p:spPr>
        <p:txBody>
          <a:bodyPr>
            <a:normAutofit/>
          </a:bodyPr>
          <a:lstStyle/>
          <a:p>
            <a:r>
              <a:rPr lang="en-GB" altLang="en-US" sz="4000" dirty="0"/>
              <a:t>Benefits (Continued)</a:t>
            </a:r>
          </a:p>
        </p:txBody>
      </p:sp>
    </p:spTree>
    <p:extLst>
      <p:ext uri="{BB962C8B-B14F-4D97-AF65-F5344CB8AC3E}">
        <p14:creationId xmlns:p14="http://schemas.microsoft.com/office/powerpoint/2010/main" val="16311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4816"/>
          </a:xfrm>
        </p:spPr>
        <p:txBody>
          <a:bodyPr>
            <a:normAutofit/>
          </a:bodyPr>
          <a:lstStyle/>
          <a:p>
            <a:r>
              <a:rPr lang="en-GB" sz="4000" dirty="0"/>
              <a:t>What We Did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06" y="1656760"/>
            <a:ext cx="8596668" cy="4681485"/>
          </a:xfrm>
        </p:spPr>
        <p:txBody>
          <a:bodyPr>
            <a:noAutofit/>
          </a:bodyPr>
          <a:lstStyle/>
          <a:p>
            <a:r>
              <a:rPr lang="en-GB" sz="3200" dirty="0"/>
              <a:t>Discussion with DHT </a:t>
            </a:r>
          </a:p>
          <a:p>
            <a:r>
              <a:rPr lang="en-GB" sz="3200" dirty="0"/>
              <a:t>Discussion with SLT: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800" dirty="0"/>
              <a:t>linking to school improvement plan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800" dirty="0"/>
              <a:t>professional learning time</a:t>
            </a:r>
          </a:p>
          <a:p>
            <a:r>
              <a:rPr lang="en-GB" sz="3200" dirty="0"/>
              <a:t>Agreement that the primary focus of professional learning for staff would be AMF.</a:t>
            </a:r>
          </a:p>
        </p:txBody>
      </p:sp>
    </p:spTree>
    <p:extLst>
      <p:ext uri="{BB962C8B-B14F-4D97-AF65-F5344CB8AC3E}">
        <p14:creationId xmlns:p14="http://schemas.microsoft.com/office/powerpoint/2010/main" val="234011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November-February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0215"/>
            <a:ext cx="8596668" cy="4611147"/>
          </a:xfrm>
        </p:spPr>
        <p:txBody>
          <a:bodyPr>
            <a:normAutofit/>
          </a:bodyPr>
          <a:lstStyle/>
          <a:p>
            <a:r>
              <a:rPr lang="en-GB" sz="2800" dirty="0"/>
              <a:t>In-service day in November – overview of assessment and moderation framework.</a:t>
            </a:r>
          </a:p>
          <a:p>
            <a:r>
              <a:rPr lang="en-GB" sz="2800" dirty="0"/>
              <a:t>Departments identified key priorities.</a:t>
            </a:r>
          </a:p>
          <a:p>
            <a:r>
              <a:rPr lang="en-GB" sz="2800" dirty="0"/>
              <a:t>Tuesday sessions/February in-service, departments given time to work on their key priorities.</a:t>
            </a:r>
          </a:p>
          <a:p>
            <a:r>
              <a:rPr lang="en-GB" sz="2800" dirty="0"/>
              <a:t>Whole school sessions given on learning. intentions/success criteria and literacy.</a:t>
            </a:r>
          </a:p>
          <a:p>
            <a:r>
              <a:rPr lang="en-GB" sz="2800" dirty="0"/>
              <a:t>Quality Assurance by PT and DHT.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51339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Department Task – Part 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2888"/>
            <a:ext cx="10515600" cy="4739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Go back and look at the </a:t>
            </a:r>
            <a:r>
              <a:rPr lang="en-GB" dirty="0" err="1"/>
              <a:t>Es</a:t>
            </a:r>
            <a:r>
              <a:rPr lang="en-GB" dirty="0"/>
              <a:t> and </a:t>
            </a:r>
            <a:r>
              <a:rPr lang="en-GB" dirty="0" err="1"/>
              <a:t>Os</a:t>
            </a:r>
            <a:r>
              <a:rPr lang="en-GB" dirty="0"/>
              <a:t> with a fresh set of eyes.  Now consider: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Which </a:t>
            </a:r>
            <a:r>
              <a:rPr lang="en-GB" dirty="0" err="1"/>
              <a:t>Es</a:t>
            </a:r>
            <a:r>
              <a:rPr lang="en-GB" dirty="0"/>
              <a:t> and </a:t>
            </a:r>
            <a:r>
              <a:rPr lang="en-GB" dirty="0" err="1"/>
              <a:t>Os</a:t>
            </a:r>
            <a:r>
              <a:rPr lang="en-GB" dirty="0"/>
              <a:t> are you currently covering in your S1-3 curriculum?</a:t>
            </a:r>
          </a:p>
          <a:p>
            <a:pPr lvl="0"/>
            <a:r>
              <a:rPr lang="en-GB" dirty="0"/>
              <a:t>Are these </a:t>
            </a:r>
            <a:r>
              <a:rPr lang="en-GB" dirty="0" err="1"/>
              <a:t>Es</a:t>
            </a:r>
            <a:r>
              <a:rPr lang="en-GB" dirty="0"/>
              <a:t> and </a:t>
            </a:r>
            <a:r>
              <a:rPr lang="en-GB" dirty="0" err="1"/>
              <a:t>Os</a:t>
            </a:r>
            <a:r>
              <a:rPr lang="en-GB" dirty="0"/>
              <a:t> fully preparing pupils for the Senior Phase?</a:t>
            </a:r>
          </a:p>
          <a:p>
            <a:pPr lvl="0"/>
            <a:r>
              <a:rPr lang="en-GB" dirty="0"/>
              <a:t>Are there any </a:t>
            </a:r>
            <a:r>
              <a:rPr lang="en-GB" dirty="0" err="1"/>
              <a:t>Es</a:t>
            </a:r>
            <a:r>
              <a:rPr lang="en-GB" dirty="0"/>
              <a:t> and </a:t>
            </a:r>
            <a:r>
              <a:rPr lang="en-GB" dirty="0" err="1"/>
              <a:t>Os</a:t>
            </a:r>
            <a:r>
              <a:rPr lang="en-GB" dirty="0"/>
              <a:t> that you need to discard and any that you need to include in your S1-3 curriculum?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N.B. 	The advice from Education Scotland states that we are not expected 	to cover all the </a:t>
            </a:r>
            <a:r>
              <a:rPr lang="en-GB" dirty="0" err="1"/>
              <a:t>Es</a:t>
            </a:r>
            <a:r>
              <a:rPr lang="en-GB" dirty="0"/>
              <a:t> and </a:t>
            </a:r>
            <a:r>
              <a:rPr lang="en-GB" dirty="0" err="1"/>
              <a:t>Os</a:t>
            </a:r>
            <a:r>
              <a:rPr lang="en-GB" dirty="0"/>
              <a:t> for our curricular area but we are expected 	to cover </a:t>
            </a:r>
            <a:r>
              <a:rPr lang="en-GB" b="1" u="sng" dirty="0"/>
              <a:t>a range</a:t>
            </a:r>
            <a:r>
              <a:rPr lang="en-GB" dirty="0"/>
              <a:t> and </a:t>
            </a:r>
            <a:r>
              <a:rPr lang="en-GB" dirty="0" err="1"/>
              <a:t>Es</a:t>
            </a:r>
            <a:r>
              <a:rPr lang="en-GB" dirty="0"/>
              <a:t> and </a:t>
            </a:r>
            <a:r>
              <a:rPr lang="en-GB" dirty="0" err="1"/>
              <a:t>Os</a:t>
            </a:r>
            <a:r>
              <a:rPr lang="en-GB" dirty="0"/>
              <a:t> should be bundled together to make 	this achievable.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475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Department Task – Part Two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 smtClean="0"/>
              <a:t>Now </a:t>
            </a:r>
            <a:r>
              <a:rPr lang="en-GB" sz="3600" dirty="0"/>
              <a:t>identify </a:t>
            </a:r>
            <a:r>
              <a:rPr lang="en-GB" sz="3600" b="1" u="sng" dirty="0"/>
              <a:t>three</a:t>
            </a:r>
            <a:r>
              <a:rPr lang="en-GB" sz="3600" dirty="0"/>
              <a:t> key areas of development for your S1-3 curriculum, which will be worked on in the forthcoming professional learning sessions.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646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Department Task – Part Three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/>
              <a:t>Following </a:t>
            </a:r>
            <a:r>
              <a:rPr lang="en-GB" sz="3200" dirty="0"/>
              <a:t>the session on Learning Intentions and Success Criteria, in your departments work collaboratively to rewrite your LIs and SCs for: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3200" dirty="0" err="1"/>
              <a:t>Es</a:t>
            </a:r>
            <a:r>
              <a:rPr lang="en-GB" sz="3200" dirty="0"/>
              <a:t> and </a:t>
            </a:r>
            <a:r>
              <a:rPr lang="en-GB" sz="3200" dirty="0" err="1"/>
              <a:t>Os</a:t>
            </a:r>
            <a:r>
              <a:rPr lang="en-GB" sz="3200" dirty="0"/>
              <a:t> that you are currently teaching in your S1-3 curriculum and plan to keep in place. 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3200" dirty="0"/>
              <a:t>New </a:t>
            </a:r>
            <a:r>
              <a:rPr lang="en-GB" sz="3200" dirty="0" err="1"/>
              <a:t>Es</a:t>
            </a:r>
            <a:r>
              <a:rPr lang="en-GB" sz="3200" dirty="0"/>
              <a:t> and </a:t>
            </a:r>
            <a:r>
              <a:rPr lang="en-GB" sz="3200" dirty="0" err="1"/>
              <a:t>Os</a:t>
            </a:r>
            <a:r>
              <a:rPr lang="en-GB" sz="3200" dirty="0"/>
              <a:t> that you want to incorporate in your S1-3 curriculum – refer back to the priorities you have identified in Task Two.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6751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427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Embedding Assessment and Moderation in the Secondary Context</vt:lpstr>
      <vt:lpstr>PowerPoint Presentation</vt:lpstr>
      <vt:lpstr> Wider Benefits for our School</vt:lpstr>
      <vt:lpstr>Benefits (Continued)</vt:lpstr>
      <vt:lpstr>What We Did</vt:lpstr>
      <vt:lpstr>November-February</vt:lpstr>
      <vt:lpstr>Department Task – Part One</vt:lpstr>
      <vt:lpstr>Department Task – Part Two</vt:lpstr>
      <vt:lpstr>Department Task – Part Three</vt:lpstr>
      <vt:lpstr>Quality Assurance</vt:lpstr>
      <vt:lpstr>Evaluation</vt:lpstr>
      <vt:lpstr>Evaluation</vt:lpstr>
    </vt:vector>
  </TitlesOfParts>
  <Company>Argyll &amp; Bute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Bryden, Clare</dc:creator>
  <cp:lastModifiedBy>Dudley, Emma</cp:lastModifiedBy>
  <cp:revision>15</cp:revision>
  <cp:lastPrinted>2017-02-20T16:45:20Z</cp:lastPrinted>
  <dcterms:created xsi:type="dcterms:W3CDTF">2017-01-23T13:07:58Z</dcterms:created>
  <dcterms:modified xsi:type="dcterms:W3CDTF">2017-05-05T14:30:12Z</dcterms:modified>
</cp:coreProperties>
</file>