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65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4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69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8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42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40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69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49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7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41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DE6118-2437-4B30-8E3C-4D2BE6020583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84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775" y="4921500"/>
            <a:ext cx="7772400" cy="1463040"/>
          </a:xfrm>
        </p:spPr>
        <p:txBody>
          <a:bodyPr/>
          <a:lstStyle/>
          <a:p>
            <a:r>
              <a:rPr lang="en-GB" dirty="0" smtClean="0"/>
              <a:t>Creating effective holistic assessment tasks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570" y="4921500"/>
            <a:ext cx="1495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3350" y="5002462"/>
            <a:ext cx="15763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45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is holistic because…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Breadth - </a:t>
            </a:r>
            <a:r>
              <a:rPr lang="en-GB" dirty="0" smtClean="0"/>
              <a:t>comes from a range of organisers across numeracy (time, money, number, FDP)</a:t>
            </a:r>
          </a:p>
          <a:p>
            <a:pPr marL="0" indent="0">
              <a:buNone/>
            </a:pPr>
            <a:r>
              <a:rPr lang="en-GB" u="sng" dirty="0" smtClean="0"/>
              <a:t>Challenge - </a:t>
            </a:r>
            <a:r>
              <a:rPr lang="en-GB" dirty="0"/>
              <a:t>Careful reading of the question to extract the relevant </a:t>
            </a:r>
            <a:r>
              <a:rPr lang="en-GB" dirty="0" smtClean="0"/>
              <a:t>information, problem solving, multi-step </a:t>
            </a:r>
            <a:r>
              <a:rPr lang="en-GB" dirty="0"/>
              <a:t>question with </a:t>
            </a:r>
            <a:r>
              <a:rPr lang="en-GB" dirty="0" smtClean="0"/>
              <a:t>evaluation, drawing </a:t>
            </a:r>
            <a:r>
              <a:rPr lang="en-GB" dirty="0"/>
              <a:t>on a range of </a:t>
            </a:r>
            <a:r>
              <a:rPr lang="en-GB" dirty="0" smtClean="0"/>
              <a:t>learning, possibly </a:t>
            </a:r>
            <a:r>
              <a:rPr lang="en-GB" dirty="0"/>
              <a:t>from throughout the </a:t>
            </a:r>
            <a:r>
              <a:rPr lang="en-GB" dirty="0" smtClean="0"/>
              <a:t>year.</a:t>
            </a:r>
          </a:p>
          <a:p>
            <a:pPr marL="0" indent="0">
              <a:buNone/>
            </a:pPr>
            <a:r>
              <a:rPr lang="en-GB" u="sng" dirty="0" smtClean="0"/>
              <a:t>Application - </a:t>
            </a:r>
            <a:r>
              <a:rPr lang="en-GB" dirty="0"/>
              <a:t>Elements of the question will have been covered previously but this format/combination will be new and </a:t>
            </a:r>
            <a:r>
              <a:rPr lang="en-GB" dirty="0" smtClean="0"/>
              <a:t>unfamiliar, application </a:t>
            </a:r>
            <a:r>
              <a:rPr lang="en-GB" dirty="0"/>
              <a:t>of key number skills but without explicit </a:t>
            </a:r>
            <a:r>
              <a:rPr lang="en-GB" dirty="0" smtClean="0"/>
              <a:t>instruction.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614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Task 1: Create holistic assessments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Select a bundle of </a:t>
            </a:r>
            <a:r>
              <a:rPr lang="en-GB" sz="2400" dirty="0" err="1" smtClean="0"/>
              <a:t>Es</a:t>
            </a:r>
            <a:r>
              <a:rPr lang="en-GB" sz="2400" dirty="0" smtClean="0"/>
              <a:t> and </a:t>
            </a:r>
            <a:r>
              <a:rPr lang="en-GB" sz="2400" dirty="0" err="1" smtClean="0"/>
              <a:t>Os</a:t>
            </a:r>
            <a:r>
              <a:rPr lang="en-GB" sz="2400" dirty="0" smtClean="0"/>
              <a:t> which reflect the learning happening in the classroom.</a:t>
            </a:r>
          </a:p>
          <a:p>
            <a:pPr marL="0" indent="0">
              <a:buNone/>
            </a:pPr>
            <a:r>
              <a:rPr lang="en-GB" sz="2400" dirty="0" smtClean="0"/>
              <a:t>Create 2 holistic assessments which require: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400" dirty="0" smtClean="0"/>
              <a:t>The learner to draw on a range of learning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400" dirty="0" smtClean="0"/>
              <a:t>Appropriate level of challenge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400" dirty="0" smtClean="0"/>
              <a:t>Higher order thinking skills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400" dirty="0" smtClean="0"/>
              <a:t>Application of learning in a new and unfamiliar situation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400" dirty="0" smtClean="0"/>
              <a:t>Come from one of the four contexts of learning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229" y="5177028"/>
            <a:ext cx="15763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192" y="0"/>
            <a:ext cx="1495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553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Task 2: Evaluation of holistic assessments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Now look at the task created by another group. </a:t>
            </a:r>
          </a:p>
          <a:p>
            <a:r>
              <a:rPr lang="en-GB" sz="4000" dirty="0" smtClean="0"/>
              <a:t>Using the evaluative comment checklist, moderate the effectiveness of this task as a holistic assessment.</a:t>
            </a:r>
            <a:endParaRPr lang="en-GB" sz="40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737" y="4910797"/>
            <a:ext cx="1434904" cy="19132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229" y="5177028"/>
            <a:ext cx="15763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93" y="358011"/>
            <a:ext cx="1495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42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218" y="2478410"/>
            <a:ext cx="9720072" cy="1499616"/>
          </a:xfrm>
        </p:spPr>
        <p:txBody>
          <a:bodyPr/>
          <a:lstStyle/>
          <a:p>
            <a:pPr algn="ctr"/>
            <a:r>
              <a:rPr lang="en-GB" dirty="0" smtClean="0"/>
              <a:t>What is your understanding of “holistic assessment task”?</a:t>
            </a:r>
            <a:endParaRPr lang="en-GB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987" y="5057954"/>
            <a:ext cx="15763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987" y="182075"/>
            <a:ext cx="1495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81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Holistic assessment 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Demonstrate </a:t>
            </a:r>
            <a:r>
              <a:rPr lang="en-GB" sz="3200" b="1" dirty="0" smtClean="0"/>
              <a:t>breadth</a:t>
            </a:r>
            <a:r>
              <a:rPr lang="en-GB" dirty="0" smtClean="0"/>
              <a:t> of learning – they come from a range of </a:t>
            </a:r>
            <a:r>
              <a:rPr lang="en-GB" dirty="0" err="1" smtClean="0"/>
              <a:t>Es</a:t>
            </a:r>
            <a:r>
              <a:rPr lang="en-GB" dirty="0" smtClean="0"/>
              <a:t> and </a:t>
            </a:r>
            <a:r>
              <a:rPr lang="en-GB" dirty="0" err="1" smtClean="0"/>
              <a:t>Os</a:t>
            </a:r>
            <a:r>
              <a:rPr lang="en-GB" dirty="0" smtClean="0"/>
              <a:t> across different organisers</a:t>
            </a:r>
          </a:p>
          <a:p>
            <a:r>
              <a:rPr lang="en-GB" dirty="0" smtClean="0"/>
              <a:t>Demonstrate </a:t>
            </a:r>
            <a:r>
              <a:rPr lang="en-GB" sz="3200" b="1" dirty="0" smtClean="0"/>
              <a:t>challenge</a:t>
            </a:r>
            <a:r>
              <a:rPr lang="en-GB" b="1" dirty="0" smtClean="0"/>
              <a:t> </a:t>
            </a:r>
            <a:r>
              <a:rPr lang="en-GB" dirty="0" smtClean="0"/>
              <a:t>– they ask pupils to use a range of higher order thinking skills such as analysis, creation, evaluation, problem solving, tackling multi step tasks, interpreting tasks</a:t>
            </a:r>
          </a:p>
          <a:p>
            <a:r>
              <a:rPr lang="en-GB" dirty="0" smtClean="0"/>
              <a:t>Demonstrate </a:t>
            </a:r>
            <a:r>
              <a:rPr lang="en-GB" sz="3200" b="1" dirty="0" smtClean="0"/>
              <a:t>application</a:t>
            </a:r>
            <a:r>
              <a:rPr lang="en-GB" dirty="0" smtClean="0"/>
              <a:t> of learning in new and unfamiliar situations</a:t>
            </a:r>
          </a:p>
          <a:p>
            <a:r>
              <a:rPr lang="en-GB" dirty="0" smtClean="0"/>
              <a:t>Come from one of the four contexts of learning: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Life and ethos of the school as a community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Curriculum areas and subjects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Interdisciplinary learning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Opportunities for personal achievement</a:t>
            </a:r>
          </a:p>
          <a:p>
            <a:endParaRPr lang="en-GB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1530" y="5177028"/>
            <a:ext cx="15763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93" y="358011"/>
            <a:ext cx="1495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83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and how should we use holistic assessments?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pre-assessment to ascertain levels of understanding and/or competency</a:t>
            </a:r>
          </a:p>
          <a:p>
            <a:r>
              <a:rPr lang="en-GB" dirty="0" smtClean="0"/>
              <a:t>As part of on-going learning and teaching approaches</a:t>
            </a:r>
          </a:p>
          <a:p>
            <a:r>
              <a:rPr lang="en-GB" dirty="0" smtClean="0"/>
              <a:t>To assess application of knowledge and skills in new and unfamiliar contexts</a:t>
            </a:r>
          </a:p>
          <a:p>
            <a:r>
              <a:rPr lang="en-GB" dirty="0" smtClean="0"/>
              <a:t>As part of the evidence base for making a professional judgement of achievement of a </a:t>
            </a:r>
            <a:r>
              <a:rPr lang="en-GB" dirty="0" err="1" smtClean="0"/>
              <a:t>CfE</a:t>
            </a:r>
            <a:r>
              <a:rPr lang="en-GB" dirty="0" smtClean="0"/>
              <a:t> level.</a:t>
            </a:r>
            <a:endParaRPr lang="en-GB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440" y="5070833"/>
            <a:ext cx="15763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93" y="358011"/>
            <a:ext cx="1495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3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use holistic assessments?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Demonstrate genuine understanding of learning</a:t>
            </a:r>
          </a:p>
          <a:p>
            <a:r>
              <a:rPr lang="en-GB" dirty="0" smtClean="0"/>
              <a:t>Promotes whole school literacy, numeracy and HWB</a:t>
            </a:r>
          </a:p>
          <a:p>
            <a:r>
              <a:rPr lang="en-GB" dirty="0" smtClean="0"/>
              <a:t>Promotes pupil engagement</a:t>
            </a:r>
          </a:p>
          <a:p>
            <a:r>
              <a:rPr lang="en-GB" dirty="0" smtClean="0"/>
              <a:t>Gives pupils more independence as learners</a:t>
            </a:r>
          </a:p>
          <a:p>
            <a:r>
              <a:rPr lang="en-GB" dirty="0" smtClean="0"/>
              <a:t>Enables clearer identification of next steps</a:t>
            </a:r>
          </a:p>
          <a:p>
            <a:r>
              <a:rPr lang="en-GB" dirty="0" smtClean="0"/>
              <a:t>Fuller range of evidence</a:t>
            </a:r>
          </a:p>
          <a:p>
            <a:r>
              <a:rPr lang="en-GB" dirty="0" smtClean="0"/>
              <a:t>INCREASE ATTAINMENT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987" y="194954"/>
            <a:ext cx="1495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440" y="5070833"/>
            <a:ext cx="15763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53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kind of things might a holistic assessment contain?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Tasks which draw on learning from earlier in </a:t>
            </a:r>
            <a:r>
              <a:rPr lang="en-GB" dirty="0" smtClean="0"/>
              <a:t>the year</a:t>
            </a:r>
          </a:p>
          <a:p>
            <a:r>
              <a:rPr lang="en-GB" dirty="0" smtClean="0"/>
              <a:t>Tasks which bring in elements of literacy, numeracy or HWB</a:t>
            </a:r>
          </a:p>
          <a:p>
            <a:r>
              <a:rPr lang="en-GB" dirty="0" smtClean="0"/>
              <a:t>Multi-stage task</a:t>
            </a:r>
          </a:p>
          <a:p>
            <a:r>
              <a:rPr lang="en-GB" dirty="0" smtClean="0"/>
              <a:t>Tasks which require higher order thinking skills</a:t>
            </a:r>
          </a:p>
          <a:p>
            <a:r>
              <a:rPr lang="en-GB" dirty="0" smtClean="0"/>
              <a:t>Tasks which link to whole school context/IDL</a:t>
            </a:r>
          </a:p>
          <a:p>
            <a:r>
              <a:rPr lang="en-GB" dirty="0" smtClean="0"/>
              <a:t>Tasks without too much explicit instruction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317" y="3115059"/>
            <a:ext cx="4819784" cy="36018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987" y="182075"/>
            <a:ext cx="1495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612" y="5524500"/>
            <a:ext cx="15763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31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holistic assessments in PE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87620"/>
              </p:ext>
            </p:extLst>
          </p:nvPr>
        </p:nvGraphicFramePr>
        <p:xfrm>
          <a:off x="631064" y="1775739"/>
          <a:ext cx="10856890" cy="4841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8275"/>
                <a:gridCol w="2274807"/>
                <a:gridCol w="2581904"/>
                <a:gridCol w="2581904"/>
              </a:tblGrid>
              <a:tr h="3517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Health and Well Being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Physical education, physical activity and sport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Evaluating and appreciating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HWB 2-24a, 3-24a, </a:t>
                      </a:r>
                      <a:r>
                        <a:rPr lang="en-GB" sz="1800" dirty="0" smtClean="0">
                          <a:effectLst/>
                        </a:rPr>
                        <a:t>4-24a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Literacy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Organising and using information</a:t>
                      </a:r>
                      <a:endParaRPr lang="en-GB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2-25a/3-25a/4-25a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2-26a/3-26a/4-26a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Creating texts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2-28a/3-28a/4-28a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Write a report on your basketball skills. Explain what areas you have improved in and highlight areas for further development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Having watched a video of your performance, pick 3 elements of your performance. For each one analyse your strengths and weaknesses.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Having watched a video of your performance and analysed the strengths and weaknesses of 3 elements, research strategies for improvement in these areas. Create a plan for your improvement where you explain your choice of strategies and why you think they will be effective.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22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is holistic because…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Breadth – comes from a range of organisers and curricular areas</a:t>
            </a:r>
          </a:p>
          <a:p>
            <a:r>
              <a:rPr lang="en-GB" dirty="0" smtClean="0"/>
              <a:t>Challenge – requires learners to use analysis, research and create a plan</a:t>
            </a:r>
          </a:p>
          <a:p>
            <a:r>
              <a:rPr lang="en-GB" dirty="0" smtClean="0"/>
              <a:t>Application – using the skills that they have learned in a new context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987" y="182075"/>
            <a:ext cx="1495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440" y="5070833"/>
            <a:ext cx="15763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5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Holistic assessment in numeracy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William and Harry go for lunch with Granny at 1pm.</a:t>
            </a:r>
          </a:p>
          <a:p>
            <a:r>
              <a:rPr lang="en-GB" dirty="0"/>
              <a:t>William will travel by train at a cost of £12.50.  The distance he is travelling is 67 miles and the journey takes 1 hour and 15mins.  What is the average speed of the train?</a:t>
            </a:r>
          </a:p>
          <a:p>
            <a:r>
              <a:rPr lang="en-GB" dirty="0"/>
              <a:t>Harry chooses to drive, his journey is also 67 miles.  He travels at an average speed of 60mph.  His car covers 7 miles per litre and petrol costs £1.08 per litre.  Parking costs £5 per day.  What time will he need to leave to arrive on time for lunch?</a:t>
            </a:r>
          </a:p>
          <a:p>
            <a:r>
              <a:rPr lang="en-GB" dirty="0"/>
              <a:t>Who has the most cost efficient journey and why?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6790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334</TotalTime>
  <Words>691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Courier New</vt:lpstr>
      <vt:lpstr>Times New Roman</vt:lpstr>
      <vt:lpstr>Tw Cen MT</vt:lpstr>
      <vt:lpstr>Tw Cen MT Condensed</vt:lpstr>
      <vt:lpstr>Wingdings 3</vt:lpstr>
      <vt:lpstr>Integral</vt:lpstr>
      <vt:lpstr>Creating effective holistic assessment tasks</vt:lpstr>
      <vt:lpstr>What is your understanding of “holistic assessment task”?</vt:lpstr>
      <vt:lpstr>Holistic assessment tasks</vt:lpstr>
      <vt:lpstr>When and how should we use holistic assessments?</vt:lpstr>
      <vt:lpstr>Why do we use holistic assessments?</vt:lpstr>
      <vt:lpstr>What kind of things might a holistic assessment contain?</vt:lpstr>
      <vt:lpstr>Examples of holistic assessments in PE</vt:lpstr>
      <vt:lpstr>This is holistic because…</vt:lpstr>
      <vt:lpstr>Example of Holistic assessment in numeracy</vt:lpstr>
      <vt:lpstr>This is holistic because…</vt:lpstr>
      <vt:lpstr>Group Task 1: Create holistic assessments</vt:lpstr>
      <vt:lpstr>Group Task 2: Evaluation of holistic assessments</vt:lpstr>
    </vt:vector>
  </TitlesOfParts>
  <Company>Argyll &amp; Bute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effective holistic assessment tasks</dc:title>
  <dc:creator>Bryden, Clare</dc:creator>
  <cp:lastModifiedBy>Dudley, Emma</cp:lastModifiedBy>
  <cp:revision>17</cp:revision>
  <dcterms:created xsi:type="dcterms:W3CDTF">2017-01-18T13:31:37Z</dcterms:created>
  <dcterms:modified xsi:type="dcterms:W3CDTF">2017-06-05T08:21:31Z</dcterms:modified>
</cp:coreProperties>
</file>