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57" r:id="rId5"/>
    <p:sldId id="331" r:id="rId6"/>
    <p:sldId id="298" r:id="rId7"/>
    <p:sldId id="300" r:id="rId8"/>
    <p:sldId id="326" r:id="rId9"/>
    <p:sldId id="289" r:id="rId10"/>
    <p:sldId id="301" r:id="rId11"/>
    <p:sldId id="323" r:id="rId12"/>
    <p:sldId id="324" r:id="rId13"/>
    <p:sldId id="328" r:id="rId14"/>
    <p:sldId id="329" r:id="rId15"/>
    <p:sldId id="315" r:id="rId16"/>
    <p:sldId id="316" r:id="rId17"/>
    <p:sldId id="317" r:id="rId18"/>
    <p:sldId id="320" r:id="rId19"/>
    <p:sldId id="327" r:id="rId20"/>
    <p:sldId id="338" r:id="rId21"/>
    <p:sldId id="343" r:id="rId22"/>
    <p:sldId id="285" r:id="rId23"/>
    <p:sldId id="286" r:id="rId24"/>
    <p:sldId id="308" r:id="rId25"/>
    <p:sldId id="339" r:id="rId26"/>
    <p:sldId id="340" r:id="rId27"/>
    <p:sldId id="344" r:id="rId28"/>
    <p:sldId id="321" r:id="rId29"/>
    <p:sldId id="322" r:id="rId30"/>
    <p:sldId id="273" r:id="rId31"/>
    <p:sldId id="313" r:id="rId32"/>
    <p:sldId id="314" r:id="rId33"/>
    <p:sldId id="293" r:id="rId34"/>
    <p:sldId id="288" r:id="rId35"/>
    <p:sldId id="279" r:id="rId36"/>
    <p:sldId id="295" r:id="rId37"/>
    <p:sldId id="266" r:id="rId38"/>
    <p:sldId id="333" r:id="rId39"/>
    <p:sldId id="334" r:id="rId40"/>
    <p:sldId id="336" r:id="rId41"/>
    <p:sldId id="335" r:id="rId42"/>
    <p:sldId id="332" r:id="rId43"/>
    <p:sldId id="272" r:id="rId44"/>
    <p:sldId id="281" r:id="rId45"/>
    <p:sldId id="283" r:id="rId46"/>
    <p:sldId id="282" r:id="rId47"/>
    <p:sldId id="284" r:id="rId48"/>
    <p:sldId id="341" r:id="rId49"/>
    <p:sldId id="342" r:id="rId50"/>
    <p:sldId id="296" r:id="rId51"/>
    <p:sldId id="276" r:id="rId52"/>
    <p:sldId id="337" r:id="rId53"/>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72531" autoAdjust="0"/>
  </p:normalViewPr>
  <p:slideViewPr>
    <p:cSldViewPr snapToGrid="0">
      <p:cViewPr varScale="1">
        <p:scale>
          <a:sx n="54" d="100"/>
          <a:sy n="54" d="100"/>
        </p:scale>
        <p:origin x="1932" y="6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819DDDA0-C64A-470F-AC72-4F721C0194AC}" type="datetimeFigureOut">
              <a:rPr lang="en-GB" smtClean="0"/>
              <a:t>22/11/2018</a:t>
            </a:fld>
            <a:endParaRPr lang="en-GB"/>
          </a:p>
        </p:txBody>
      </p:sp>
      <p:sp>
        <p:nvSpPr>
          <p:cNvPr id="4" name="Footer Placeholder 3"/>
          <p:cNvSpPr>
            <a:spLocks noGrp="1"/>
          </p:cNvSpPr>
          <p:nvPr>
            <p:ph type="ftr" sz="quarter" idx="2"/>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8"/>
            <a:ext cx="2889938" cy="495347"/>
          </a:xfrm>
          <a:prstGeom prst="rect">
            <a:avLst/>
          </a:prstGeom>
        </p:spPr>
        <p:txBody>
          <a:bodyPr vert="horz" lIns="91440" tIns="45720" rIns="91440" bIns="45720" rtlCol="0" anchor="b"/>
          <a:lstStyle>
            <a:lvl1pPr algn="r">
              <a:defRPr sz="1200"/>
            </a:lvl1pPr>
          </a:lstStyle>
          <a:p>
            <a:fld id="{7A7DC03B-8919-4512-B315-588ED01F7F2A}" type="slidenum">
              <a:rPr lang="en-GB" smtClean="0"/>
              <a:t>‹#›</a:t>
            </a:fld>
            <a:endParaRPr lang="en-GB"/>
          </a:p>
        </p:txBody>
      </p:sp>
    </p:spTree>
    <p:extLst>
      <p:ext uri="{BB962C8B-B14F-4D97-AF65-F5344CB8AC3E}">
        <p14:creationId xmlns:p14="http://schemas.microsoft.com/office/powerpoint/2010/main" val="383988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40D4065E-8786-42CD-BE17-37CB0E6220B8}" type="datetimeFigureOut">
              <a:rPr lang="en-GB" smtClean="0"/>
              <a:t>22/11/2018</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D073433B-8ACF-4B6D-AE58-538BCDE4E026}" type="slidenum">
              <a:rPr lang="en-GB" smtClean="0"/>
              <a:t>‹#›</a:t>
            </a:fld>
            <a:endParaRPr lang="en-GB"/>
          </a:p>
        </p:txBody>
      </p:sp>
    </p:spTree>
    <p:extLst>
      <p:ext uri="{BB962C8B-B14F-4D97-AF65-F5344CB8AC3E}">
        <p14:creationId xmlns:p14="http://schemas.microsoft.com/office/powerpoint/2010/main" val="207122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lowscotland.sharepoint.com/portals/hub/_layouts/15/PointPublishing.aspx?app=video&amp;p=p&amp;chid=01e457d7-d42d-458c-9cf5-ec8de2ec11c4&amp;vid=e8e948da-b3d3-4383-adb3-90fb0d35914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hirleyclarke-education.org/video/literacy-descriptive-sentences-2/"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shirleyclarke-education.org/video/literacy-speech-writing-6/"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r>
              <a:rPr lang="en-GB"/>
              <a:t>N.B.  Practitioner, senior and middle leader and learner self-evaluation pro-</a:t>
            </a:r>
            <a:r>
              <a:rPr lang="en-GB" err="1"/>
              <a:t>formas</a:t>
            </a:r>
            <a:r>
              <a:rPr lang="en-GB"/>
              <a:t> on feedback and next steps can be found towards the end of the next steps presentation as well as in the Self-Evaluation (Feedback and Next Steps) section of this page.</a:t>
            </a:r>
            <a:endParaRPr lang="en-US"/>
          </a:p>
          <a:p>
            <a:endParaRPr lang="en-US">
              <a:solidFill>
                <a:srgbClr val="FFFFFF"/>
              </a:solidFill>
            </a:endParaRPr>
          </a:p>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81780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r>
              <a:rPr lang="en-GB"/>
              <a:t>This Level 5 illustration from How Good Is Our School 4,</a:t>
            </a:r>
            <a:r>
              <a:rPr lang="en-GB" baseline="0"/>
              <a:t> Quality </a:t>
            </a:r>
            <a:r>
              <a:rPr lang="en-GB"/>
              <a:t>I</a:t>
            </a:r>
            <a:r>
              <a:rPr lang="en-GB" baseline="0"/>
              <a:t>ndicator 2.3 Learning, Teaching and Assessment, highlights the need for well-timed interventions and feedback to inform and support progress in learning.</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94147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r>
              <a:rPr lang="en-GB"/>
              <a:t>HGIOS? 4 highlights the following features of highly effective practice within QI 2.3, Learning, Teaching and Assessment:</a:t>
            </a:r>
          </a:p>
          <a:p>
            <a:r>
              <a:rPr lang="en-GB"/>
              <a:t>Learners receive high-quality feedback and have an accurate understanding of their progress in learning and what they need to do to improve.</a:t>
            </a:r>
          </a:p>
          <a:p>
            <a:r>
              <a:rPr lang="en-GB"/>
              <a:t>Learners are able to give effective feedback to peers on their learning and suggest ways in which they can improve.</a:t>
            </a:r>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86931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r>
              <a:rPr lang="en-GB"/>
              <a:t>In How Good Is Our School?</a:t>
            </a:r>
            <a:r>
              <a:rPr lang="en-GB" baseline="0"/>
              <a:t> 4 Quality Indicator 1.2 Leadership of Change, the Level 5 illustrations for Children and young</a:t>
            </a:r>
            <a:r>
              <a:rPr lang="en-GB"/>
              <a:t> people leading highlights the importance of learners receiving advice and expertise of school staff/practitioners and others who support their learning and decision making.  It also highlights the need for learners to be actively engaged in discussions about their next steps and for learners to contribute to planning learning pathways which meet their needs and aspirations.</a:t>
            </a:r>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3178446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r>
              <a:rPr lang="en-GB"/>
              <a:t>Notes to presenter:</a:t>
            </a:r>
          </a:p>
          <a:p>
            <a:endParaRPr lang="en-GB"/>
          </a:p>
          <a:p>
            <a:pPr marL="0" marR="0" indent="0" algn="l" defTabSz="914400" rtl="0" eaLnBrk="1" fontAlgn="auto" latinLnBrk="0" hangingPunct="1">
              <a:lnSpc>
                <a:spcPct val="100000"/>
              </a:lnSpc>
              <a:spcBef>
                <a:spcPts val="0"/>
              </a:spcBef>
              <a:spcAft>
                <a:spcPts val="0"/>
              </a:spcAft>
              <a:buClrTx/>
              <a:buSzTx/>
              <a:buFontTx/>
              <a:buNone/>
              <a:tabLst/>
              <a:defRPr/>
            </a:pPr>
            <a:r>
              <a:rPr lang="en-GB"/>
              <a:t>This presentation contains optional workshop activities. You will need these resources if you intend to do the workshop activities as part of this presentation. These</a:t>
            </a:r>
            <a:r>
              <a:rPr lang="en-GB" baseline="0"/>
              <a:t> can also be carried out independently of this presentation.</a:t>
            </a:r>
            <a:endParaRPr lang="en-GB"/>
          </a:p>
          <a:p>
            <a:endParaRPr lang="en-GB"/>
          </a:p>
        </p:txBody>
      </p:sp>
      <p:sp>
        <p:nvSpPr>
          <p:cNvPr id="4" name="Slide Number Placeholder 3"/>
          <p:cNvSpPr>
            <a:spLocks noGrp="1"/>
          </p:cNvSpPr>
          <p:nvPr>
            <p:ph type="sldNum" sz="quarter" idx="10"/>
          </p:nvPr>
        </p:nvSpPr>
        <p:spPr/>
        <p:txBody>
          <a:bodyPr/>
          <a:lstStyle/>
          <a:p>
            <a:fld id="{4A04A844-A137-4FBB-8C1C-6AFD11846AF0}" type="slidenum">
              <a:rPr lang="en-GB" smtClean="0"/>
              <a:t>15</a:t>
            </a:fld>
            <a:endParaRPr lang="en-GB"/>
          </a:p>
        </p:txBody>
      </p:sp>
    </p:spTree>
    <p:extLst>
      <p:ext uri="{BB962C8B-B14F-4D97-AF65-F5344CB8AC3E}">
        <p14:creationId xmlns:p14="http://schemas.microsoft.com/office/powerpoint/2010/main" val="104184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dirty="0"/>
              <a:t>N.B. To access this video clip on the National Improvement Hub, you may have to come out of the main presentation and go into the NOTES version (bottom right of screen).  </a:t>
            </a:r>
            <a:endParaRPr lang="en-US" dirty="0"/>
          </a:p>
          <a:p>
            <a:endParaRPr lang="en-GB" dirty="0">
              <a:solidFill>
                <a:srgbClr val="FFFFFF"/>
              </a:solidFill>
            </a:endParaRPr>
          </a:p>
          <a:p>
            <a:r>
              <a:rPr lang="en-GB" dirty="0"/>
              <a:t>In this 3 minute video clip on the NIH, Dylan </a:t>
            </a:r>
            <a:r>
              <a:rPr lang="en-GB" dirty="0" err="1"/>
              <a:t>Wiliam</a:t>
            </a:r>
            <a:r>
              <a:rPr lang="en-GB" dirty="0"/>
              <a:t> discusses the importance of high quality feedback</a:t>
            </a:r>
            <a:r>
              <a:rPr lang="en-GB" dirty="0" smtClean="0"/>
              <a:t>. </a:t>
            </a:r>
            <a:endParaRPr lang="en-US" dirty="0"/>
          </a:p>
          <a:p>
            <a:endParaRPr lang="en-GB" altLang="en-US" dirty="0"/>
          </a:p>
          <a:p>
            <a:pPr eaLnBrk="1" hangingPunct="1"/>
            <a:endParaRPr lang="en-GB" altLang="en-US" dirty="0"/>
          </a:p>
          <a:p>
            <a:r>
              <a:rPr lang="en-GB" sz="1200" dirty="0" smtClean="0">
                <a:hlinkClick r:id="rId3"/>
              </a:rPr>
              <a:t>https://glowscotland.sharepoint.com/portals/hub/_layouts/15/PointPublishing.aspx?app=video&amp;p=p&amp;chid=01e457d7-d42d-458c-9cf5-ec8de2ec11c4&amp;vid=e8e948da-b3d3-4383-adb3-90fb0d359143</a:t>
            </a:r>
            <a:endParaRPr lang="en-GB" sz="1200" dirty="0" smtClean="0"/>
          </a:p>
          <a:p>
            <a:r>
              <a:rPr lang="en-GB" altLang="en-US" dirty="0" smtClean="0"/>
              <a:t>https://www.youtube.com/watch?v=MzDuiqaGqAY  </a:t>
            </a:r>
            <a:endParaRPr lang="en-GB" altLang="en-US" dirty="0"/>
          </a:p>
          <a:p>
            <a:pPr eaLnBrk="1" hangingPunct="1">
              <a:buFontTx/>
              <a:buChar char="•"/>
            </a:pPr>
            <a:endParaRPr lang="en-GB" altLang="en-US" dirty="0"/>
          </a:p>
          <a:p>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847621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pPr marL="171450" indent="-171450">
              <a:buFont typeface="Arial" panose="020B0604020202020204" pitchFamily="34" charset="0"/>
              <a:buChar char="•"/>
            </a:pPr>
            <a:r>
              <a:rPr lang="en-GB"/>
              <a:t>Reflect on current/own practice</a:t>
            </a:r>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415034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pPr marL="171450" indent="-171450">
              <a:buFont typeface="Arial" panose="020B0604020202020204" pitchFamily="34" charset="0"/>
              <a:buChar char="•"/>
            </a:pPr>
            <a:r>
              <a:rPr lang="en-GB"/>
              <a:t>Reflect on current/own practice</a:t>
            </a:r>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877022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
        <p:nvSpPr>
          <p:cNvPr id="5" name="TextBox 4"/>
          <p:cNvSpPr txBox="1"/>
          <p:nvPr/>
        </p:nvSpPr>
        <p:spPr>
          <a:xfrm>
            <a:off x="1233811" y="5014078"/>
            <a:ext cx="4201467" cy="923330"/>
          </a:xfrm>
          <a:prstGeom prst="rect">
            <a:avLst/>
          </a:prstGeom>
          <a:noFill/>
        </p:spPr>
        <p:txBody>
          <a:bodyPr wrap="square" rtlCol="0">
            <a:spAutoFit/>
          </a:bodyPr>
          <a:lstStyle/>
          <a:p>
            <a:r>
              <a:rPr lang="en-GB" sz="1200"/>
              <a:t>How do you build in time for your learners to reflect on feedback?  Please pause the presentation and take 5 minutes to discuss this together.</a:t>
            </a:r>
          </a:p>
          <a:p>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pPr marL="171450" indent="-171450">
              <a:buFont typeface="Arial" panose="020B0604020202020204" pitchFamily="34" charset="0"/>
              <a:buChar char="•"/>
            </a:pPr>
            <a:r>
              <a:rPr lang="en-GB"/>
              <a:t>Importance of building in time for feedback and planning how and when you are going to do this</a:t>
            </a:r>
          </a:p>
          <a:p>
            <a:pPr marL="171450" indent="-171450">
              <a:buFont typeface="Arial" panose="020B0604020202020204" pitchFamily="34" charset="0"/>
              <a:buChar char="•"/>
            </a:pPr>
            <a:r>
              <a:rPr lang="en-GB"/>
              <a:t>Emphasise that feedback can be given by the practitioner and/or the learners</a:t>
            </a:r>
          </a:p>
          <a:p>
            <a:pPr marL="171450" indent="-171450">
              <a:buFont typeface="Arial" panose="020B0604020202020204" pitchFamily="34" charset="0"/>
              <a:buChar char="•"/>
            </a:pPr>
            <a:r>
              <a:rPr lang="en-GB"/>
              <a:t>Opportunities should be given for self and peer assessment</a:t>
            </a:r>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590253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pPr marL="171450" indent="-171450">
              <a:buFont typeface="Arial" panose="020B0604020202020204" pitchFamily="34" charset="0"/>
              <a:buChar char="•"/>
            </a:pPr>
            <a:r>
              <a:rPr lang="en-GB"/>
              <a:t>Importance of building in time for feedback and planning how and when you are going to do this</a:t>
            </a:r>
          </a:p>
          <a:p>
            <a:pPr marL="171450" indent="-171450">
              <a:buFont typeface="Arial" panose="020B0604020202020204" pitchFamily="34" charset="0"/>
              <a:buChar char="•"/>
            </a:pPr>
            <a:r>
              <a:rPr lang="en-GB"/>
              <a:t>Emphasise that feedback can be given by the practitioner and/or the learners</a:t>
            </a:r>
          </a:p>
          <a:p>
            <a:pPr marL="171450" indent="-171450">
              <a:buFont typeface="Arial" panose="020B0604020202020204" pitchFamily="34" charset="0"/>
              <a:buChar char="•"/>
            </a:pPr>
            <a:r>
              <a:rPr lang="en-GB"/>
              <a:t>Opportunities should be given for self and peer assessment</a:t>
            </a:r>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1169706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
        <p:nvSpPr>
          <p:cNvPr id="6" name="TextBox 5"/>
          <p:cNvSpPr txBox="1"/>
          <p:nvPr/>
        </p:nvSpPr>
        <p:spPr>
          <a:xfrm>
            <a:off x="1373859" y="4936330"/>
            <a:ext cx="4131443" cy="923330"/>
          </a:xfrm>
          <a:prstGeom prst="rect">
            <a:avLst/>
          </a:prstGeom>
          <a:noFill/>
        </p:spPr>
        <p:txBody>
          <a:bodyPr wrap="square" rtlCol="0">
            <a:spAutoFit/>
          </a:bodyPr>
          <a:lstStyle/>
          <a:p>
            <a:r>
              <a:rPr lang="en-GB" sz="1200"/>
              <a:t>What are the advantages and disadvantages of verbal and written feedback?  Please pause the presentation and take 5 minutes to discuss this together.</a:t>
            </a:r>
          </a:p>
          <a:p>
            <a:endParaRPr lang="en-GB"/>
          </a:p>
        </p:txBody>
      </p:sp>
    </p:spTree>
    <p:extLst>
      <p:ext uri="{BB962C8B-B14F-4D97-AF65-F5344CB8AC3E}">
        <p14:creationId xmlns:p14="http://schemas.microsoft.com/office/powerpoint/2010/main" val="3319433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dirty="0"/>
              <a:t>Notes for presenter:</a:t>
            </a:r>
          </a:p>
          <a:p>
            <a:endParaRPr lang="en-GB" dirty="0"/>
          </a:p>
          <a:p>
            <a:pPr marL="171450" indent="-171450">
              <a:buFont typeface="Arial" panose="020B0604020202020204" pitchFamily="34" charset="0"/>
              <a:buChar char="•"/>
            </a:pPr>
            <a:r>
              <a:rPr lang="en-GB" dirty="0"/>
              <a:t>Importance of building in time for feedback and planning how and when you are going to do this</a:t>
            </a:r>
          </a:p>
          <a:p>
            <a:pPr marL="171450" indent="-171450">
              <a:buFont typeface="Arial" panose="020B0604020202020204" pitchFamily="34" charset="0"/>
              <a:buChar char="•"/>
            </a:pPr>
            <a:r>
              <a:rPr lang="en-GB" dirty="0"/>
              <a:t>Emphasise that feedback can be given by the practitioner and/or the learners</a:t>
            </a:r>
          </a:p>
          <a:p>
            <a:pPr marL="171450" indent="-171450">
              <a:buFont typeface="Arial" panose="020B0604020202020204" pitchFamily="34" charset="0"/>
              <a:buChar char="•"/>
            </a:pPr>
            <a:r>
              <a:rPr lang="en-GB" dirty="0"/>
              <a:t>Opportunities </a:t>
            </a:r>
            <a:r>
              <a:rPr lang="en-GB" dirty="0" smtClean="0"/>
              <a:t>should </a:t>
            </a:r>
            <a:r>
              <a:rPr lang="en-GB" dirty="0"/>
              <a:t>be given for self and peer </a:t>
            </a:r>
            <a:r>
              <a:rPr lang="en-GB" dirty="0" smtClean="0"/>
              <a:t>assessment</a:t>
            </a:r>
          </a:p>
          <a:p>
            <a:pPr marL="171450" indent="-171450">
              <a:buFont typeface="Arial" panose="020B0604020202020204" pitchFamily="34" charset="0"/>
              <a:buChar char="•"/>
            </a:pP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latin typeface="Calibri" panose="020F0502020204030204" pitchFamily="34" charset="0"/>
                <a:hlinkClick r:id="rId3"/>
              </a:rPr>
              <a:t>https://www.shirleyclarke-education.org/video/literacy-descriptive-sentences-2/</a:t>
            </a:r>
            <a:r>
              <a:rPr lang="en-GB" sz="1200" dirty="0" smtClean="0">
                <a:latin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smtClean="0">
                <a:solidFill>
                  <a:srgbClr val="FF0000"/>
                </a:solidFill>
                <a:hlinkClick r:id="rId4"/>
              </a:rPr>
              <a:t>Self and United Improvements</a:t>
            </a:r>
            <a:r>
              <a:rPr lang="en-GB" b="1" baseline="0" dirty="0" smtClean="0">
                <a:solidFill>
                  <a:srgbClr val="FF0000"/>
                </a:solidFill>
              </a:rPr>
              <a:t> </a:t>
            </a:r>
            <a:endParaRPr lang="en-GB" sz="1200" dirty="0" smtClean="0">
              <a:solidFill>
                <a:schemeClr val="tx1"/>
              </a:solidFill>
              <a:latin typeface="Calibri" panose="020F050202020403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1991806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t>Notes for presenter: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Feedback must be focused on agreed set of success criteria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Do not try to assess too much</a:t>
            </a:r>
          </a:p>
        </p:txBody>
      </p:sp>
      <p:sp>
        <p:nvSpPr>
          <p:cNvPr id="4" name="Slide Number Placeholder 3"/>
          <p:cNvSpPr>
            <a:spLocks noGrp="1"/>
          </p:cNvSpPr>
          <p:nvPr>
            <p:ph type="sldNum" sz="quarter" idx="10"/>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t>Notes for presenter: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Feedback must be focused on agreed set of success criteria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Do not try to assess too much</a:t>
            </a:r>
          </a:p>
        </p:txBody>
      </p:sp>
      <p:sp>
        <p:nvSpPr>
          <p:cNvPr id="4" name="Slide Number Placeholder 3"/>
          <p:cNvSpPr>
            <a:spLocks noGrp="1"/>
          </p:cNvSpPr>
          <p:nvPr>
            <p:ph type="sldNum" sz="quarter" idx="10"/>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4261330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t>Notes for presenter: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Feedback must be focused on agreed set of success criteria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Do not try to assess too much</a:t>
            </a:r>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2373215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The full set</a:t>
            </a:r>
            <a:r>
              <a:rPr lang="en-GB" baseline="0"/>
              <a:t> of moderation questions for each stage of the moderation cycle are available within the materials for each step.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marL="1085850" lvl="1"/>
            <a:endParaRPr lang="en-GB" sz="2800">
              <a:solidFill>
                <a:schemeClr val="tx1"/>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You will need these resources if you intend to do the workshop activity</a:t>
            </a:r>
            <a:r>
              <a:rPr lang="en-GB" baseline="0"/>
              <a:t> now</a:t>
            </a:r>
            <a:r>
              <a:rPr lang="en-GB"/>
              <a:t>.</a:t>
            </a:r>
          </a:p>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lnSpc>
                <a:spcPct val="90000"/>
              </a:lnSpc>
            </a:pP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33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r>
              <a:rPr lang="en-GB"/>
              <a:t>Notes to presenter:</a:t>
            </a:r>
          </a:p>
          <a:p>
            <a:endParaRPr lang="en-GB"/>
          </a:p>
          <a:p>
            <a:pPr marL="0" marR="0" indent="0" algn="l" defTabSz="914400" rtl="0" eaLnBrk="1" fontAlgn="auto" latinLnBrk="0" hangingPunct="1">
              <a:lnSpc>
                <a:spcPct val="100000"/>
              </a:lnSpc>
              <a:spcBef>
                <a:spcPts val="0"/>
              </a:spcBef>
              <a:spcAft>
                <a:spcPts val="0"/>
              </a:spcAft>
              <a:buClrTx/>
              <a:buSzTx/>
              <a:buFontTx/>
              <a:buNone/>
              <a:tabLst/>
              <a:defRPr/>
            </a:pPr>
            <a:r>
              <a:rPr lang="en-GB"/>
              <a:t>This presentation contains optional workshop activities. You will need these resources if you intend to do the workshop activities as part of this presentation. These</a:t>
            </a:r>
            <a:r>
              <a:rPr lang="en-GB" baseline="0"/>
              <a:t> can also be carried out independently of this presentation.</a:t>
            </a:r>
            <a:endParaRPr lang="en-GB"/>
          </a:p>
          <a:p>
            <a:endParaRPr lang="en-GB"/>
          </a:p>
        </p:txBody>
      </p:sp>
      <p:sp>
        <p:nvSpPr>
          <p:cNvPr id="4" name="Slide Number Placeholder 3"/>
          <p:cNvSpPr>
            <a:spLocks noGrp="1"/>
          </p:cNvSpPr>
          <p:nvPr>
            <p:ph type="sldNum" sz="quarter" idx="10"/>
          </p:nvPr>
        </p:nvSpPr>
        <p:spPr/>
        <p:txBody>
          <a:bodyPr/>
          <a:lstStyle/>
          <a:p>
            <a:fld id="{4A04A844-A137-4FBB-8C1C-6AFD11846AF0}" type="slidenum">
              <a:rPr lang="en-GB" smtClean="0"/>
              <a:t>4</a:t>
            </a:fld>
            <a:endParaRPr lang="en-GB"/>
          </a:p>
        </p:txBody>
      </p:sp>
    </p:spTree>
    <p:extLst>
      <p:ext uri="{BB962C8B-B14F-4D97-AF65-F5344CB8AC3E}">
        <p14:creationId xmlns:p14="http://schemas.microsoft.com/office/powerpoint/2010/main" val="2733793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35</a:t>
            </a:fld>
            <a:endParaRPr lang="en-GB"/>
          </a:p>
        </p:txBody>
      </p:sp>
    </p:spTree>
    <p:extLst>
      <p:ext uri="{BB962C8B-B14F-4D97-AF65-F5344CB8AC3E}">
        <p14:creationId xmlns:p14="http://schemas.microsoft.com/office/powerpoint/2010/main" val="2989308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lnSpc>
                <a:spcPct val="90000"/>
              </a:lnSpc>
            </a:pP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36</a:t>
            </a:fld>
            <a:endParaRPr lang="en-GB"/>
          </a:p>
        </p:txBody>
      </p:sp>
    </p:spTree>
    <p:extLst>
      <p:ext uri="{BB962C8B-B14F-4D97-AF65-F5344CB8AC3E}">
        <p14:creationId xmlns:p14="http://schemas.microsoft.com/office/powerpoint/2010/main" val="2901298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marL="1085850" lvl="1"/>
            <a:endParaRPr lang="en-GB" sz="2800">
              <a:solidFill>
                <a:schemeClr val="tx1"/>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37</a:t>
            </a:fld>
            <a:endParaRPr lang="en-GB"/>
          </a:p>
        </p:txBody>
      </p:sp>
    </p:spTree>
    <p:extLst>
      <p:ext uri="{BB962C8B-B14F-4D97-AF65-F5344CB8AC3E}">
        <p14:creationId xmlns:p14="http://schemas.microsoft.com/office/powerpoint/2010/main" val="3544538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lnSpc>
                <a:spcPct val="90000"/>
              </a:lnSpc>
            </a:pP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38</a:t>
            </a:fld>
            <a:endParaRPr lang="en-GB"/>
          </a:p>
        </p:txBody>
      </p:sp>
    </p:spTree>
    <p:extLst>
      <p:ext uri="{BB962C8B-B14F-4D97-AF65-F5344CB8AC3E}">
        <p14:creationId xmlns:p14="http://schemas.microsoft.com/office/powerpoint/2010/main" val="4292788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39</a:t>
            </a:fld>
            <a:endParaRPr lang="en-GB"/>
          </a:p>
        </p:txBody>
      </p:sp>
    </p:spTree>
    <p:extLst>
      <p:ext uri="{BB962C8B-B14F-4D97-AF65-F5344CB8AC3E}">
        <p14:creationId xmlns:p14="http://schemas.microsoft.com/office/powerpoint/2010/main" val="2589510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73433B-8ACF-4B6D-AE58-538BCDE4E026}" type="slidenum">
              <a:rPr lang="en-GB" smtClean="0"/>
              <a:t>5</a:t>
            </a:fld>
            <a:endParaRPr lang="en-GB"/>
          </a:p>
        </p:txBody>
      </p:sp>
    </p:spTree>
    <p:extLst>
      <p:ext uri="{BB962C8B-B14F-4D97-AF65-F5344CB8AC3E}">
        <p14:creationId xmlns:p14="http://schemas.microsoft.com/office/powerpoint/2010/main" val="2719333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45</a:t>
            </a:fld>
            <a:endParaRPr lang="en-GB"/>
          </a:p>
        </p:txBody>
      </p:sp>
    </p:spTree>
    <p:extLst>
      <p:ext uri="{BB962C8B-B14F-4D97-AF65-F5344CB8AC3E}">
        <p14:creationId xmlns:p14="http://schemas.microsoft.com/office/powerpoint/2010/main" val="2133563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marL="1085850" lvl="1"/>
            <a:endParaRPr lang="en-GB" sz="2800">
              <a:solidFill>
                <a:schemeClr val="tx1"/>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46</a:t>
            </a:fld>
            <a:endParaRPr lang="en-GB"/>
          </a:p>
        </p:txBody>
      </p:sp>
    </p:spTree>
    <p:extLst>
      <p:ext uri="{BB962C8B-B14F-4D97-AF65-F5344CB8AC3E}">
        <p14:creationId xmlns:p14="http://schemas.microsoft.com/office/powerpoint/2010/main" val="50010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ltLang="en-US"/>
              <a:t>The next slide gives a range of reflective questions designed to promote professional dialogue.</a:t>
            </a:r>
          </a:p>
          <a:p>
            <a:pPr eaLnBrk="1" hangingPunct="1"/>
            <a:endParaRPr lang="en-GB" altLang="en-US"/>
          </a:p>
          <a:p>
            <a:endParaRPr lang="en-GB" baseline="0"/>
          </a:p>
          <a:p>
            <a:pPr eaLnBrk="1" hangingPunct="1"/>
            <a:endParaRPr lang="en-GB" altLang="en-US"/>
          </a:p>
          <a:p>
            <a:pPr eaLnBrk="1" hangingPunct="1">
              <a:buFontTx/>
              <a:buChar char="•"/>
            </a:pPr>
            <a:endParaRPr lang="en-GB" altLang="en-US"/>
          </a:p>
          <a:p>
            <a:endParaRPr lang="en-GB" baseline="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49</a:t>
            </a:fld>
            <a:endParaRPr lang="en-GB"/>
          </a:p>
        </p:txBody>
      </p:sp>
    </p:spTree>
    <p:extLst>
      <p:ext uri="{BB962C8B-B14F-4D97-AF65-F5344CB8AC3E}">
        <p14:creationId xmlns:p14="http://schemas.microsoft.com/office/powerpoint/2010/main" val="66690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r>
              <a:rPr lang="en-GB"/>
              <a:t>Notes to presenter:</a:t>
            </a:r>
          </a:p>
          <a:p>
            <a:endParaRPr lang="en-GB"/>
          </a:p>
          <a:p>
            <a:pPr marL="0" marR="0" indent="0" algn="l" defTabSz="914400" rtl="0" eaLnBrk="1" fontAlgn="auto" latinLnBrk="0" hangingPunct="1">
              <a:lnSpc>
                <a:spcPct val="100000"/>
              </a:lnSpc>
              <a:spcBef>
                <a:spcPts val="0"/>
              </a:spcBef>
              <a:spcAft>
                <a:spcPts val="0"/>
              </a:spcAft>
              <a:buClrTx/>
              <a:buSzTx/>
              <a:buFontTx/>
              <a:buNone/>
              <a:tabLst/>
              <a:defRPr/>
            </a:pPr>
            <a:r>
              <a:rPr lang="en-GB"/>
              <a:t>This presentation contains optional workshop activities. You will need these resources if you intend to do the workshop activities as part of this presentation. These</a:t>
            </a:r>
            <a:r>
              <a:rPr lang="en-GB" baseline="0"/>
              <a:t> can also be carried out independently of this presentation.</a:t>
            </a:r>
            <a:endParaRPr lang="en-GB"/>
          </a:p>
          <a:p>
            <a:endParaRPr lang="en-GB"/>
          </a:p>
        </p:txBody>
      </p:sp>
      <p:sp>
        <p:nvSpPr>
          <p:cNvPr id="4" name="Slide Number Placeholder 3"/>
          <p:cNvSpPr>
            <a:spLocks noGrp="1"/>
          </p:cNvSpPr>
          <p:nvPr>
            <p:ph type="sldNum" sz="quarter" idx="10"/>
          </p:nvPr>
        </p:nvSpPr>
        <p:spPr/>
        <p:txBody>
          <a:bodyPr/>
          <a:lstStyle/>
          <a:p>
            <a:fld id="{4A04A844-A137-4FBB-8C1C-6AFD11846AF0}" type="slidenum">
              <a:rPr lang="en-GB" smtClean="0"/>
              <a:t>6</a:t>
            </a:fld>
            <a:endParaRPr lang="en-GB"/>
          </a:p>
        </p:txBody>
      </p:sp>
    </p:spTree>
    <p:extLst>
      <p:ext uri="{BB962C8B-B14F-4D97-AF65-F5344CB8AC3E}">
        <p14:creationId xmlns:p14="http://schemas.microsoft.com/office/powerpoint/2010/main" val="4210490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73387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Why</a:t>
            </a:r>
            <a:r>
              <a:rPr lang="en-GB" baseline="0"/>
              <a:t> is feedback important?  Please pause the presentation and take 5 minutes to discuss this together.</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92836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32278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pPr marL="171450" indent="-171450">
              <a:buFont typeface="Arial" panose="020B0604020202020204" pitchFamily="34" charset="0"/>
              <a:buChar char="•"/>
            </a:pPr>
            <a:r>
              <a:rPr lang="en-GB"/>
              <a:t>Feedback should not a be a mark or grade – it should be formative comments</a:t>
            </a:r>
          </a:p>
          <a:p>
            <a:pPr marL="171450" indent="-171450">
              <a:buFont typeface="Arial" panose="020B0604020202020204" pitchFamily="34" charset="0"/>
              <a:buChar char="•"/>
            </a:pPr>
            <a:r>
              <a:rPr lang="en-GB"/>
              <a:t>Emphasise the importance of timely feedback</a:t>
            </a:r>
          </a:p>
          <a:p>
            <a:endParaRPr lang="en-GB"/>
          </a:p>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321413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A609E4-1FCE-46CF-BD6F-D67D6D89E37D}"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91FE34-5D87-4F39-BE0E-91DC580E2695}" type="slidenum">
              <a:rPr lang="en-GB" smtClean="0"/>
              <a:t>‹#›</a:t>
            </a:fld>
            <a:endParaRPr lang="en-GB"/>
          </a:p>
        </p:txBody>
      </p:sp>
    </p:spTree>
    <p:extLst>
      <p:ext uri="{BB962C8B-B14F-4D97-AF65-F5344CB8AC3E}">
        <p14:creationId xmlns:p14="http://schemas.microsoft.com/office/powerpoint/2010/main" val="74209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A609E4-1FCE-46CF-BD6F-D67D6D89E37D}"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91FE34-5D87-4F39-BE0E-91DC580E2695}" type="slidenum">
              <a:rPr lang="en-GB" smtClean="0"/>
              <a:t>‹#›</a:t>
            </a:fld>
            <a:endParaRPr lang="en-GB"/>
          </a:p>
        </p:txBody>
      </p:sp>
    </p:spTree>
    <p:extLst>
      <p:ext uri="{BB962C8B-B14F-4D97-AF65-F5344CB8AC3E}">
        <p14:creationId xmlns:p14="http://schemas.microsoft.com/office/powerpoint/2010/main" val="411444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A609E4-1FCE-46CF-BD6F-D67D6D89E37D}"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91FE34-5D87-4F39-BE0E-91DC580E2695}" type="slidenum">
              <a:rPr lang="en-GB" smtClean="0"/>
              <a:t>‹#›</a:t>
            </a:fld>
            <a:endParaRPr lang="en-GB"/>
          </a:p>
        </p:txBody>
      </p:sp>
    </p:spTree>
    <p:extLst>
      <p:ext uri="{BB962C8B-B14F-4D97-AF65-F5344CB8AC3E}">
        <p14:creationId xmlns:p14="http://schemas.microsoft.com/office/powerpoint/2010/main" val="102728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A609E4-1FCE-46CF-BD6F-D67D6D89E37D}"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91FE34-5D87-4F39-BE0E-91DC580E2695}" type="slidenum">
              <a:rPr lang="en-GB" smtClean="0"/>
              <a:t>‹#›</a:t>
            </a:fld>
            <a:endParaRPr lang="en-GB"/>
          </a:p>
        </p:txBody>
      </p:sp>
    </p:spTree>
    <p:extLst>
      <p:ext uri="{BB962C8B-B14F-4D97-AF65-F5344CB8AC3E}">
        <p14:creationId xmlns:p14="http://schemas.microsoft.com/office/powerpoint/2010/main" val="323215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609E4-1FCE-46CF-BD6F-D67D6D89E37D}"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91FE34-5D87-4F39-BE0E-91DC580E2695}" type="slidenum">
              <a:rPr lang="en-GB" smtClean="0"/>
              <a:t>‹#›</a:t>
            </a:fld>
            <a:endParaRPr lang="en-GB"/>
          </a:p>
        </p:txBody>
      </p:sp>
    </p:spTree>
    <p:extLst>
      <p:ext uri="{BB962C8B-B14F-4D97-AF65-F5344CB8AC3E}">
        <p14:creationId xmlns:p14="http://schemas.microsoft.com/office/powerpoint/2010/main" val="359609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A609E4-1FCE-46CF-BD6F-D67D6D89E37D}"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91FE34-5D87-4F39-BE0E-91DC580E2695}" type="slidenum">
              <a:rPr lang="en-GB" smtClean="0"/>
              <a:t>‹#›</a:t>
            </a:fld>
            <a:endParaRPr lang="en-GB"/>
          </a:p>
        </p:txBody>
      </p:sp>
    </p:spTree>
    <p:extLst>
      <p:ext uri="{BB962C8B-B14F-4D97-AF65-F5344CB8AC3E}">
        <p14:creationId xmlns:p14="http://schemas.microsoft.com/office/powerpoint/2010/main" val="152585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A609E4-1FCE-46CF-BD6F-D67D6D89E37D}" type="datetimeFigureOut">
              <a:rPr lang="en-GB" smtClean="0"/>
              <a:t>22/11/2018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91FE34-5D87-4F39-BE0E-91DC580E2695}" type="slidenum">
              <a:rPr lang="en-GB" smtClean="0"/>
              <a:t>‹#›</a:t>
            </a:fld>
            <a:endParaRPr lang="en-GB"/>
          </a:p>
        </p:txBody>
      </p:sp>
    </p:spTree>
    <p:extLst>
      <p:ext uri="{BB962C8B-B14F-4D97-AF65-F5344CB8AC3E}">
        <p14:creationId xmlns:p14="http://schemas.microsoft.com/office/powerpoint/2010/main" val="277908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A609E4-1FCE-46CF-BD6F-D67D6D89E37D}" type="datetimeFigureOut">
              <a:rPr lang="en-GB" smtClean="0"/>
              <a:t>22/11/2018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91FE34-5D87-4F39-BE0E-91DC580E2695}" type="slidenum">
              <a:rPr lang="en-GB" smtClean="0"/>
              <a:t>‹#›</a:t>
            </a:fld>
            <a:endParaRPr lang="en-GB"/>
          </a:p>
        </p:txBody>
      </p:sp>
    </p:spTree>
    <p:extLst>
      <p:ext uri="{BB962C8B-B14F-4D97-AF65-F5344CB8AC3E}">
        <p14:creationId xmlns:p14="http://schemas.microsoft.com/office/powerpoint/2010/main" val="295512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609E4-1FCE-46CF-BD6F-D67D6D89E37D}" type="datetimeFigureOut">
              <a:rPr lang="en-GB" smtClean="0"/>
              <a:t>22/11/2018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91FE34-5D87-4F39-BE0E-91DC580E2695}" type="slidenum">
              <a:rPr lang="en-GB" smtClean="0"/>
              <a:t>‹#›</a:t>
            </a:fld>
            <a:endParaRPr lang="en-GB"/>
          </a:p>
        </p:txBody>
      </p:sp>
    </p:spTree>
    <p:extLst>
      <p:ext uri="{BB962C8B-B14F-4D97-AF65-F5344CB8AC3E}">
        <p14:creationId xmlns:p14="http://schemas.microsoft.com/office/powerpoint/2010/main" val="121700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2"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A609E4-1FCE-46CF-BD6F-D67D6D89E37D}"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91FE34-5D87-4F39-BE0E-91DC580E2695}" type="slidenum">
              <a:rPr lang="en-GB" smtClean="0"/>
              <a:t>‹#›</a:t>
            </a:fld>
            <a:endParaRPr lang="en-GB"/>
          </a:p>
        </p:txBody>
      </p:sp>
    </p:spTree>
    <p:extLst>
      <p:ext uri="{BB962C8B-B14F-4D97-AF65-F5344CB8AC3E}">
        <p14:creationId xmlns:p14="http://schemas.microsoft.com/office/powerpoint/2010/main" val="203479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A609E4-1FCE-46CF-BD6F-D67D6D89E37D}"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91FE34-5D87-4F39-BE0E-91DC580E2695}" type="slidenum">
              <a:rPr lang="en-GB" smtClean="0"/>
              <a:t>‹#›</a:t>
            </a:fld>
            <a:endParaRPr lang="en-GB"/>
          </a:p>
        </p:txBody>
      </p:sp>
    </p:spTree>
    <p:extLst>
      <p:ext uri="{BB962C8B-B14F-4D97-AF65-F5344CB8AC3E}">
        <p14:creationId xmlns:p14="http://schemas.microsoft.com/office/powerpoint/2010/main" val="307508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09E4-1FCE-46CF-BD6F-D67D6D89E37D}" type="datetimeFigureOut">
              <a:rPr lang="en-GB" smtClean="0"/>
              <a:t>22/11/2018</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FE34-5D87-4F39-BE0E-91DC580E2695}" type="slidenum">
              <a:rPr lang="en-GB" smtClean="0"/>
              <a:t>‹#›</a:t>
            </a:fld>
            <a:endParaRPr lang="en-GB"/>
          </a:p>
        </p:txBody>
      </p:sp>
    </p:spTree>
    <p:extLst>
      <p:ext uri="{BB962C8B-B14F-4D97-AF65-F5344CB8AC3E}">
        <p14:creationId xmlns:p14="http://schemas.microsoft.com/office/powerpoint/2010/main" val="3763438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glowscotland.sharepoint.com/portals/hub/_layouts/15/PointPublishing.aspx?app=video&amp;p=p&amp;chid=01e457d7-d42d-458c-9cf5-ec8de2ec11c4&amp;vid=e8e948da-b3d3-4383-adb3-90fb0d359143" TargetMode="Externa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shirleyclarke-education.org/video/literacy-letter-writing-6" TargetMode="Externa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shirleyclarke-education.org/video/literacy-instructions-4/" TargetMode="Externa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761" y="3708285"/>
            <a:ext cx="9227428"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493620" y="528429"/>
            <a:ext cx="2544539" cy="1428664"/>
          </a:xfrm>
          <a:prstGeom prst="rect">
            <a:avLst/>
          </a:prstGeom>
        </p:spPr>
      </p:pic>
      <p:sp>
        <p:nvSpPr>
          <p:cNvPr id="7" name="Rectangle 6"/>
          <p:cNvSpPr/>
          <p:nvPr/>
        </p:nvSpPr>
        <p:spPr>
          <a:xfrm>
            <a:off x="499899" y="2289456"/>
            <a:ext cx="7974943" cy="646331"/>
          </a:xfrm>
          <a:prstGeom prst="rect">
            <a:avLst/>
          </a:prstGeom>
        </p:spPr>
        <p:txBody>
          <a:bodyPr wrap="square">
            <a:spAutoFit/>
          </a:bodyPr>
          <a:lstStyle/>
          <a:p>
            <a:r>
              <a:rPr lang="en-GB" sz="3600" b="1">
                <a:solidFill>
                  <a:srgbClr val="00ABB5"/>
                </a:solidFill>
              </a:rPr>
              <a:t>Feedback</a:t>
            </a:r>
            <a:endParaRPr lang="en-US" sz="3600" b="1"/>
          </a:p>
        </p:txBody>
      </p:sp>
      <p:sp>
        <p:nvSpPr>
          <p:cNvPr id="8" name="Rectangle 7"/>
          <p:cNvSpPr/>
          <p:nvPr/>
        </p:nvSpPr>
        <p:spPr>
          <a:xfrm>
            <a:off x="499900" y="3049653"/>
            <a:ext cx="7716822" cy="1569660"/>
          </a:xfrm>
          <a:prstGeom prst="rect">
            <a:avLst/>
          </a:prstGeom>
        </p:spPr>
        <p:txBody>
          <a:bodyPr wrap="square" anchor="t">
            <a:spAutoFit/>
          </a:bodyPr>
          <a:lstStyle/>
          <a:p>
            <a:r>
              <a:rPr lang="en-GB" sz="2400" b="1" dirty="0">
                <a:solidFill>
                  <a:srgbClr val="B3D236"/>
                </a:solidFill>
              </a:rPr>
              <a:t>National support for </a:t>
            </a:r>
            <a:r>
              <a:rPr lang="en-GB" sz="2400" b="1" dirty="0" smtClean="0">
                <a:solidFill>
                  <a:srgbClr val="B3D236"/>
                </a:solidFill>
              </a:rPr>
              <a:t>moderation</a:t>
            </a:r>
          </a:p>
          <a:p>
            <a:endParaRPr lang="en-GB" sz="2400" b="1" i="1" dirty="0">
              <a:solidFill>
                <a:srgbClr val="B3D236"/>
              </a:solidFill>
            </a:endParaRPr>
          </a:p>
          <a:p>
            <a:r>
              <a:rPr lang="en-GB" sz="2400" b="1" i="1" dirty="0" smtClean="0"/>
              <a:t>“Feedback </a:t>
            </a:r>
            <a:r>
              <a:rPr lang="en-GB" sz="2400" b="1" i="1" dirty="0"/>
              <a:t>is only successful if students use it to improve their </a:t>
            </a:r>
            <a:r>
              <a:rPr lang="en-GB" sz="2400" b="1" i="1" dirty="0" smtClean="0"/>
              <a:t>performance.” – Dylan </a:t>
            </a:r>
            <a:r>
              <a:rPr lang="en-GB" sz="2400" b="1" i="1" dirty="0" err="1" smtClean="0"/>
              <a:t>Wiliam</a:t>
            </a:r>
            <a:endParaRPr lang="en-US" sz="2400" b="1" i="1" dirty="0">
              <a:solidFill>
                <a:srgbClr val="B3D236"/>
              </a:solidFill>
            </a:endParaRPr>
          </a:p>
        </p:txBody>
      </p:sp>
    </p:spTree>
    <p:extLst>
      <p:ext uri="{BB962C8B-B14F-4D97-AF65-F5344CB8AC3E}">
        <p14:creationId xmlns:p14="http://schemas.microsoft.com/office/powerpoint/2010/main" val="3003304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normAutofit fontScale="90000"/>
          </a:bodyPr>
          <a:lstStyle/>
          <a:p>
            <a:r>
              <a:rPr lang="en-GB" sz="3200" b="1" dirty="0">
                <a:solidFill>
                  <a:srgbClr val="00ABB5"/>
                </a:solidFill>
              </a:rPr>
              <a:t>What are the key features of effective </a:t>
            </a:r>
            <a:r>
              <a:rPr lang="en-GB" sz="3200" b="1" dirty="0" smtClean="0">
                <a:solidFill>
                  <a:srgbClr val="00ABB5"/>
                </a:solidFill>
              </a:rPr>
              <a:t>feedback?</a:t>
            </a:r>
            <a:endParaRPr lang="en-GB" sz="3200" b="1" dirty="0">
              <a:solidFill>
                <a:srgbClr val="00ABB5"/>
              </a:solidFill>
            </a:endParaRPr>
          </a:p>
        </p:txBody>
      </p:sp>
      <p:sp>
        <p:nvSpPr>
          <p:cNvPr id="3" name="Content Placeholder 2"/>
          <p:cNvSpPr>
            <a:spLocks noGrp="1"/>
          </p:cNvSpPr>
          <p:nvPr>
            <p:ph idx="1"/>
          </p:nvPr>
        </p:nvSpPr>
        <p:spPr>
          <a:xfrm>
            <a:off x="-48667" y="1475741"/>
            <a:ext cx="8977151" cy="4818987"/>
          </a:xfrm>
        </p:spPr>
        <p:txBody>
          <a:bodyPr>
            <a:normAutofit/>
          </a:bodyPr>
          <a:lstStyle/>
          <a:p>
            <a:pPr marL="685800">
              <a:buClr>
                <a:schemeClr val="accent5"/>
              </a:buClr>
            </a:pPr>
            <a:r>
              <a:rPr lang="en-GB" sz="2800" dirty="0"/>
              <a:t>Based on a set of clear and measurable Success Criteria</a:t>
            </a:r>
          </a:p>
          <a:p>
            <a:pPr marL="685800">
              <a:buClr>
                <a:schemeClr val="accent5"/>
              </a:buClr>
            </a:pPr>
            <a:r>
              <a:rPr lang="en-GB" sz="2800" dirty="0"/>
              <a:t>Clearly states areas of strength and next steps</a:t>
            </a:r>
          </a:p>
          <a:p>
            <a:pPr marL="685800">
              <a:buClr>
                <a:schemeClr val="accent5"/>
              </a:buClr>
            </a:pPr>
            <a:r>
              <a:rPr lang="en-GB" sz="2800" dirty="0"/>
              <a:t>Age and stage appropriate</a:t>
            </a:r>
          </a:p>
          <a:p>
            <a:pPr marL="685800">
              <a:buClr>
                <a:schemeClr val="accent5"/>
              </a:buClr>
            </a:pPr>
            <a:r>
              <a:rPr lang="en-GB" sz="2800" dirty="0"/>
              <a:t>Involves both quality dialogue and/or written comments</a:t>
            </a:r>
          </a:p>
          <a:p>
            <a:pPr marL="685800">
              <a:buClr>
                <a:schemeClr val="accent5"/>
              </a:buClr>
            </a:pPr>
            <a:r>
              <a:rPr lang="en-GB" sz="2800" dirty="0"/>
              <a:t>Appropriately timed and based on observation of learning</a:t>
            </a:r>
          </a:p>
          <a:p>
            <a:pPr marL="685800">
              <a:buClr>
                <a:schemeClr val="accent5"/>
              </a:buClr>
            </a:pPr>
            <a:r>
              <a:rPr lang="en-GB" sz="2800" dirty="0"/>
              <a:t>Based on learner progress both in the short term and over a longer period of time</a:t>
            </a:r>
          </a:p>
          <a:p>
            <a:pPr marL="1085850" lvl="1" indent="-342900">
              <a:lnSpc>
                <a:spcPct val="110000"/>
              </a:lnSpc>
              <a:buClr>
                <a:schemeClr val="accent5"/>
              </a:buClr>
              <a:buFont typeface="Arial" panose="020B0604020202020204" pitchFamily="34" charset="0"/>
              <a:buChar char="•"/>
            </a:pPr>
            <a:endParaRPr lang="en-GB" sz="1400" dirty="0"/>
          </a:p>
          <a:p>
            <a:pPr lvl="1" indent="0">
              <a:lnSpc>
                <a:spcPct val="150000"/>
              </a:lnSpc>
              <a:buNone/>
            </a:pPr>
            <a:endParaRPr lang="en-GB" sz="2400" dirty="0"/>
          </a:p>
          <a:p>
            <a:pPr>
              <a:lnSpc>
                <a:spcPct val="150000"/>
              </a:lnSpc>
              <a:buClr>
                <a:srgbClr val="00ABB5"/>
              </a:buClr>
            </a:pPr>
            <a:endParaRPr lang="en-GB"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2581291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251520" y="525849"/>
            <a:ext cx="8640959" cy="782320"/>
          </a:xfrm>
        </p:spPr>
        <p:txBody>
          <a:bodyPr>
            <a:noAutofit/>
          </a:bodyPr>
          <a:lstStyle/>
          <a:p>
            <a:r>
              <a:rPr lang="en-GB" sz="3200" b="1" dirty="0">
                <a:solidFill>
                  <a:srgbClr val="00ABB5"/>
                </a:solidFill>
              </a:rPr>
              <a:t>What are the key features of effective </a:t>
            </a:r>
            <a:r>
              <a:rPr lang="en-GB" sz="3200" b="1" dirty="0" smtClean="0">
                <a:solidFill>
                  <a:srgbClr val="00ABB5"/>
                </a:solidFill>
              </a:rPr>
              <a:t>feedback?</a:t>
            </a:r>
            <a:endParaRPr lang="en-GB" sz="3200" b="1" dirty="0">
              <a:solidFill>
                <a:srgbClr val="00ABB5"/>
              </a:solidFill>
            </a:endParaRPr>
          </a:p>
        </p:txBody>
      </p:sp>
      <p:sp>
        <p:nvSpPr>
          <p:cNvPr id="3" name="Content Placeholder 2"/>
          <p:cNvSpPr>
            <a:spLocks noGrp="1"/>
          </p:cNvSpPr>
          <p:nvPr>
            <p:ph idx="1"/>
          </p:nvPr>
        </p:nvSpPr>
        <p:spPr>
          <a:xfrm>
            <a:off x="-402336" y="1556792"/>
            <a:ext cx="9294816" cy="4461099"/>
          </a:xfrm>
        </p:spPr>
        <p:txBody>
          <a:bodyPr>
            <a:noAutofit/>
          </a:bodyPr>
          <a:lstStyle/>
          <a:p>
            <a:pPr marL="1085850" lvl="1" indent="-342900">
              <a:buClr>
                <a:schemeClr val="accent5"/>
              </a:buClr>
              <a:buFont typeface="Arial" panose="020B0604020202020204" pitchFamily="34" charset="0"/>
              <a:buChar char="•"/>
            </a:pPr>
            <a:r>
              <a:rPr lang="en-GB" sz="2400" dirty="0"/>
              <a:t>Helpful to the learner</a:t>
            </a:r>
          </a:p>
          <a:p>
            <a:pPr marL="1085850" lvl="1" indent="-342900">
              <a:buClr>
                <a:schemeClr val="accent5"/>
              </a:buClr>
              <a:buFont typeface="Arial" panose="020B0604020202020204" pitchFamily="34" charset="0"/>
              <a:buChar char="•"/>
            </a:pPr>
            <a:r>
              <a:rPr lang="en-GB" sz="2400" dirty="0"/>
              <a:t>Tailored to the individual learner</a:t>
            </a:r>
          </a:p>
          <a:p>
            <a:pPr marL="1085850" lvl="1" indent="-342900">
              <a:buClr>
                <a:schemeClr val="accent5"/>
              </a:buClr>
              <a:buFont typeface="Arial" panose="020B0604020202020204" pitchFamily="34" charset="0"/>
              <a:buChar char="•"/>
            </a:pPr>
            <a:r>
              <a:rPr lang="en-GB" sz="2400" dirty="0"/>
              <a:t>Agreed together with the learner</a:t>
            </a:r>
          </a:p>
          <a:p>
            <a:pPr marL="1085850" lvl="1" indent="-342900">
              <a:buClr>
                <a:schemeClr val="accent5"/>
              </a:buClr>
              <a:buFont typeface="Arial" panose="020B0604020202020204" pitchFamily="34" charset="0"/>
              <a:buChar char="•"/>
            </a:pPr>
            <a:r>
              <a:rPr lang="en-GB" sz="2400" dirty="0" smtClean="0"/>
              <a:t>Focused </a:t>
            </a:r>
            <a:r>
              <a:rPr lang="en-GB" sz="2400" dirty="0"/>
              <a:t>and manageable</a:t>
            </a:r>
          </a:p>
          <a:p>
            <a:pPr marL="1085850" lvl="1" indent="-342900">
              <a:buClr>
                <a:schemeClr val="accent5"/>
              </a:buClr>
              <a:buFont typeface="Arial" panose="020B0604020202020204" pitchFamily="34" charset="0"/>
              <a:buChar char="•"/>
            </a:pPr>
            <a:r>
              <a:rPr lang="en-GB" sz="2400" dirty="0"/>
              <a:t>Give clear indication of both </a:t>
            </a:r>
            <a:r>
              <a:rPr lang="en-GB" sz="2400" u="sng" dirty="0"/>
              <a:t>what</a:t>
            </a:r>
            <a:r>
              <a:rPr lang="en-GB" sz="2400" dirty="0"/>
              <a:t> and </a:t>
            </a:r>
            <a:r>
              <a:rPr lang="en-GB" sz="2400" u="sng" dirty="0"/>
              <a:t>how</a:t>
            </a:r>
            <a:r>
              <a:rPr lang="en-GB" sz="2400" dirty="0"/>
              <a:t> the learner can move forward</a:t>
            </a:r>
            <a:endParaRPr lang="en-GB" sz="2400" b="1" dirty="0"/>
          </a:p>
          <a:p>
            <a:pPr marL="1085850" lvl="1" indent="-342900">
              <a:buClr>
                <a:schemeClr val="accent5"/>
              </a:buClr>
              <a:buFont typeface="Arial" panose="020B0604020202020204" pitchFamily="34" charset="0"/>
              <a:buChar char="•"/>
            </a:pPr>
            <a:r>
              <a:rPr lang="en-GB" sz="2400" dirty="0" smtClean="0"/>
              <a:t>Focused </a:t>
            </a:r>
            <a:r>
              <a:rPr lang="en-GB" sz="2400" dirty="0"/>
              <a:t>on aspects of learning the learner will have the opportunity to take forward in the near future</a:t>
            </a:r>
          </a:p>
          <a:p>
            <a:pPr marL="1085850" lvl="1" indent="-342900">
              <a:buClr>
                <a:schemeClr val="accent5"/>
              </a:buClr>
              <a:buFont typeface="Arial" panose="020B0604020202020204" pitchFamily="34" charset="0"/>
              <a:buChar char="•"/>
            </a:pPr>
            <a:endParaRPr lang="en-GB" sz="2400"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206516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tea</a:t>
            </a:r>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7" name="TextBox 6"/>
          <p:cNvSpPr txBox="1"/>
          <p:nvPr/>
        </p:nvSpPr>
        <p:spPr>
          <a:xfrm>
            <a:off x="436018" y="935152"/>
            <a:ext cx="6513125" cy="4708981"/>
          </a:xfrm>
          <a:prstGeom prst="rect">
            <a:avLst/>
          </a:prstGeom>
          <a:noFill/>
        </p:spPr>
        <p:txBody>
          <a:bodyPr wrap="square" rtlCol="0" anchor="t">
            <a:spAutoFit/>
          </a:bodyPr>
          <a:lstStyle/>
          <a:p>
            <a:r>
              <a:rPr lang="en-GB" sz="3200" i="1" dirty="0"/>
              <a:t>‘We observe learners closely to inform appropriate and well-timed interventions and future learning.  We use feedback effectively to inform and support progress in learning.’</a:t>
            </a:r>
          </a:p>
          <a:p>
            <a:endParaRPr lang="en-GB" sz="3200" i="1" dirty="0"/>
          </a:p>
          <a:p>
            <a:endParaRPr lang="en-GB" i="1" dirty="0"/>
          </a:p>
          <a:p>
            <a:r>
              <a:rPr lang="en-GB" b="1" i="1" dirty="0"/>
              <a:t>(</a:t>
            </a:r>
            <a:r>
              <a:rPr lang="en-GB" b="1" i="1" dirty="0" smtClean="0"/>
              <a:t>HGIOS </a:t>
            </a:r>
            <a:r>
              <a:rPr lang="en-GB" b="1" i="1" dirty="0"/>
              <a:t>4  2.3 Learning, Teaching and Assessment:</a:t>
            </a:r>
          </a:p>
          <a:p>
            <a:r>
              <a:rPr lang="en-GB" b="1" i="1" dirty="0"/>
              <a:t>Level 5 illustration - Quality of Teaching)</a:t>
            </a:r>
          </a:p>
          <a:p>
            <a:endParaRPr lang="en-GB" b="1" i="1" dirty="0"/>
          </a:p>
          <a:p>
            <a:endParaRPr lang="en-GB" i="1" dirty="0"/>
          </a:p>
          <a:p>
            <a:endParaRPr lang="en-GB" i="1"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6" y="908724"/>
            <a:ext cx="1591302" cy="244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235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3" name="Content Placeholder 2"/>
          <p:cNvSpPr>
            <a:spLocks noGrp="1"/>
          </p:cNvSpPr>
          <p:nvPr>
            <p:ph idx="1"/>
          </p:nvPr>
        </p:nvSpPr>
        <p:spPr>
          <a:xfrm>
            <a:off x="251520" y="467923"/>
            <a:ext cx="6696744" cy="5105320"/>
          </a:xfrm>
        </p:spPr>
        <p:txBody>
          <a:bodyPr vert="horz" lIns="91440" tIns="45720" rIns="91440" bIns="45720" rtlCol="0" anchor="t">
            <a:normAutofit fontScale="85000" lnSpcReduction="20000"/>
          </a:bodyPr>
          <a:lstStyle/>
          <a:p>
            <a:pPr indent="0">
              <a:lnSpc>
                <a:spcPct val="150000"/>
              </a:lnSpc>
              <a:buNone/>
            </a:pPr>
            <a:endParaRPr lang="en-GB" dirty="0"/>
          </a:p>
          <a:p>
            <a:pPr indent="0">
              <a:lnSpc>
                <a:spcPct val="120000"/>
              </a:lnSpc>
              <a:buClr>
                <a:schemeClr val="accent5"/>
              </a:buClr>
              <a:buNone/>
            </a:pPr>
            <a:r>
              <a:rPr lang="en-GB" i="1" dirty="0"/>
              <a:t>‘Learners receive high-quality feedback and have an accurate understanding of their progress in learning and what they need to do to improve’</a:t>
            </a:r>
          </a:p>
          <a:p>
            <a:pPr indent="0">
              <a:lnSpc>
                <a:spcPct val="120000"/>
              </a:lnSpc>
              <a:buClr>
                <a:schemeClr val="accent5"/>
              </a:buClr>
              <a:buNone/>
            </a:pPr>
            <a:r>
              <a:rPr lang="en-GB" i="1" dirty="0"/>
              <a:t>‘Learners are able to give effective feedback to peers on their learning and suggest ways in which they can improve’</a:t>
            </a:r>
          </a:p>
          <a:p>
            <a:pPr marL="800100" indent="-457200">
              <a:lnSpc>
                <a:spcPct val="120000"/>
              </a:lnSpc>
              <a:buClr>
                <a:schemeClr val="accent5"/>
              </a:buClr>
            </a:pPr>
            <a:endParaRPr lang="en-GB" sz="1200" dirty="0"/>
          </a:p>
          <a:p>
            <a:pPr>
              <a:buClr>
                <a:schemeClr val="accent5"/>
              </a:buClr>
            </a:pPr>
            <a:endParaRPr lang="en-GB" sz="2400" dirty="0"/>
          </a:p>
          <a:p>
            <a:pPr marL="0" indent="0">
              <a:buNone/>
            </a:pPr>
            <a:r>
              <a:rPr lang="en-GB" sz="2100" b="1" i="1" dirty="0"/>
              <a:t>           (</a:t>
            </a:r>
            <a:r>
              <a:rPr lang="en-GB" sz="2100" b="1" i="1" dirty="0" smtClean="0"/>
              <a:t>HGIOS </a:t>
            </a:r>
            <a:r>
              <a:rPr lang="en-GB" sz="2100" b="1" i="1" dirty="0"/>
              <a:t>4  2.3 Learning, Teaching and Assessment </a:t>
            </a:r>
          </a:p>
          <a:p>
            <a:pPr marL="0" indent="0">
              <a:buNone/>
            </a:pPr>
            <a:r>
              <a:rPr lang="en-GB" sz="2100" b="1" i="1" dirty="0"/>
              <a:t>           Features of highly effective practice:  Quality of Teaching)</a:t>
            </a: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1196752"/>
            <a:ext cx="158417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888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2" name="Content Placeholder 1"/>
          <p:cNvSpPr>
            <a:spLocks noGrp="1"/>
          </p:cNvSpPr>
          <p:nvPr>
            <p:ph idx="1"/>
          </p:nvPr>
        </p:nvSpPr>
        <p:spPr>
          <a:xfrm>
            <a:off x="539552" y="1052736"/>
            <a:ext cx="7721492" cy="5071111"/>
          </a:xfrm>
        </p:spPr>
        <p:txBody>
          <a:bodyPr vert="horz" lIns="91440" tIns="45720" rIns="91440" bIns="45720" rtlCol="0" anchor="t">
            <a:normAutofit lnSpcReduction="10000"/>
          </a:bodyPr>
          <a:lstStyle/>
          <a:p>
            <a:pPr marL="0" indent="0">
              <a:buNone/>
            </a:pPr>
            <a:r>
              <a:rPr lang="en-GB" sz="3200" i="1" dirty="0">
                <a:solidFill>
                  <a:schemeClr val="tx1"/>
                </a:solidFill>
                <a:latin typeface="Calibri" panose="020F0502020204030204" pitchFamily="34" charset="0"/>
              </a:rPr>
              <a:t>‘Children and young people value the professional advice and expertise of school staff and others who support their learning and decision-making.</a:t>
            </a:r>
            <a:r>
              <a:rPr lang="en-GB" i="1" dirty="0">
                <a:latin typeface="Calibri" panose="020F0502020204030204" pitchFamily="34" charset="0"/>
              </a:rPr>
              <a:t> </a:t>
            </a:r>
            <a:r>
              <a:rPr lang="en-GB" sz="3200" i="1" dirty="0">
                <a:solidFill>
                  <a:schemeClr val="tx1"/>
                </a:solidFill>
                <a:latin typeface="Calibri" panose="020F0502020204030204" pitchFamily="34" charset="0"/>
              </a:rPr>
              <a:t> They actively engage in communication and discussions about their next steps and contribute to planning learning pathways which meet their needs and aspirations.’</a:t>
            </a:r>
          </a:p>
          <a:p>
            <a:pPr marL="0" indent="0">
              <a:buNone/>
            </a:pPr>
            <a:endParaRPr lang="en-GB" sz="3200" i="1" dirty="0">
              <a:solidFill>
                <a:schemeClr val="tx1"/>
              </a:solidFill>
              <a:latin typeface="Calibri" panose="020F0502020204030204" pitchFamily="34" charset="0"/>
            </a:endParaRPr>
          </a:p>
          <a:p>
            <a:pPr marL="0" indent="0">
              <a:buNone/>
            </a:pPr>
            <a:r>
              <a:rPr lang="en-GB" sz="1800" b="1" i="1" dirty="0">
                <a:latin typeface="Calibri" panose="020F0502020204030204" pitchFamily="34" charset="0"/>
              </a:rPr>
              <a:t>(</a:t>
            </a:r>
            <a:r>
              <a:rPr lang="en-GB" sz="1800" b="1" i="1" dirty="0" smtClean="0">
                <a:latin typeface="Calibri" panose="020F0502020204030204" pitchFamily="34" charset="0"/>
              </a:rPr>
              <a:t>HGIOS </a:t>
            </a:r>
            <a:r>
              <a:rPr lang="en-GB" sz="1800" b="1" i="1" dirty="0">
                <a:latin typeface="Calibri" panose="020F0502020204030204" pitchFamily="34" charset="0"/>
              </a:rPr>
              <a:t>4  QI 1.2 Leadership of Learning </a:t>
            </a:r>
          </a:p>
          <a:p>
            <a:pPr marL="0" indent="0">
              <a:buNone/>
            </a:pPr>
            <a:r>
              <a:rPr lang="en-GB" sz="1800" b="1" i="1" dirty="0">
                <a:latin typeface="Calibri" panose="020F0502020204030204" pitchFamily="34" charset="0"/>
              </a:rPr>
              <a:t>Level 5 illustration: Children and young people leading learning)</a:t>
            </a:r>
            <a:endParaRPr lang="en-GB" sz="1800" b="1" i="1" dirty="0">
              <a:solidFill>
                <a:schemeClr val="tx1"/>
              </a:solidFill>
              <a:latin typeface="Calibri" panose="020F0502020204030204" pitchFamily="34" charset="0"/>
            </a:endParaRPr>
          </a:p>
          <a:p>
            <a:endParaRPr lang="en-GB" sz="3200" i="1" dirty="0">
              <a:solidFill>
                <a:schemeClr val="tx1"/>
              </a:solidFill>
              <a:latin typeface="Calibri" panose="020F0502020204030204" pitchFamily="34" charset="0"/>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3079" y="764704"/>
            <a:ext cx="956322" cy="146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5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5" name="Picture 4"/>
          <p:cNvPicPr>
            <a:picLocks noChangeAspect="1"/>
          </p:cNvPicPr>
          <p:nvPr/>
        </p:nvPicPr>
        <p:blipFill>
          <a:blip r:embed="rId4"/>
          <a:stretch>
            <a:fillRect/>
          </a:stretch>
        </p:blipFill>
        <p:spPr>
          <a:xfrm>
            <a:off x="6624985" y="6526480"/>
            <a:ext cx="2103260" cy="186956"/>
          </a:xfrm>
          <a:prstGeom prst="rect">
            <a:avLst/>
          </a:prstGeom>
        </p:spPr>
      </p:pic>
      <p:pic>
        <p:nvPicPr>
          <p:cNvPr id="6" name="Picture 5"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287048" y="332656"/>
            <a:ext cx="1908689" cy="1071658"/>
          </a:xfrm>
          <a:prstGeom prst="rect">
            <a:avLst/>
          </a:prstGeom>
        </p:spPr>
      </p:pic>
      <p:sp>
        <p:nvSpPr>
          <p:cNvPr id="8" name="TextBox 7"/>
          <p:cNvSpPr txBox="1"/>
          <p:nvPr/>
        </p:nvSpPr>
        <p:spPr>
          <a:xfrm rot="713884">
            <a:off x="1312061" y="1765757"/>
            <a:ext cx="1832553" cy="523220"/>
          </a:xfrm>
          <a:prstGeom prst="rect">
            <a:avLst/>
          </a:prstGeom>
          <a:noFill/>
        </p:spPr>
        <p:txBody>
          <a:bodyPr wrap="none" rtlCol="0">
            <a:spAutoFit/>
          </a:bodyPr>
          <a:lstStyle/>
          <a:p>
            <a:r>
              <a:rPr lang="en-US" sz="2800" b="1" dirty="0" smtClean="0">
                <a:solidFill>
                  <a:srgbClr val="0070C0"/>
                </a:solidFill>
                <a:effectLst>
                  <a:outerShdw blurRad="38100" dist="38100" dir="2700000" algn="tl">
                    <a:srgbClr val="000000">
                      <a:alpha val="43137"/>
                    </a:srgbClr>
                  </a:outerShdw>
                </a:effectLst>
                <a:latin typeface="Baskerville Old Face" panose="02020602080505020303" pitchFamily="18" charset="0"/>
              </a:rPr>
              <a:t>appropriate</a:t>
            </a:r>
            <a:endParaRPr lang="en-US" sz="2800" b="1" dirty="0">
              <a:solidFill>
                <a:srgbClr val="0070C0"/>
              </a:solidFill>
              <a:effectLst>
                <a:outerShdw blurRad="38100" dist="38100" dir="2700000" algn="tl">
                  <a:srgbClr val="000000">
                    <a:alpha val="43137"/>
                  </a:srgbClr>
                </a:outerShdw>
              </a:effectLst>
              <a:latin typeface="Baskerville Old Face" panose="02020602080505020303" pitchFamily="18" charset="0"/>
            </a:endParaRPr>
          </a:p>
        </p:txBody>
      </p:sp>
      <p:sp>
        <p:nvSpPr>
          <p:cNvPr id="10" name="TextBox 9"/>
          <p:cNvSpPr txBox="1"/>
          <p:nvPr/>
        </p:nvSpPr>
        <p:spPr>
          <a:xfrm rot="20888743">
            <a:off x="3187014" y="652638"/>
            <a:ext cx="4275529"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latin typeface="Baskerville Old Face" panose="02020602080505020303" pitchFamily="18" charset="0"/>
              </a:rPr>
              <a:t>Inform and support progress</a:t>
            </a:r>
            <a:endParaRPr lang="en-US" sz="2800" b="1" dirty="0">
              <a:solidFill>
                <a:srgbClr val="00B050"/>
              </a:solidFill>
              <a:effectLst>
                <a:outerShdw blurRad="38100" dist="38100" dir="2700000" algn="tl">
                  <a:srgbClr val="000000">
                    <a:alpha val="43137"/>
                  </a:srgbClr>
                </a:outerShdw>
              </a:effectLst>
              <a:latin typeface="Baskerville Old Face" panose="02020602080505020303" pitchFamily="18" charset="0"/>
            </a:endParaRPr>
          </a:p>
        </p:txBody>
      </p:sp>
      <p:sp>
        <p:nvSpPr>
          <p:cNvPr id="11" name="TextBox 10"/>
          <p:cNvSpPr txBox="1"/>
          <p:nvPr/>
        </p:nvSpPr>
        <p:spPr>
          <a:xfrm>
            <a:off x="5863385" y="1572932"/>
            <a:ext cx="2270173" cy="646331"/>
          </a:xfrm>
          <a:prstGeom prst="rect">
            <a:avLst/>
          </a:prstGeom>
          <a:noFill/>
        </p:spPr>
        <p:txBody>
          <a:bodyPr wrap="none" rtlCol="0">
            <a:spAutoFit/>
          </a:bodyPr>
          <a:lstStyle/>
          <a:p>
            <a:r>
              <a:rPr lang="en-US" sz="3600" b="1" dirty="0" smtClean="0">
                <a:solidFill>
                  <a:srgbClr val="FF0000"/>
                </a:solidFill>
                <a:effectLst>
                  <a:outerShdw blurRad="38100" dist="38100" dir="2700000" algn="tl">
                    <a:srgbClr val="000000">
                      <a:alpha val="43137"/>
                    </a:srgbClr>
                  </a:outerShdw>
                </a:effectLst>
                <a:latin typeface="Baskerville Old Face" panose="02020602080505020303" pitchFamily="18" charset="0"/>
              </a:rPr>
              <a:t>Well-timed</a:t>
            </a:r>
            <a:endParaRPr lang="en-US" sz="3600" b="1" dirty="0">
              <a:solidFill>
                <a:srgbClr val="FF0000"/>
              </a:solidFill>
              <a:effectLst>
                <a:outerShdw blurRad="38100" dist="38100" dir="2700000" algn="tl">
                  <a:srgbClr val="000000">
                    <a:alpha val="43137"/>
                  </a:srgbClr>
                </a:outerShdw>
              </a:effectLst>
              <a:latin typeface="Baskerville Old Face" panose="02020602080505020303" pitchFamily="18" charset="0"/>
            </a:endParaRPr>
          </a:p>
        </p:txBody>
      </p:sp>
      <p:sp>
        <p:nvSpPr>
          <p:cNvPr id="12" name="TextBox 11"/>
          <p:cNvSpPr txBox="1"/>
          <p:nvPr/>
        </p:nvSpPr>
        <p:spPr>
          <a:xfrm>
            <a:off x="1815393" y="4709007"/>
            <a:ext cx="1923925" cy="523220"/>
          </a:xfrm>
          <a:prstGeom prst="rect">
            <a:avLst/>
          </a:prstGeom>
          <a:noFill/>
        </p:spPr>
        <p:txBody>
          <a:bodyPr wrap="none" rtlCol="0">
            <a:spAutoFit/>
          </a:bodyPr>
          <a:lstStyle/>
          <a:p>
            <a:r>
              <a:rPr lang="en-US" sz="2800" b="1" dirty="0" smtClean="0">
                <a:solidFill>
                  <a:schemeClr val="accent3">
                    <a:lumMod val="50000"/>
                  </a:schemeClr>
                </a:solidFill>
                <a:effectLst>
                  <a:outerShdw blurRad="38100" dist="38100" dir="2700000" algn="tl">
                    <a:srgbClr val="000000">
                      <a:alpha val="43137"/>
                    </a:srgbClr>
                  </a:outerShdw>
                </a:effectLst>
                <a:latin typeface="Baskerville Old Face" panose="02020602080505020303" pitchFamily="18" charset="0"/>
              </a:rPr>
              <a:t>High-quality</a:t>
            </a:r>
            <a:endParaRPr lang="en-US" sz="2800" b="1" dirty="0">
              <a:solidFill>
                <a:schemeClr val="accent3">
                  <a:lumMod val="50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13" name="TextBox 12"/>
          <p:cNvSpPr txBox="1"/>
          <p:nvPr/>
        </p:nvSpPr>
        <p:spPr>
          <a:xfrm rot="20890241">
            <a:off x="675627" y="3352475"/>
            <a:ext cx="3366627"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latin typeface="Baskerville Old Face" panose="02020602080505020303" pitchFamily="18" charset="0"/>
              </a:rPr>
              <a:t>Inform future learning</a:t>
            </a:r>
            <a:endParaRPr lang="en-US" sz="2800" b="1" dirty="0">
              <a:solidFill>
                <a:srgbClr val="FF0000"/>
              </a:solidFill>
              <a:effectLst>
                <a:outerShdw blurRad="38100" dist="38100" dir="2700000" algn="tl">
                  <a:srgbClr val="000000">
                    <a:alpha val="43137"/>
                  </a:srgbClr>
                </a:outerShdw>
              </a:effectLst>
              <a:latin typeface="Baskerville Old Face" panose="02020602080505020303" pitchFamily="18" charset="0"/>
            </a:endParaRPr>
          </a:p>
        </p:txBody>
      </p:sp>
      <p:sp>
        <p:nvSpPr>
          <p:cNvPr id="14" name="TextBox 13"/>
          <p:cNvSpPr txBox="1"/>
          <p:nvPr/>
        </p:nvSpPr>
        <p:spPr>
          <a:xfrm rot="1313625">
            <a:off x="4304952" y="4834727"/>
            <a:ext cx="5919077" cy="954107"/>
          </a:xfrm>
          <a:prstGeom prst="rect">
            <a:avLst/>
          </a:prstGeom>
          <a:noFill/>
        </p:spPr>
        <p:txBody>
          <a:bodyPr wrap="square" rtlCol="0">
            <a:spAutoFit/>
          </a:bodyPr>
          <a:lstStyle/>
          <a:p>
            <a:r>
              <a:rPr lang="en-US" sz="2800" b="1" dirty="0" smtClean="0">
                <a:solidFill>
                  <a:schemeClr val="tx2">
                    <a:lumMod val="75000"/>
                  </a:schemeClr>
                </a:solidFill>
                <a:effectLst>
                  <a:outerShdw blurRad="38100" dist="38100" dir="2700000" algn="tl">
                    <a:srgbClr val="000000">
                      <a:alpha val="43137"/>
                    </a:srgbClr>
                  </a:outerShdw>
                </a:effectLst>
                <a:latin typeface="Baskerville Old Face" panose="02020602080505020303" pitchFamily="18" charset="0"/>
              </a:rPr>
              <a:t>Learners have an accurate understanding of progress</a:t>
            </a:r>
            <a:endParaRPr lang="en-US" sz="2800" b="1" dirty="0">
              <a:solidFill>
                <a:schemeClr val="tx2">
                  <a:lumMod val="7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15" name="TextBox 14"/>
          <p:cNvSpPr txBox="1"/>
          <p:nvPr/>
        </p:nvSpPr>
        <p:spPr>
          <a:xfrm rot="713884">
            <a:off x="1249950" y="5587070"/>
            <a:ext cx="947695" cy="523220"/>
          </a:xfrm>
          <a:prstGeom prst="rect">
            <a:avLst/>
          </a:prstGeom>
          <a:noFill/>
        </p:spPr>
        <p:txBody>
          <a:bodyPr wrap="none" rtlCol="0">
            <a:spAutoFit/>
          </a:bodyPr>
          <a:lstStyle/>
          <a:p>
            <a:r>
              <a:rPr lang="en-US" sz="2800" b="1" dirty="0" smtClean="0">
                <a:solidFill>
                  <a:srgbClr val="0070C0"/>
                </a:solidFill>
                <a:effectLst>
                  <a:outerShdw blurRad="38100" dist="38100" dir="2700000" algn="tl">
                    <a:srgbClr val="000000">
                      <a:alpha val="43137"/>
                    </a:srgbClr>
                  </a:outerShdw>
                </a:effectLst>
                <a:latin typeface="Baskerville Old Face" panose="02020602080505020303" pitchFamily="18" charset="0"/>
              </a:rPr>
              <a:t>peers</a:t>
            </a:r>
            <a:endParaRPr lang="en-US" sz="2800" b="1" dirty="0">
              <a:solidFill>
                <a:srgbClr val="0070C0"/>
              </a:solidFill>
              <a:effectLst>
                <a:outerShdw blurRad="38100" dist="38100" dir="2700000" algn="tl">
                  <a:srgbClr val="000000">
                    <a:alpha val="43137"/>
                  </a:srgbClr>
                </a:outerShdw>
              </a:effectLst>
              <a:latin typeface="Baskerville Old Face" panose="02020602080505020303" pitchFamily="18" charset="0"/>
            </a:endParaRPr>
          </a:p>
        </p:txBody>
      </p:sp>
      <p:sp>
        <p:nvSpPr>
          <p:cNvPr id="16" name="TextBox 15"/>
          <p:cNvSpPr txBox="1"/>
          <p:nvPr/>
        </p:nvSpPr>
        <p:spPr>
          <a:xfrm rot="488629">
            <a:off x="4098344" y="2774453"/>
            <a:ext cx="5606933" cy="954107"/>
          </a:xfrm>
          <a:prstGeom prst="rect">
            <a:avLst/>
          </a:prstGeom>
          <a:noFill/>
        </p:spPr>
        <p:txBody>
          <a:bodyPr wrap="square" rtlCol="0">
            <a:spAutoFit/>
          </a:bodyPr>
          <a:lstStyle/>
          <a:p>
            <a:r>
              <a:rPr lang="en-US" sz="2800" b="1" dirty="0" smtClean="0">
                <a:solidFill>
                  <a:srgbClr val="00B050"/>
                </a:solidFill>
                <a:effectLst>
                  <a:outerShdw blurRad="38100" dist="38100" dir="2700000" algn="tl">
                    <a:srgbClr val="000000">
                      <a:alpha val="43137"/>
                    </a:srgbClr>
                  </a:outerShdw>
                </a:effectLst>
                <a:latin typeface="Baskerville Old Face" panose="02020602080505020303" pitchFamily="18" charset="0"/>
              </a:rPr>
              <a:t>Engage in communication and discussions about their next steps</a:t>
            </a:r>
            <a:endParaRPr lang="en-US" sz="2800" b="1" dirty="0">
              <a:solidFill>
                <a:srgbClr val="00B05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674427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344158" y="114300"/>
            <a:ext cx="8229600" cy="1143000"/>
          </a:xfrm>
        </p:spPr>
        <p:txBody>
          <a:bodyPr>
            <a:normAutofit/>
          </a:bodyPr>
          <a:lstStyle/>
          <a:p>
            <a:r>
              <a:rPr lang="en-GB" sz="3600" b="1" dirty="0" smtClean="0">
                <a:solidFill>
                  <a:schemeClr val="accent5"/>
                </a:solidFill>
                <a:latin typeface="Calibri" panose="020F0502020204030204" pitchFamily="34" charset="0"/>
              </a:rPr>
              <a:t>“Good feedback causes thinking”</a:t>
            </a:r>
            <a:endParaRPr lang="en-GB" sz="3600" b="1" dirty="0">
              <a:solidFill>
                <a:schemeClr val="accent5"/>
              </a:solidFill>
              <a:latin typeface="Calibri" panose="020F0502020204030204" pitchFamily="34" charset="0"/>
            </a:endParaRPr>
          </a:p>
        </p:txBody>
      </p:sp>
      <p:sp>
        <p:nvSpPr>
          <p:cNvPr id="3" name="Content Placeholder 2"/>
          <p:cNvSpPr>
            <a:spLocks noGrp="1"/>
          </p:cNvSpPr>
          <p:nvPr>
            <p:ph idx="1"/>
          </p:nvPr>
        </p:nvSpPr>
        <p:spPr>
          <a:xfrm>
            <a:off x="375229" y="1257300"/>
            <a:ext cx="8384157" cy="4870450"/>
          </a:xfrm>
        </p:spPr>
        <p:txBody>
          <a:bodyPr vert="horz" lIns="91440" tIns="45720" rIns="91440" bIns="45720" rtlCol="0" anchor="t">
            <a:normAutofit/>
          </a:bodyPr>
          <a:lstStyle/>
          <a:p>
            <a:pPr marL="0">
              <a:buNone/>
            </a:pPr>
            <a:endParaRPr lang="en-GB" sz="2000" dirty="0">
              <a:latin typeface="Calibri" panose="020F0502020204030204" pitchFamily="34" charset="0"/>
            </a:endParaRPr>
          </a:p>
          <a:p>
            <a:pPr marL="0">
              <a:buNone/>
            </a:pPr>
            <a:endParaRPr lang="en-GB" sz="2000" dirty="0" smtClean="0">
              <a:latin typeface="Calibri" panose="020F0502020204030204" pitchFamily="34" charset="0"/>
            </a:endParaRPr>
          </a:p>
          <a:p>
            <a:pPr marL="0">
              <a:buNone/>
            </a:pPr>
            <a:endParaRPr lang="en-GB" sz="2000" dirty="0">
              <a:latin typeface="Calibri" panose="020F0502020204030204" pitchFamily="34" charset="0"/>
            </a:endParaRPr>
          </a:p>
          <a:p>
            <a:pPr marL="0">
              <a:buNone/>
            </a:pPr>
            <a:endParaRPr lang="en-GB" sz="2000" dirty="0" smtClean="0">
              <a:latin typeface="Calibri" panose="020F0502020204030204" pitchFamily="34" charset="0"/>
            </a:endParaRPr>
          </a:p>
          <a:p>
            <a:pPr marL="0">
              <a:buNone/>
            </a:pPr>
            <a:endParaRPr lang="en-GB" sz="2000" dirty="0">
              <a:latin typeface="Calibri" panose="020F0502020204030204" pitchFamily="34" charset="0"/>
            </a:endParaRPr>
          </a:p>
          <a:p>
            <a:pPr marL="0">
              <a:buNone/>
            </a:pPr>
            <a:endParaRPr lang="en-GB" sz="2000" dirty="0" smtClean="0">
              <a:latin typeface="Calibri" panose="020F0502020204030204" pitchFamily="34" charset="0"/>
            </a:endParaRPr>
          </a:p>
          <a:p>
            <a:pPr marL="0">
              <a:buNone/>
            </a:pPr>
            <a:endParaRPr lang="en-GB" sz="2000" dirty="0">
              <a:latin typeface="Calibri" panose="020F0502020204030204" pitchFamily="34" charset="0"/>
            </a:endParaRPr>
          </a:p>
          <a:p>
            <a:pPr marL="0">
              <a:buNone/>
            </a:pPr>
            <a:endParaRPr lang="en-GB" sz="2000" dirty="0" smtClean="0">
              <a:latin typeface="Calibri" panose="020F0502020204030204" pitchFamily="34" charset="0"/>
            </a:endParaRPr>
          </a:p>
          <a:p>
            <a:pPr marL="0">
              <a:buNone/>
            </a:pPr>
            <a:endParaRPr lang="en-GB" sz="2000" dirty="0">
              <a:latin typeface="Calibri" panose="020F0502020204030204" pitchFamily="34" charset="0"/>
            </a:endParaRPr>
          </a:p>
          <a:p>
            <a:pPr>
              <a:buNone/>
            </a:pPr>
            <a:r>
              <a:rPr lang="en-GB" sz="2000" dirty="0">
                <a:hlinkClick r:id="rId5"/>
              </a:rPr>
              <a:t>https://glowscotland.sharepoint.com/portals/hub/_</a:t>
            </a:r>
            <a:r>
              <a:rPr lang="en-GB" sz="2000" dirty="0" smtClean="0">
                <a:hlinkClick r:id="rId5"/>
              </a:rPr>
              <a:t>layouts/15/PointPublishing.aspx?app=video&amp;p=p&amp;chid=01e457d7-d42d-458c-9cf5-ec8de2ec11c4&amp;vid=e8e948da-b3d3-4383-adb3-90fb0d359143</a:t>
            </a:r>
            <a:r>
              <a:rPr lang="en-GB" sz="2000" dirty="0" smtClean="0"/>
              <a:t> </a:t>
            </a:r>
            <a:endParaRPr lang="en-GB" sz="2000" dirty="0"/>
          </a:p>
          <a:p>
            <a:pPr algn="ctr">
              <a:buNone/>
            </a:pPr>
            <a:endParaRPr lang="en-GB" sz="2000" dirty="0"/>
          </a:p>
          <a:p>
            <a:pPr>
              <a:buNone/>
            </a:pPr>
            <a:endParaRPr lang="en-GB" sz="3600" dirty="0"/>
          </a:p>
        </p:txBody>
      </p:sp>
      <p:pic>
        <p:nvPicPr>
          <p:cNvPr id="5" name="Picture 4"/>
          <p:cNvPicPr>
            <a:picLocks noChangeAspect="1"/>
          </p:cNvPicPr>
          <p:nvPr/>
        </p:nvPicPr>
        <p:blipFill rotWithShape="1">
          <a:blip r:embed="rId6"/>
          <a:srcRect l="6863" t="18745" r="58676" b="27534"/>
          <a:stretch/>
        </p:blipFill>
        <p:spPr>
          <a:xfrm>
            <a:off x="2128906" y="1738954"/>
            <a:ext cx="4876801" cy="2438400"/>
          </a:xfrm>
          <a:prstGeom prst="rect">
            <a:avLst/>
          </a:prstGeom>
        </p:spPr>
      </p:pic>
    </p:spTree>
    <p:extLst>
      <p:ext uri="{BB962C8B-B14F-4D97-AF65-F5344CB8AC3E}">
        <p14:creationId xmlns:p14="http://schemas.microsoft.com/office/powerpoint/2010/main" val="1219439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0" y="260648"/>
            <a:ext cx="9144000" cy="782320"/>
          </a:xfrm>
        </p:spPr>
        <p:txBody>
          <a:bodyPr>
            <a:noAutofit/>
          </a:bodyPr>
          <a:lstStyle/>
          <a:p>
            <a:r>
              <a:rPr lang="en-GB" sz="3200" b="1" dirty="0">
                <a:solidFill>
                  <a:schemeClr val="accent5"/>
                </a:solidFill>
                <a:latin typeface="Calibri" panose="020F0502020204030204" pitchFamily="34" charset="0"/>
              </a:rPr>
              <a:t>Common issues with </a:t>
            </a:r>
            <a:r>
              <a:rPr lang="en-GB" sz="3200" b="1" dirty="0" smtClean="0">
                <a:solidFill>
                  <a:schemeClr val="accent5"/>
                </a:solidFill>
                <a:latin typeface="Calibri" panose="020F0502020204030204" pitchFamily="34" charset="0"/>
              </a:rPr>
              <a:t>feedback…</a:t>
            </a:r>
            <a:endParaRPr lang="en-GB" sz="3200" b="1" dirty="0">
              <a:solidFill>
                <a:schemeClr val="accent5"/>
              </a:solidFill>
              <a:latin typeface="Calibri" panose="020F0502020204030204" pitchFamily="34" charset="0"/>
            </a:endParaRP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3" name="Content Placeholder 2"/>
          <p:cNvSpPr>
            <a:spLocks noGrp="1"/>
          </p:cNvSpPr>
          <p:nvPr>
            <p:ph idx="1"/>
          </p:nvPr>
        </p:nvSpPr>
        <p:spPr>
          <a:xfrm>
            <a:off x="0" y="1124744"/>
            <a:ext cx="8784976" cy="3729660"/>
          </a:xfrm>
        </p:spPr>
        <p:txBody>
          <a:bodyPr>
            <a:noAutofit/>
          </a:bodyPr>
          <a:lstStyle/>
          <a:p>
            <a:pPr marL="685800">
              <a:buClr>
                <a:schemeClr val="accent5"/>
              </a:buClr>
            </a:pPr>
            <a:r>
              <a:rPr lang="en-GB" sz="2400" dirty="0">
                <a:solidFill>
                  <a:schemeClr val="tx1"/>
                </a:solidFill>
                <a:latin typeface="Calibri" panose="020F0502020204030204" pitchFamily="34" charset="0"/>
              </a:rPr>
              <a:t>Feedback focused solely on completion of task or score achieved without </a:t>
            </a:r>
            <a:r>
              <a:rPr lang="en-GB" sz="2400" dirty="0" smtClean="0">
                <a:solidFill>
                  <a:schemeClr val="tx1"/>
                </a:solidFill>
                <a:latin typeface="Calibri" panose="020F0502020204030204" pitchFamily="34" charset="0"/>
              </a:rPr>
              <a:t>comments</a:t>
            </a:r>
          </a:p>
          <a:p>
            <a:pPr marL="685800">
              <a:buClr>
                <a:schemeClr val="accent5"/>
              </a:buClr>
            </a:pPr>
            <a:r>
              <a:rPr lang="en-GB" sz="2400" dirty="0" smtClean="0">
                <a:latin typeface="Calibri" panose="020F0502020204030204" pitchFamily="34" charset="0"/>
              </a:rPr>
              <a:t>“Ego-involving” feedback </a:t>
            </a:r>
          </a:p>
          <a:p>
            <a:pPr marL="685800">
              <a:buClr>
                <a:schemeClr val="accent5"/>
              </a:buClr>
            </a:pPr>
            <a:r>
              <a:rPr lang="en-GB" sz="2400" dirty="0" smtClean="0">
                <a:solidFill>
                  <a:schemeClr val="tx1"/>
                </a:solidFill>
                <a:latin typeface="Calibri" panose="020F0502020204030204" pitchFamily="34" charset="0"/>
              </a:rPr>
              <a:t>Feedback </a:t>
            </a:r>
            <a:r>
              <a:rPr lang="en-GB" sz="2400" dirty="0">
                <a:solidFill>
                  <a:schemeClr val="tx1"/>
                </a:solidFill>
                <a:latin typeface="Calibri" panose="020F0502020204030204" pitchFamily="34" charset="0"/>
              </a:rPr>
              <a:t>focused solely on ‘right or wrong’ rather than process</a:t>
            </a:r>
          </a:p>
          <a:p>
            <a:pPr marL="685800">
              <a:buClr>
                <a:schemeClr val="accent5"/>
              </a:buClr>
            </a:pPr>
            <a:r>
              <a:rPr lang="en-GB" sz="2400" dirty="0">
                <a:solidFill>
                  <a:schemeClr val="tx1"/>
                </a:solidFill>
                <a:latin typeface="Calibri" panose="020F0502020204030204" pitchFamily="34" charset="0"/>
              </a:rPr>
              <a:t>Feedback and next steps which don’t refer to the intended focus for learning</a:t>
            </a:r>
          </a:p>
          <a:p>
            <a:pPr marL="685800">
              <a:buClr>
                <a:schemeClr val="accent5"/>
              </a:buClr>
            </a:pPr>
            <a:r>
              <a:rPr lang="en-GB" sz="2400" dirty="0">
                <a:solidFill>
                  <a:schemeClr val="tx1"/>
                </a:solidFill>
                <a:latin typeface="Calibri" panose="020F0502020204030204" pitchFamily="34" charset="0"/>
              </a:rPr>
              <a:t>‘Generic’ feedback focused solely on effort, not specific or including references to learning and Success </a:t>
            </a:r>
            <a:r>
              <a:rPr lang="en-GB" sz="2400" dirty="0" smtClean="0">
                <a:latin typeface="Calibri" panose="020F0502020204030204" pitchFamily="34" charset="0"/>
              </a:rPr>
              <a:t>C</a:t>
            </a:r>
            <a:r>
              <a:rPr lang="en-GB" sz="2400" dirty="0" smtClean="0">
                <a:solidFill>
                  <a:schemeClr val="tx1"/>
                </a:solidFill>
                <a:latin typeface="Calibri" panose="020F0502020204030204" pitchFamily="34" charset="0"/>
              </a:rPr>
              <a:t>riteria</a:t>
            </a:r>
          </a:p>
          <a:p>
            <a:pPr marL="685800">
              <a:buClr>
                <a:schemeClr val="accent5"/>
              </a:buClr>
            </a:pPr>
            <a:r>
              <a:rPr lang="en-GB" sz="2400" dirty="0">
                <a:latin typeface="Calibri" panose="020F0502020204030204" pitchFamily="34" charset="0"/>
              </a:rPr>
              <a:t>Can be difficult for pupils to access</a:t>
            </a:r>
          </a:p>
          <a:p>
            <a:pPr marL="685800">
              <a:buClr>
                <a:schemeClr val="accent5"/>
              </a:buClr>
            </a:pPr>
            <a:r>
              <a:rPr lang="en-GB" sz="2400" dirty="0" smtClean="0">
                <a:latin typeface="Calibri" panose="020F0502020204030204" pitchFamily="34" charset="0"/>
              </a:rPr>
              <a:t>Difficult to ensure high quality peer feedback</a:t>
            </a:r>
          </a:p>
          <a:p>
            <a:pPr marL="685800">
              <a:buClr>
                <a:schemeClr val="accent5"/>
              </a:buClr>
            </a:pPr>
            <a:r>
              <a:rPr lang="en-GB" sz="2400" dirty="0">
                <a:latin typeface="Calibri" panose="020F0502020204030204" pitchFamily="34" charset="0"/>
              </a:rPr>
              <a:t>Very time consuming</a:t>
            </a:r>
          </a:p>
          <a:p>
            <a:pPr marL="685800">
              <a:buClr>
                <a:schemeClr val="accent5"/>
              </a:buClr>
            </a:pPr>
            <a:r>
              <a:rPr lang="en-GB" sz="2400" dirty="0" smtClean="0">
                <a:latin typeface="Calibri" panose="020F0502020204030204" pitchFamily="34" charset="0"/>
              </a:rPr>
              <a:t>Comes at the end of learning and is not acted upon</a:t>
            </a:r>
            <a:endParaRPr lang="en-GB" dirty="0">
              <a:latin typeface="Calibri" panose="020F0502020204030204" pitchFamily="34" charset="0"/>
            </a:endParaRPr>
          </a:p>
          <a:p>
            <a:pPr marL="1600200" lvl="2">
              <a:buClr>
                <a:schemeClr val="accent5"/>
              </a:buClr>
            </a:pPr>
            <a:endParaRPr lang="en-GB"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496938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0" y="260648"/>
            <a:ext cx="9144000" cy="782320"/>
          </a:xfrm>
        </p:spPr>
        <p:txBody>
          <a:bodyPr>
            <a:noAutofit/>
          </a:bodyPr>
          <a:lstStyle/>
          <a:p>
            <a:r>
              <a:rPr lang="en-GB" sz="3200" b="1" dirty="0">
                <a:solidFill>
                  <a:schemeClr val="accent5"/>
                </a:solidFill>
                <a:latin typeface="Calibri" panose="020F0502020204030204" pitchFamily="34" charset="0"/>
              </a:rPr>
              <a:t>Common issues with </a:t>
            </a:r>
            <a:r>
              <a:rPr lang="en-GB" sz="3200" b="1" dirty="0" smtClean="0">
                <a:solidFill>
                  <a:schemeClr val="accent5"/>
                </a:solidFill>
                <a:latin typeface="Calibri" panose="020F0502020204030204" pitchFamily="34" charset="0"/>
              </a:rPr>
              <a:t>feedback…</a:t>
            </a:r>
            <a:endParaRPr lang="en-GB" sz="3200" b="1" dirty="0">
              <a:solidFill>
                <a:schemeClr val="accent5"/>
              </a:solidFill>
              <a:latin typeface="Calibri" panose="020F0502020204030204" pitchFamily="34" charset="0"/>
            </a:endParaRP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3" name="Content Placeholder 2"/>
          <p:cNvSpPr>
            <a:spLocks noGrp="1"/>
          </p:cNvSpPr>
          <p:nvPr>
            <p:ph idx="1"/>
          </p:nvPr>
        </p:nvSpPr>
        <p:spPr>
          <a:xfrm>
            <a:off x="0" y="1124744"/>
            <a:ext cx="8784976" cy="3729660"/>
          </a:xfrm>
        </p:spPr>
        <p:txBody>
          <a:bodyPr>
            <a:noAutofit/>
          </a:bodyPr>
          <a:lstStyle/>
          <a:p>
            <a:pPr marL="685800">
              <a:buClr>
                <a:schemeClr val="accent5"/>
              </a:buClr>
            </a:pPr>
            <a:r>
              <a:rPr lang="en-GB" sz="2400" dirty="0">
                <a:solidFill>
                  <a:schemeClr val="tx1"/>
                </a:solidFill>
                <a:latin typeface="Calibri" panose="020F0502020204030204" pitchFamily="34" charset="0"/>
              </a:rPr>
              <a:t>Feedback focused solely on completion of task or score achieved without </a:t>
            </a:r>
            <a:r>
              <a:rPr lang="en-GB" sz="2400" dirty="0" smtClean="0">
                <a:solidFill>
                  <a:schemeClr val="tx1"/>
                </a:solidFill>
                <a:latin typeface="Calibri" panose="020F0502020204030204" pitchFamily="34" charset="0"/>
              </a:rPr>
              <a:t>comments</a:t>
            </a:r>
          </a:p>
          <a:p>
            <a:pPr marL="685800">
              <a:buClr>
                <a:schemeClr val="accent5"/>
              </a:buClr>
            </a:pPr>
            <a:r>
              <a:rPr lang="en-GB" sz="2400" dirty="0" smtClean="0">
                <a:latin typeface="Calibri" panose="020F0502020204030204" pitchFamily="34" charset="0"/>
              </a:rPr>
              <a:t>“Ego-involving” feedback </a:t>
            </a:r>
          </a:p>
          <a:p>
            <a:pPr marL="685800">
              <a:buClr>
                <a:schemeClr val="accent5"/>
              </a:buClr>
            </a:pPr>
            <a:r>
              <a:rPr lang="en-GB" sz="2400" dirty="0" smtClean="0">
                <a:solidFill>
                  <a:schemeClr val="tx1"/>
                </a:solidFill>
                <a:latin typeface="Calibri" panose="020F0502020204030204" pitchFamily="34" charset="0"/>
              </a:rPr>
              <a:t>Feedback </a:t>
            </a:r>
            <a:r>
              <a:rPr lang="en-GB" sz="2400" dirty="0">
                <a:solidFill>
                  <a:schemeClr val="tx1"/>
                </a:solidFill>
                <a:latin typeface="Calibri" panose="020F0502020204030204" pitchFamily="34" charset="0"/>
              </a:rPr>
              <a:t>focused solely on ‘right or wrong’ rather than process</a:t>
            </a:r>
          </a:p>
          <a:p>
            <a:pPr marL="685800">
              <a:buClr>
                <a:schemeClr val="accent5"/>
              </a:buClr>
            </a:pPr>
            <a:r>
              <a:rPr lang="en-GB" sz="2400" dirty="0">
                <a:solidFill>
                  <a:schemeClr val="tx1"/>
                </a:solidFill>
                <a:latin typeface="Calibri" panose="020F0502020204030204" pitchFamily="34" charset="0"/>
              </a:rPr>
              <a:t>Feedback and next steps which don’t refer to the intended focus for learning</a:t>
            </a:r>
          </a:p>
          <a:p>
            <a:pPr marL="685800">
              <a:buClr>
                <a:schemeClr val="accent5"/>
              </a:buClr>
            </a:pPr>
            <a:r>
              <a:rPr lang="en-GB" sz="2400" dirty="0">
                <a:solidFill>
                  <a:schemeClr val="tx1"/>
                </a:solidFill>
                <a:latin typeface="Calibri" panose="020F0502020204030204" pitchFamily="34" charset="0"/>
              </a:rPr>
              <a:t>‘Generic’ feedback focused solely on effort, not specific or including references to learning and Success </a:t>
            </a:r>
            <a:r>
              <a:rPr lang="en-GB" sz="2400" dirty="0" smtClean="0">
                <a:latin typeface="Calibri" panose="020F0502020204030204" pitchFamily="34" charset="0"/>
              </a:rPr>
              <a:t>C</a:t>
            </a:r>
            <a:r>
              <a:rPr lang="en-GB" sz="2400" dirty="0" smtClean="0">
                <a:solidFill>
                  <a:schemeClr val="tx1"/>
                </a:solidFill>
                <a:latin typeface="Calibri" panose="020F0502020204030204" pitchFamily="34" charset="0"/>
              </a:rPr>
              <a:t>riteria</a:t>
            </a:r>
          </a:p>
          <a:p>
            <a:pPr marL="685800">
              <a:buClr>
                <a:schemeClr val="accent5"/>
              </a:buClr>
            </a:pPr>
            <a:r>
              <a:rPr lang="en-GB" sz="2400" b="1" dirty="0">
                <a:latin typeface="Calibri" panose="020F0502020204030204" pitchFamily="34" charset="0"/>
              </a:rPr>
              <a:t>Can be difficult for pupils to access</a:t>
            </a:r>
          </a:p>
          <a:p>
            <a:pPr marL="685800">
              <a:buClr>
                <a:schemeClr val="accent5"/>
              </a:buClr>
            </a:pPr>
            <a:r>
              <a:rPr lang="en-GB" sz="2400" b="1" dirty="0" smtClean="0">
                <a:latin typeface="Calibri" panose="020F0502020204030204" pitchFamily="34" charset="0"/>
              </a:rPr>
              <a:t>Difficult to ensure high quality peer feedback</a:t>
            </a:r>
          </a:p>
          <a:p>
            <a:pPr marL="685800">
              <a:buClr>
                <a:schemeClr val="accent5"/>
              </a:buClr>
            </a:pPr>
            <a:r>
              <a:rPr lang="en-GB" sz="2400" b="1" dirty="0">
                <a:latin typeface="Calibri" panose="020F0502020204030204" pitchFamily="34" charset="0"/>
              </a:rPr>
              <a:t>Very time consuming</a:t>
            </a:r>
          </a:p>
          <a:p>
            <a:pPr marL="685800">
              <a:buClr>
                <a:schemeClr val="accent5"/>
              </a:buClr>
            </a:pPr>
            <a:r>
              <a:rPr lang="en-GB" sz="2400" b="1" dirty="0" smtClean="0">
                <a:latin typeface="Calibri" panose="020F0502020204030204" pitchFamily="34" charset="0"/>
              </a:rPr>
              <a:t>Comes at the end of learning and is not acted upon</a:t>
            </a:r>
            <a:endParaRPr lang="en-GB" b="1" dirty="0">
              <a:latin typeface="Calibri" panose="020F0502020204030204" pitchFamily="34" charset="0"/>
            </a:endParaRPr>
          </a:p>
          <a:p>
            <a:pPr marL="1600200" lvl="2">
              <a:buClr>
                <a:schemeClr val="accent5"/>
              </a:buClr>
            </a:pPr>
            <a:endParaRPr lang="en-GB"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010223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3" name="Content Placeholder 2"/>
          <p:cNvSpPr>
            <a:spLocks noGrp="1"/>
          </p:cNvSpPr>
          <p:nvPr>
            <p:ph idx="1"/>
          </p:nvPr>
        </p:nvSpPr>
        <p:spPr>
          <a:xfrm>
            <a:off x="858832" y="1648573"/>
            <a:ext cx="7704856" cy="4818987"/>
          </a:xfrm>
        </p:spPr>
        <p:txBody>
          <a:bodyPr>
            <a:normAutofit/>
          </a:bodyPr>
          <a:lstStyle/>
          <a:p>
            <a:pPr marL="0" indent="0" algn="ctr">
              <a:buNone/>
            </a:pPr>
            <a:r>
              <a:rPr lang="en-GB" sz="3600" b="1" dirty="0" smtClean="0">
                <a:solidFill>
                  <a:schemeClr val="accent5"/>
                </a:solidFill>
              </a:rPr>
              <a:t>How do you give learners time and opportunity to reflect and act on feedback? </a:t>
            </a:r>
          </a:p>
          <a:p>
            <a:pPr marL="0" indent="0">
              <a:lnSpc>
                <a:spcPct val="150000"/>
              </a:lnSpc>
              <a:buNone/>
            </a:pPr>
            <a:endParaRPr lang="en-GB" sz="2400" b="1" dirty="0">
              <a:solidFill>
                <a:schemeClr val="accent5"/>
              </a:solidFill>
            </a:endParaRPr>
          </a:p>
          <a:p>
            <a:pPr lvl="1" indent="0">
              <a:lnSpc>
                <a:spcPct val="150000"/>
              </a:lnSpc>
              <a:buNone/>
            </a:pPr>
            <a:endParaRPr lang="en-GB" sz="2400" dirty="0"/>
          </a:p>
          <a:p>
            <a:pPr>
              <a:lnSpc>
                <a:spcPct val="150000"/>
              </a:lnSpc>
              <a:buClr>
                <a:srgbClr val="00ABB5"/>
              </a:buClr>
            </a:pPr>
            <a:endParaRPr lang="en-GB"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1799558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35388" y="620688"/>
            <a:ext cx="8287130" cy="782320"/>
          </a:xfrm>
        </p:spPr>
        <p:txBody>
          <a:bodyPr/>
          <a:lstStyle/>
          <a:p>
            <a:r>
              <a:rPr lang="en-GB" b="1">
                <a:solidFill>
                  <a:srgbClr val="00ABB5"/>
                </a:solidFill>
              </a:rPr>
              <a:t>Aims</a:t>
            </a:r>
          </a:p>
        </p:txBody>
      </p:sp>
      <p:sp>
        <p:nvSpPr>
          <p:cNvPr id="3" name="Content Placeholder 2"/>
          <p:cNvSpPr>
            <a:spLocks noGrp="1"/>
          </p:cNvSpPr>
          <p:nvPr>
            <p:ph idx="1"/>
          </p:nvPr>
        </p:nvSpPr>
        <p:spPr>
          <a:xfrm>
            <a:off x="376912" y="1700812"/>
            <a:ext cx="8404082" cy="4461099"/>
          </a:xfrm>
        </p:spPr>
        <p:txBody>
          <a:bodyPr>
            <a:normAutofit/>
          </a:bodyPr>
          <a:lstStyle/>
          <a:p>
            <a:pPr>
              <a:buClr>
                <a:schemeClr val="accent5"/>
              </a:buClr>
            </a:pPr>
            <a:r>
              <a:rPr lang="en-GB" sz="2800"/>
              <a:t>Explore and understand the importance of feedback </a:t>
            </a:r>
          </a:p>
          <a:p>
            <a:pPr marL="342900">
              <a:buClr>
                <a:schemeClr val="accent5"/>
              </a:buClr>
              <a:buFont typeface="Arial" panose="020B0604020202020204" pitchFamily="34" charset="0"/>
              <a:buChar char="•"/>
            </a:pPr>
            <a:r>
              <a:rPr lang="en-GB" sz="2800"/>
              <a:t>Identify key features of effective, high quality feedback</a:t>
            </a:r>
          </a:p>
          <a:p>
            <a:pPr>
              <a:buClr>
                <a:schemeClr val="accent5"/>
              </a:buClr>
            </a:pPr>
            <a:r>
              <a:rPr lang="en-GB" sz="2800"/>
              <a:t>Engage in professional dialogue through reflective questions</a:t>
            </a:r>
          </a:p>
          <a:p>
            <a:pPr>
              <a:buClr>
                <a:schemeClr val="accent5"/>
              </a:buClr>
            </a:pPr>
            <a:r>
              <a:rPr lang="en-GB" sz="2800"/>
              <a:t>Evaluate existing practice and identify areas for improvement</a:t>
            </a:r>
          </a:p>
          <a:p>
            <a:pPr>
              <a:lnSpc>
                <a:spcPct val="150000"/>
              </a:lnSpc>
            </a:pPr>
            <a:endParaRPr lang="en-GB" sz="2400"/>
          </a:p>
          <a:p>
            <a:pPr marL="342900">
              <a:lnSpc>
                <a:spcPct val="150000"/>
              </a:lnSpc>
              <a:buFont typeface="Arial" panose="020B0604020202020204" pitchFamily="34" charset="0"/>
              <a:buChar char="•"/>
            </a:pPr>
            <a:endParaRPr lang="en-GB" sz="2400"/>
          </a:p>
          <a:p>
            <a:pPr>
              <a:lnSpc>
                <a:spcPct val="150000"/>
              </a:lnSpc>
              <a:buClr>
                <a:srgbClr val="00ABB5"/>
              </a:buClr>
            </a:pPr>
            <a:endParaRPr lang="en-GB" b="1"/>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424744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4" name="Title 3"/>
          <p:cNvSpPr>
            <a:spLocks noGrp="1"/>
          </p:cNvSpPr>
          <p:nvPr>
            <p:ph type="title"/>
          </p:nvPr>
        </p:nvSpPr>
        <p:spPr>
          <a:xfrm>
            <a:off x="256984" y="764704"/>
            <a:ext cx="8643938" cy="711200"/>
          </a:xfrm>
        </p:spPr>
        <p:txBody>
          <a:bodyPr>
            <a:normAutofit fontScale="90000"/>
          </a:bodyPr>
          <a:lstStyle/>
          <a:p>
            <a:r>
              <a:rPr lang="en-GB" sz="3600" b="1">
                <a:solidFill>
                  <a:schemeClr val="accent5"/>
                </a:solidFill>
                <a:latin typeface="Calibri" panose="020F0502020204030204" pitchFamily="34" charset="0"/>
              </a:rPr>
              <a:t>Building feedback into day to day learning:</a:t>
            </a:r>
            <a:br>
              <a:rPr lang="en-GB" sz="3600" b="1">
                <a:solidFill>
                  <a:schemeClr val="accent5"/>
                </a:solidFill>
                <a:latin typeface="Calibri" panose="020F0502020204030204" pitchFamily="34" charset="0"/>
              </a:rPr>
            </a:br>
            <a:endParaRPr lang="en-GB" sz="3600" b="1">
              <a:solidFill>
                <a:schemeClr val="accent5"/>
              </a:solidFill>
              <a:latin typeface="Calibri" panose="020F0502020204030204" pitchFamily="34" charset="0"/>
            </a:endParaRPr>
          </a:p>
        </p:txBody>
      </p:sp>
      <p:sp>
        <p:nvSpPr>
          <p:cNvPr id="2" name="Content Placeholder 1"/>
          <p:cNvSpPr>
            <a:spLocks noGrp="1"/>
          </p:cNvSpPr>
          <p:nvPr>
            <p:ph idx="1"/>
          </p:nvPr>
        </p:nvSpPr>
        <p:spPr>
          <a:xfrm>
            <a:off x="464153" y="1484788"/>
            <a:ext cx="8229600" cy="4525963"/>
          </a:xfrm>
        </p:spPr>
        <p:txBody>
          <a:bodyPr>
            <a:normAutofit fontScale="85000" lnSpcReduction="10000"/>
          </a:bodyPr>
          <a:lstStyle/>
          <a:p>
            <a:pPr>
              <a:buClr>
                <a:schemeClr val="accent5"/>
              </a:buClr>
            </a:pPr>
            <a:r>
              <a:rPr lang="en-GB" sz="3200" dirty="0">
                <a:solidFill>
                  <a:schemeClr val="tx1"/>
                </a:solidFill>
                <a:latin typeface="Calibri" panose="020F0502020204030204" pitchFamily="34" charset="0"/>
              </a:rPr>
              <a:t>Mid-lesson reviews using Success </a:t>
            </a:r>
            <a:r>
              <a:rPr lang="en-GB" dirty="0">
                <a:latin typeface="Calibri" panose="020F0502020204030204" pitchFamily="34" charset="0"/>
              </a:rPr>
              <a:t>C</a:t>
            </a:r>
            <a:r>
              <a:rPr lang="en-GB" sz="3200" dirty="0">
                <a:solidFill>
                  <a:schemeClr val="tx1"/>
                </a:solidFill>
                <a:latin typeface="Calibri" panose="020F0502020204030204" pitchFamily="34" charset="0"/>
              </a:rPr>
              <a:t>riteria</a:t>
            </a:r>
          </a:p>
          <a:p>
            <a:pPr>
              <a:buClr>
                <a:schemeClr val="accent5"/>
              </a:buClr>
            </a:pPr>
            <a:r>
              <a:rPr lang="en-GB" sz="3200" dirty="0">
                <a:solidFill>
                  <a:schemeClr val="tx1"/>
                </a:solidFill>
                <a:latin typeface="Calibri" panose="020F0502020204030204" pitchFamily="34" charset="0"/>
              </a:rPr>
              <a:t>Sharing examples of work mid-lesson </a:t>
            </a:r>
            <a:r>
              <a:rPr lang="en-GB" sz="3200" dirty="0" smtClean="0">
                <a:solidFill>
                  <a:schemeClr val="tx1"/>
                </a:solidFill>
                <a:latin typeface="Calibri" panose="020F0502020204030204" pitchFamily="34" charset="0"/>
              </a:rPr>
              <a:t>(</a:t>
            </a:r>
            <a:r>
              <a:rPr lang="en-GB" dirty="0" smtClean="0">
                <a:hlinkClick r:id="rId5"/>
              </a:rPr>
              <a:t>Modelling Review</a:t>
            </a:r>
            <a:r>
              <a:rPr lang="en-GB" dirty="0" smtClean="0"/>
              <a:t>)</a:t>
            </a:r>
            <a:endParaRPr lang="en-GB" sz="3200" dirty="0">
              <a:solidFill>
                <a:schemeClr val="tx1"/>
              </a:solidFill>
              <a:latin typeface="Calibri" panose="020F0502020204030204" pitchFamily="34" charset="0"/>
            </a:endParaRPr>
          </a:p>
          <a:p>
            <a:pPr marL="342900" indent="-342900">
              <a:buClr>
                <a:schemeClr val="accent5"/>
              </a:buClr>
              <a:buFont typeface="Arial" panose="020B0604020202020204" pitchFamily="34" charset="0"/>
              <a:buChar char="•"/>
            </a:pPr>
            <a:r>
              <a:rPr lang="en-GB" sz="3200" dirty="0">
                <a:solidFill>
                  <a:schemeClr val="tx1"/>
                </a:solidFill>
                <a:latin typeface="Calibri" panose="020F0502020204030204" pitchFamily="34" charset="0"/>
              </a:rPr>
              <a:t>Plenary sessions</a:t>
            </a:r>
          </a:p>
          <a:p>
            <a:pPr marL="342900" indent="-342900">
              <a:buClr>
                <a:schemeClr val="accent5"/>
              </a:buClr>
              <a:buFont typeface="Arial" panose="020B0604020202020204" pitchFamily="34" charset="0"/>
              <a:buChar char="•"/>
            </a:pPr>
            <a:r>
              <a:rPr lang="en-GB" sz="3200" dirty="0">
                <a:solidFill>
                  <a:schemeClr val="tx1"/>
                </a:solidFill>
                <a:latin typeface="Calibri" panose="020F0502020204030204" pitchFamily="34" charset="0"/>
              </a:rPr>
              <a:t>Effective questioning and interventions </a:t>
            </a:r>
            <a:r>
              <a:rPr lang="en-GB" sz="3200" b="1" dirty="0">
                <a:solidFill>
                  <a:schemeClr val="tx1"/>
                </a:solidFill>
                <a:latin typeface="Calibri" panose="020F0502020204030204" pitchFamily="34" charset="0"/>
              </a:rPr>
              <a:t>during lessons</a:t>
            </a:r>
          </a:p>
          <a:p>
            <a:pPr marL="342900" indent="-342900">
              <a:buClr>
                <a:schemeClr val="accent5"/>
              </a:buClr>
              <a:buFont typeface="Arial" panose="020B0604020202020204" pitchFamily="34" charset="0"/>
              <a:buChar char="•"/>
            </a:pPr>
            <a:r>
              <a:rPr lang="en-GB" sz="3200" dirty="0">
                <a:solidFill>
                  <a:schemeClr val="tx1"/>
                </a:solidFill>
                <a:latin typeface="Calibri" panose="020F0502020204030204" pitchFamily="34" charset="0"/>
              </a:rPr>
              <a:t>Discussions and verbal feedback</a:t>
            </a:r>
          </a:p>
          <a:p>
            <a:pPr marL="342900" indent="-342900">
              <a:buClr>
                <a:schemeClr val="accent5"/>
              </a:buClr>
              <a:buFont typeface="Arial" panose="020B0604020202020204" pitchFamily="34" charset="0"/>
              <a:buChar char="•"/>
            </a:pPr>
            <a:r>
              <a:rPr lang="en-GB" sz="3200" dirty="0">
                <a:solidFill>
                  <a:schemeClr val="tx1"/>
                </a:solidFill>
                <a:latin typeface="Calibri" panose="020F0502020204030204" pitchFamily="34" charset="0"/>
              </a:rPr>
              <a:t>Giving time to respond to written and verbal feedback from previous lesson at the start of the next lesson</a:t>
            </a:r>
          </a:p>
          <a:p>
            <a:pPr marL="342900" indent="-342900">
              <a:buClr>
                <a:schemeClr val="accent5"/>
              </a:buClr>
              <a:buFont typeface="Arial" panose="020B0604020202020204" pitchFamily="34" charset="0"/>
              <a:buChar char="•"/>
            </a:pPr>
            <a:r>
              <a:rPr lang="en-GB" dirty="0">
                <a:latin typeface="Calibri" panose="020F0502020204030204" pitchFamily="34" charset="0"/>
              </a:rPr>
              <a:t>Opportunities for learners to engage in self and peer </a:t>
            </a:r>
            <a:r>
              <a:rPr lang="en-GB" dirty="0" smtClean="0">
                <a:latin typeface="Calibri" panose="020F0502020204030204" pitchFamily="34" charset="0"/>
              </a:rPr>
              <a:t>assessment</a:t>
            </a:r>
          </a:p>
          <a:p>
            <a:pPr marL="342900" indent="-342900">
              <a:buClr>
                <a:schemeClr val="accent5"/>
              </a:buClr>
              <a:buFont typeface="Arial" panose="020B0604020202020204" pitchFamily="34" charset="0"/>
              <a:buChar char="•"/>
            </a:pPr>
            <a:endParaRPr lang="en-GB" dirty="0">
              <a:latin typeface="Calibri" panose="020F0502020204030204" pitchFamily="34" charset="0"/>
            </a:endParaRPr>
          </a:p>
          <a:p>
            <a:pPr marL="342900" indent="-342900">
              <a:buFont typeface="Arial" panose="020B0604020202020204" pitchFamily="34" charset="0"/>
              <a:buChar char="•"/>
            </a:pPr>
            <a:endParaRPr lang="en-GB" sz="3200" dirty="0">
              <a:solidFill>
                <a:schemeClr val="tx1"/>
              </a:solidFill>
              <a:latin typeface="Calibri" panose="020F0502020204030204" pitchFamily="34" charset="0"/>
            </a:endParaRPr>
          </a:p>
          <a:p>
            <a:pPr marL="342900" indent="-342900">
              <a:buFont typeface="Arial" panose="020B0604020202020204" pitchFamily="34" charset="0"/>
              <a:buChar char="•"/>
            </a:pPr>
            <a:endParaRPr lang="en-GB" sz="3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51870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4" name="Title 3"/>
          <p:cNvSpPr>
            <a:spLocks noGrp="1"/>
          </p:cNvSpPr>
          <p:nvPr>
            <p:ph type="title"/>
          </p:nvPr>
        </p:nvSpPr>
        <p:spPr>
          <a:xfrm>
            <a:off x="256984" y="764704"/>
            <a:ext cx="8643938" cy="711200"/>
          </a:xfrm>
        </p:spPr>
        <p:txBody>
          <a:bodyPr>
            <a:normAutofit fontScale="90000"/>
          </a:bodyPr>
          <a:lstStyle/>
          <a:p>
            <a:r>
              <a:rPr lang="en-GB" sz="3600" b="1" dirty="0">
                <a:solidFill>
                  <a:schemeClr val="accent5"/>
                </a:solidFill>
                <a:latin typeface="Calibri" panose="020F0502020204030204" pitchFamily="34" charset="0"/>
              </a:rPr>
              <a:t>Building feedback into </a:t>
            </a:r>
            <a:r>
              <a:rPr lang="en-GB" sz="3600" b="1" dirty="0" smtClean="0">
                <a:solidFill>
                  <a:schemeClr val="accent5"/>
                </a:solidFill>
                <a:latin typeface="Calibri" panose="020F0502020204030204" pitchFamily="34" charset="0"/>
              </a:rPr>
              <a:t>longer term learning</a:t>
            </a:r>
            <a:r>
              <a:rPr lang="en-GB" sz="3600" b="1" dirty="0">
                <a:solidFill>
                  <a:schemeClr val="accent5"/>
                </a:solidFill>
                <a:latin typeface="Calibri" panose="020F0502020204030204" pitchFamily="34" charset="0"/>
              </a:rPr>
              <a:t>:</a:t>
            </a:r>
            <a:br>
              <a:rPr lang="en-GB" sz="3600" b="1" dirty="0">
                <a:solidFill>
                  <a:schemeClr val="accent5"/>
                </a:solidFill>
                <a:latin typeface="Calibri" panose="020F0502020204030204" pitchFamily="34" charset="0"/>
              </a:rPr>
            </a:br>
            <a:endParaRPr lang="en-GB" sz="3600" b="1" dirty="0">
              <a:solidFill>
                <a:schemeClr val="accent5"/>
              </a:solidFill>
              <a:latin typeface="Calibri" panose="020F0502020204030204" pitchFamily="34" charset="0"/>
            </a:endParaRPr>
          </a:p>
        </p:txBody>
      </p:sp>
      <p:sp>
        <p:nvSpPr>
          <p:cNvPr id="2" name="Content Placeholder 1"/>
          <p:cNvSpPr>
            <a:spLocks noGrp="1"/>
          </p:cNvSpPr>
          <p:nvPr>
            <p:ph idx="1"/>
          </p:nvPr>
        </p:nvSpPr>
        <p:spPr>
          <a:xfrm>
            <a:off x="464153" y="1484788"/>
            <a:ext cx="8229600" cy="4525963"/>
          </a:xfrm>
        </p:spPr>
        <p:txBody>
          <a:bodyPr>
            <a:normAutofit fontScale="92500" lnSpcReduction="20000"/>
          </a:bodyPr>
          <a:lstStyle/>
          <a:p>
            <a:pPr>
              <a:buClr>
                <a:schemeClr val="accent5"/>
              </a:buClr>
            </a:pPr>
            <a:r>
              <a:rPr lang="en-GB" dirty="0">
                <a:latin typeface="Calibri" panose="020F0502020204030204" pitchFamily="34" charset="0"/>
              </a:rPr>
              <a:t>Planned opportunities to reflect on learning over time</a:t>
            </a:r>
          </a:p>
          <a:p>
            <a:pPr>
              <a:buClr>
                <a:schemeClr val="accent5"/>
              </a:buClr>
            </a:pPr>
            <a:r>
              <a:rPr lang="en-GB" b="1" dirty="0" smtClean="0">
                <a:latin typeface="Calibri" panose="020F0502020204030204" pitchFamily="34" charset="0"/>
              </a:rPr>
              <a:t>One to one </a:t>
            </a:r>
            <a:r>
              <a:rPr lang="en-GB" b="1" dirty="0">
                <a:latin typeface="Calibri" panose="020F0502020204030204" pitchFamily="34" charset="0"/>
              </a:rPr>
              <a:t>p</a:t>
            </a:r>
            <a:r>
              <a:rPr lang="en-GB" b="1" dirty="0" smtClean="0">
                <a:latin typeface="Calibri" panose="020F0502020204030204" pitchFamily="34" charset="0"/>
              </a:rPr>
              <a:t>lanned </a:t>
            </a:r>
            <a:r>
              <a:rPr lang="en-GB" b="1" dirty="0">
                <a:latin typeface="Calibri" panose="020F0502020204030204" pitchFamily="34" charset="0"/>
              </a:rPr>
              <a:t>l</a:t>
            </a:r>
            <a:r>
              <a:rPr lang="en-GB" b="1" dirty="0" smtClean="0">
                <a:latin typeface="Calibri" panose="020F0502020204030204" pitchFamily="34" charset="0"/>
              </a:rPr>
              <a:t>earning </a:t>
            </a:r>
            <a:r>
              <a:rPr lang="en-GB" b="1" dirty="0">
                <a:latin typeface="Calibri" panose="020F0502020204030204" pitchFamily="34" charset="0"/>
              </a:rPr>
              <a:t>conversations</a:t>
            </a:r>
          </a:p>
          <a:p>
            <a:pPr>
              <a:buClr>
                <a:schemeClr val="accent5"/>
              </a:buClr>
            </a:pPr>
            <a:r>
              <a:rPr lang="en-GB" dirty="0">
                <a:latin typeface="Calibri" panose="020F0502020204030204" pitchFamily="34" charset="0"/>
              </a:rPr>
              <a:t>Personal Learning Planning</a:t>
            </a:r>
          </a:p>
          <a:p>
            <a:pPr>
              <a:buClr>
                <a:schemeClr val="accent5"/>
              </a:buClr>
            </a:pPr>
            <a:r>
              <a:rPr lang="en-GB" dirty="0">
                <a:latin typeface="Calibri" panose="020F0502020204030204" pitchFamily="34" charset="0"/>
              </a:rPr>
              <a:t>Use of Learning Logs or Journals</a:t>
            </a:r>
          </a:p>
          <a:p>
            <a:pPr>
              <a:buClr>
                <a:schemeClr val="accent5"/>
              </a:buClr>
            </a:pPr>
            <a:r>
              <a:rPr lang="en-GB" dirty="0">
                <a:latin typeface="Calibri" panose="020F0502020204030204" pitchFamily="34" charset="0"/>
              </a:rPr>
              <a:t>Profiling</a:t>
            </a:r>
          </a:p>
          <a:p>
            <a:pPr marL="342900" indent="-342900">
              <a:buClr>
                <a:schemeClr val="accent5"/>
              </a:buClr>
              <a:buFont typeface="Arial" panose="020B0604020202020204" pitchFamily="34" charset="0"/>
              <a:buChar char="•"/>
            </a:pPr>
            <a:endParaRPr lang="en-GB" dirty="0">
              <a:latin typeface="Calibri" panose="020F0502020204030204" pitchFamily="34" charset="0"/>
            </a:endParaRPr>
          </a:p>
          <a:p>
            <a:pPr marL="342900" indent="-342900">
              <a:buFont typeface="Arial" panose="020B0604020202020204" pitchFamily="34" charset="0"/>
              <a:buChar char="•"/>
            </a:pPr>
            <a:endParaRPr lang="en-GB" sz="3200" dirty="0">
              <a:solidFill>
                <a:schemeClr val="tx1"/>
              </a:solidFill>
              <a:latin typeface="Calibri" panose="020F0502020204030204" pitchFamily="34" charset="0"/>
            </a:endParaRPr>
          </a:p>
          <a:p>
            <a:pPr marL="0" indent="0">
              <a:buNone/>
            </a:pPr>
            <a:r>
              <a:rPr lang="en-GB" b="1" dirty="0">
                <a:latin typeface="Calibri" panose="020F0502020204030204" pitchFamily="34" charset="0"/>
              </a:rPr>
              <a:t>Feedback can be given by the practitioner or learners.</a:t>
            </a:r>
          </a:p>
          <a:p>
            <a:pPr marL="0" indent="0">
              <a:buNone/>
            </a:pPr>
            <a:endParaRPr lang="en-GB" sz="3200" dirty="0">
              <a:solidFill>
                <a:schemeClr val="tx1"/>
              </a:solidFill>
              <a:latin typeface="Calibri" panose="020F0502020204030204" pitchFamily="34" charset="0"/>
            </a:endParaRPr>
          </a:p>
          <a:p>
            <a:pPr marL="342900" indent="-342900">
              <a:buFont typeface="Arial" panose="020B0604020202020204" pitchFamily="34" charset="0"/>
              <a:buChar char="•"/>
            </a:pPr>
            <a:endParaRPr lang="en-GB" sz="3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98005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“Feedback Friday”</a:t>
            </a:r>
          </a:p>
          <a:p>
            <a:r>
              <a:rPr lang="en-GB" dirty="0" smtClean="0"/>
              <a:t>While others</a:t>
            </a:r>
          </a:p>
          <a:p>
            <a:pPr marL="0" indent="0">
              <a:buNone/>
            </a:pPr>
            <a:r>
              <a:rPr lang="en-GB" dirty="0" smtClean="0"/>
              <a:t>complete work / </a:t>
            </a:r>
          </a:p>
          <a:p>
            <a:pPr marL="0" indent="0">
              <a:buNone/>
            </a:pPr>
            <a:r>
              <a:rPr lang="en-GB" dirty="0"/>
              <a:t>h</a:t>
            </a:r>
            <a:r>
              <a:rPr lang="en-GB" dirty="0" smtClean="0"/>
              <a:t>ave reading time </a:t>
            </a:r>
            <a:endParaRPr lang="en-GB"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85" t="11467" r="-385" b="13528"/>
          <a:stretch/>
        </p:blipFill>
        <p:spPr>
          <a:xfrm>
            <a:off x="3962522" y="0"/>
            <a:ext cx="5181478" cy="6909129"/>
          </a:xfrm>
          <a:prstGeom prst="rect">
            <a:avLst/>
          </a:prstGeom>
        </p:spPr>
      </p:pic>
    </p:spTree>
    <p:extLst>
      <p:ext uri="{BB962C8B-B14F-4D97-AF65-F5344CB8AC3E}">
        <p14:creationId xmlns:p14="http://schemas.microsoft.com/office/powerpoint/2010/main" val="226917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2"/>
          <a:srcRect l="26392" t="39851" r="27728" b="29981"/>
          <a:stretch/>
        </p:blipFill>
        <p:spPr>
          <a:xfrm>
            <a:off x="608715" y="274637"/>
            <a:ext cx="8714579" cy="3221597"/>
          </a:xfrm>
          <a:prstGeom prst="rect">
            <a:avLst/>
          </a:prstGeom>
        </p:spPr>
      </p:pic>
      <p:pic>
        <p:nvPicPr>
          <p:cNvPr id="8" name="Picture 7"/>
          <p:cNvPicPr>
            <a:picLocks noChangeAspect="1"/>
          </p:cNvPicPr>
          <p:nvPr/>
        </p:nvPicPr>
        <p:blipFill rotWithShape="1">
          <a:blip r:embed="rId3"/>
          <a:srcRect l="27843" t="56539" r="32549" b="25325"/>
          <a:stretch/>
        </p:blipFill>
        <p:spPr>
          <a:xfrm>
            <a:off x="204867" y="4313397"/>
            <a:ext cx="7755792" cy="1996544"/>
          </a:xfrm>
          <a:prstGeom prst="rect">
            <a:avLst/>
          </a:prstGeom>
        </p:spPr>
      </p:pic>
    </p:spTree>
    <p:extLst>
      <p:ext uri="{BB962C8B-B14F-4D97-AF65-F5344CB8AC3E}">
        <p14:creationId xmlns:p14="http://schemas.microsoft.com/office/powerpoint/2010/main" val="398915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7861" t="20617" r="30241" b="56106"/>
          <a:stretch/>
        </p:blipFill>
        <p:spPr>
          <a:xfrm>
            <a:off x="53788" y="239817"/>
            <a:ext cx="7996518" cy="2497692"/>
          </a:xfrm>
          <a:prstGeom prst="rect">
            <a:avLst/>
          </a:prstGeom>
        </p:spPr>
      </p:pic>
      <p:pic>
        <p:nvPicPr>
          <p:cNvPr id="5" name="Picture 4"/>
          <p:cNvPicPr>
            <a:picLocks noChangeAspect="1"/>
          </p:cNvPicPr>
          <p:nvPr/>
        </p:nvPicPr>
        <p:blipFill rotWithShape="1">
          <a:blip r:embed="rId3"/>
          <a:srcRect l="15686" t="15421" r="64314" b="52660"/>
          <a:stretch/>
        </p:blipFill>
        <p:spPr>
          <a:xfrm>
            <a:off x="2647176" y="2920075"/>
            <a:ext cx="6039624" cy="3730356"/>
          </a:xfrm>
          <a:prstGeom prst="rect">
            <a:avLst/>
          </a:prstGeom>
        </p:spPr>
      </p:pic>
    </p:spTree>
    <p:extLst>
      <p:ext uri="{BB962C8B-B14F-4D97-AF65-F5344CB8AC3E}">
        <p14:creationId xmlns:p14="http://schemas.microsoft.com/office/powerpoint/2010/main" val="864991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3" name="Content Placeholder 2"/>
          <p:cNvSpPr>
            <a:spLocks noGrp="1"/>
          </p:cNvSpPr>
          <p:nvPr>
            <p:ph idx="1"/>
          </p:nvPr>
        </p:nvSpPr>
        <p:spPr>
          <a:xfrm>
            <a:off x="840195" y="1268762"/>
            <a:ext cx="7704856" cy="4818987"/>
          </a:xfrm>
        </p:spPr>
        <p:txBody>
          <a:bodyPr>
            <a:normAutofit/>
          </a:bodyPr>
          <a:lstStyle/>
          <a:p>
            <a:pPr marL="0" indent="0" algn="ctr">
              <a:buNone/>
            </a:pPr>
            <a:r>
              <a:rPr lang="en-GB" sz="3600" b="1" dirty="0" smtClean="0">
                <a:solidFill>
                  <a:schemeClr val="accent5"/>
                </a:solidFill>
              </a:rPr>
              <a:t>How do you ensure peer feedback is effective?</a:t>
            </a:r>
            <a:endParaRPr lang="en-GB" sz="3600" b="1" dirty="0">
              <a:solidFill>
                <a:schemeClr val="accent5"/>
              </a:solidFill>
            </a:endParaRPr>
          </a:p>
          <a:p>
            <a:pPr marL="0" indent="0">
              <a:lnSpc>
                <a:spcPct val="150000"/>
              </a:lnSpc>
              <a:buNone/>
            </a:pPr>
            <a:endParaRPr lang="en-GB" sz="2400" b="1" dirty="0">
              <a:solidFill>
                <a:schemeClr val="accent5"/>
              </a:solidFill>
            </a:endParaRPr>
          </a:p>
          <a:p>
            <a:pPr lvl="1" indent="0">
              <a:lnSpc>
                <a:spcPct val="150000"/>
              </a:lnSpc>
              <a:buNone/>
            </a:pPr>
            <a:endParaRPr lang="en-GB" sz="2400" dirty="0"/>
          </a:p>
          <a:p>
            <a:pPr>
              <a:lnSpc>
                <a:spcPct val="150000"/>
              </a:lnSpc>
              <a:buClr>
                <a:srgbClr val="00ABB5"/>
              </a:buClr>
            </a:pPr>
            <a:endParaRPr lang="en-GB"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4200874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4" name="Title 3"/>
          <p:cNvSpPr>
            <a:spLocks noGrp="1"/>
          </p:cNvSpPr>
          <p:nvPr>
            <p:ph type="title"/>
          </p:nvPr>
        </p:nvSpPr>
        <p:spPr>
          <a:xfrm>
            <a:off x="256984" y="764704"/>
            <a:ext cx="8643938" cy="711200"/>
          </a:xfrm>
        </p:spPr>
        <p:txBody>
          <a:bodyPr>
            <a:normAutofit/>
          </a:bodyPr>
          <a:lstStyle/>
          <a:p>
            <a:r>
              <a:rPr lang="en-GB" sz="3600" b="1" dirty="0" smtClean="0">
                <a:solidFill>
                  <a:schemeClr val="accent5"/>
                </a:solidFill>
                <a:latin typeface="Calibri" panose="020F0502020204030204" pitchFamily="34" charset="0"/>
              </a:rPr>
              <a:t>Effective Peer Feedback</a:t>
            </a:r>
            <a:endParaRPr lang="en-GB" sz="3600" b="1" dirty="0">
              <a:solidFill>
                <a:schemeClr val="accent5"/>
              </a:solidFill>
              <a:latin typeface="Calibri" panose="020F0502020204030204" pitchFamily="34" charset="0"/>
            </a:endParaRPr>
          </a:p>
        </p:txBody>
      </p:sp>
      <p:sp>
        <p:nvSpPr>
          <p:cNvPr id="2" name="Content Placeholder 1"/>
          <p:cNvSpPr>
            <a:spLocks noGrp="1"/>
          </p:cNvSpPr>
          <p:nvPr>
            <p:ph idx="1"/>
          </p:nvPr>
        </p:nvSpPr>
        <p:spPr>
          <a:xfrm>
            <a:off x="464153" y="1484788"/>
            <a:ext cx="8229600" cy="4525963"/>
          </a:xfrm>
        </p:spPr>
        <p:txBody>
          <a:bodyPr>
            <a:normAutofit/>
          </a:bodyPr>
          <a:lstStyle/>
          <a:p>
            <a:pPr>
              <a:buClr>
                <a:schemeClr val="accent5"/>
              </a:buClr>
            </a:pPr>
            <a:r>
              <a:rPr lang="en-GB" sz="2400" dirty="0" smtClean="0">
                <a:latin typeface="Calibri" panose="020F0502020204030204" pitchFamily="34" charset="0"/>
              </a:rPr>
              <a:t>Consistently modelled by teacher – ensure pupils are familiar with basing comment on SC, using two stars and a wish, being very specific… </a:t>
            </a:r>
          </a:p>
          <a:p>
            <a:pPr>
              <a:buClr>
                <a:schemeClr val="accent5"/>
              </a:buClr>
            </a:pPr>
            <a:r>
              <a:rPr lang="en-GB" sz="2400" dirty="0" smtClean="0">
                <a:latin typeface="Calibri" panose="020F0502020204030204" pitchFamily="34" charset="0"/>
              </a:rPr>
              <a:t>Giving pupils a clear structure to follow – a checklist</a:t>
            </a:r>
          </a:p>
          <a:p>
            <a:pPr>
              <a:buClr>
                <a:schemeClr val="accent5"/>
              </a:buClr>
            </a:pPr>
            <a:r>
              <a:rPr lang="en-GB" sz="2400" dirty="0" smtClean="0">
                <a:latin typeface="Calibri" panose="020F0502020204030204" pitchFamily="34" charset="0"/>
              </a:rPr>
              <a:t>Having pupils discuss work </a:t>
            </a:r>
            <a:r>
              <a:rPr lang="en-GB" sz="2400" b="1" dirty="0" smtClean="0">
                <a:latin typeface="Calibri" panose="020F0502020204030204" pitchFamily="34" charset="0"/>
              </a:rPr>
              <a:t>together </a:t>
            </a:r>
            <a:r>
              <a:rPr lang="en-GB" sz="2400" dirty="0" smtClean="0">
                <a:latin typeface="Calibri" panose="020F0502020204030204" pitchFamily="34" charset="0"/>
              </a:rPr>
              <a:t>(</a:t>
            </a:r>
            <a:r>
              <a:rPr lang="en-GB" sz="2400" dirty="0" smtClean="0">
                <a:latin typeface="Calibri" panose="020F0502020204030204" pitchFamily="34" charset="0"/>
                <a:hlinkClick r:id="rId5"/>
              </a:rPr>
              <a:t>Self and United Improvements</a:t>
            </a:r>
            <a:r>
              <a:rPr lang="en-GB" sz="2400" dirty="0" smtClean="0">
                <a:latin typeface="Calibri" panose="020F0502020204030204" pitchFamily="34" charset="0"/>
              </a:rPr>
              <a:t>; as a whole class when Discussing Excellence)</a:t>
            </a:r>
          </a:p>
          <a:p>
            <a:pPr>
              <a:buClr>
                <a:schemeClr val="accent5"/>
              </a:buClr>
            </a:pPr>
            <a:r>
              <a:rPr lang="en-GB" sz="2400" dirty="0" smtClean="0">
                <a:latin typeface="Calibri" panose="020F0502020204030204" pitchFamily="34" charset="0"/>
              </a:rPr>
              <a:t>Giving opportunities for all pupils to see everyone’s work – by having them move around the room with post its for example</a:t>
            </a:r>
          </a:p>
          <a:p>
            <a:pPr>
              <a:buClr>
                <a:schemeClr val="accent5"/>
              </a:buClr>
            </a:pPr>
            <a:endParaRPr lang="en-GB" sz="2400" dirty="0">
              <a:solidFill>
                <a:schemeClr val="tx1"/>
              </a:solidFill>
              <a:latin typeface="Calibri" panose="020F0502020204030204" pitchFamily="34" charset="0"/>
            </a:endParaRPr>
          </a:p>
          <a:p>
            <a:pPr marL="342900" indent="-342900">
              <a:buFont typeface="Arial" panose="020B0604020202020204" pitchFamily="34" charset="0"/>
              <a:buChar char="•"/>
            </a:pPr>
            <a:endParaRPr lang="en-GB" sz="3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989238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normAutofit/>
          </a:bodyPr>
          <a:lstStyle/>
          <a:p>
            <a:r>
              <a:rPr lang="en-GB" sz="3200" b="1" dirty="0" smtClean="0">
                <a:solidFill>
                  <a:srgbClr val="00ABB5"/>
                </a:solidFill>
              </a:rPr>
              <a:t>Feedback</a:t>
            </a:r>
            <a:endParaRPr lang="en-GB" sz="3200" b="1" dirty="0">
              <a:solidFill>
                <a:srgbClr val="00ABB5"/>
              </a:solidFill>
            </a:endParaRPr>
          </a:p>
        </p:txBody>
      </p:sp>
      <p:sp>
        <p:nvSpPr>
          <p:cNvPr id="3" name="Content Placeholder 2"/>
          <p:cNvSpPr>
            <a:spLocks noGrp="1"/>
          </p:cNvSpPr>
          <p:nvPr>
            <p:ph idx="1"/>
          </p:nvPr>
        </p:nvSpPr>
        <p:spPr>
          <a:xfrm>
            <a:off x="107504" y="1196756"/>
            <a:ext cx="8784976" cy="4818987"/>
          </a:xfrm>
        </p:spPr>
        <p:txBody>
          <a:bodyPr>
            <a:normAutofit/>
          </a:bodyPr>
          <a:lstStyle/>
          <a:p>
            <a:pPr indent="0">
              <a:buNone/>
            </a:pPr>
            <a:r>
              <a:rPr lang="en-GB" sz="2000" dirty="0"/>
              <a:t>It is important </a:t>
            </a:r>
            <a:r>
              <a:rPr lang="en-GB" sz="2000" dirty="0" smtClean="0"/>
              <a:t>that the </a:t>
            </a:r>
            <a:r>
              <a:rPr lang="en-GB" sz="2000" dirty="0"/>
              <a:t>feedback </a:t>
            </a:r>
            <a:r>
              <a:rPr lang="en-GB" sz="2000" dirty="0" smtClean="0"/>
              <a:t>we give pupils is of a high quality. It should be based on Success Criteria, understandable and achievable.</a:t>
            </a:r>
            <a:endParaRPr lang="en-GB" sz="2000" dirty="0"/>
          </a:p>
          <a:p>
            <a:pPr indent="0">
              <a:buNone/>
            </a:pPr>
            <a:r>
              <a:rPr lang="en-GB" sz="2000" dirty="0"/>
              <a:t>Here is an example of feedback based on the Learning Intention and Success Criteria which highlights areas of strength and an area for further development:</a:t>
            </a:r>
          </a:p>
          <a:p>
            <a:pPr>
              <a:lnSpc>
                <a:spcPct val="150000"/>
              </a:lnSpc>
              <a:buClr>
                <a:srgbClr val="00ABB5"/>
              </a:buClr>
            </a:pPr>
            <a:endParaRPr lang="en-GB"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250938990"/>
              </p:ext>
            </p:extLst>
          </p:nvPr>
        </p:nvGraphicFramePr>
        <p:xfrm>
          <a:off x="251520" y="3068960"/>
          <a:ext cx="8712968" cy="2656840"/>
        </p:xfrm>
        <a:graphic>
          <a:graphicData uri="http://schemas.openxmlformats.org/drawingml/2006/table">
            <a:tbl>
              <a:tblPr firstRow="1" bandRow="1">
                <a:tableStyleId>{5C22544A-7EE6-4342-B048-85BDC9FD1C3A}</a:tableStyleId>
              </a:tblPr>
              <a:tblGrid>
                <a:gridCol w="1998387">
                  <a:extLst>
                    <a:ext uri="{9D8B030D-6E8A-4147-A177-3AD203B41FA5}">
                      <a16:colId xmlns="" xmlns:a16="http://schemas.microsoft.com/office/drawing/2014/main" val="20000"/>
                    </a:ext>
                  </a:extLst>
                </a:gridCol>
                <a:gridCol w="3810259">
                  <a:extLst>
                    <a:ext uri="{9D8B030D-6E8A-4147-A177-3AD203B41FA5}">
                      <a16:colId xmlns="" xmlns:a16="http://schemas.microsoft.com/office/drawing/2014/main" val="20001"/>
                    </a:ext>
                  </a:extLst>
                </a:gridCol>
                <a:gridCol w="2904322">
                  <a:extLst>
                    <a:ext uri="{9D8B030D-6E8A-4147-A177-3AD203B41FA5}">
                      <a16:colId xmlns="" xmlns:a16="http://schemas.microsoft.com/office/drawing/2014/main" val="20002"/>
                    </a:ext>
                  </a:extLst>
                </a:gridCol>
              </a:tblGrid>
              <a:tr h="370840">
                <a:tc>
                  <a:txBody>
                    <a:bodyPr/>
                    <a:lstStyle/>
                    <a:p>
                      <a:r>
                        <a:rPr lang="en-GB" b="1" dirty="0">
                          <a:solidFill>
                            <a:schemeClr val="tx1"/>
                          </a:solidFill>
                        </a:rPr>
                        <a:t>Learning</a:t>
                      </a:r>
                      <a:r>
                        <a:rPr lang="en-GB" b="1" baseline="0" dirty="0">
                          <a:solidFill>
                            <a:schemeClr val="tx1"/>
                          </a:solidFill>
                        </a:rPr>
                        <a:t> Intention</a:t>
                      </a:r>
                      <a:endParaRPr lang="en-GB" b="1" dirty="0">
                        <a:solidFill>
                          <a:schemeClr val="tx1"/>
                        </a:solidFill>
                      </a:endParaRPr>
                    </a:p>
                  </a:txBody>
                  <a:tcPr>
                    <a:solidFill>
                      <a:schemeClr val="accent5">
                        <a:lumMod val="40000"/>
                        <a:lumOff val="60000"/>
                      </a:schemeClr>
                    </a:solidFill>
                  </a:tcPr>
                </a:tc>
                <a:tc>
                  <a:txBody>
                    <a:bodyPr/>
                    <a:lstStyle/>
                    <a:p>
                      <a:r>
                        <a:rPr lang="en-GB" b="1" dirty="0">
                          <a:solidFill>
                            <a:schemeClr val="tx1"/>
                          </a:solidFill>
                        </a:rPr>
                        <a:t>Success Criteria </a:t>
                      </a:r>
                    </a:p>
                  </a:txBody>
                  <a:tcPr>
                    <a:solidFill>
                      <a:schemeClr val="accent5">
                        <a:lumMod val="40000"/>
                        <a:lumOff val="60000"/>
                      </a:schemeClr>
                    </a:solidFill>
                  </a:tcPr>
                </a:tc>
                <a:tc>
                  <a:txBody>
                    <a:bodyPr/>
                    <a:lstStyle/>
                    <a:p>
                      <a:r>
                        <a:rPr lang="en-GB" b="1" dirty="0">
                          <a:solidFill>
                            <a:schemeClr val="tx1"/>
                          </a:solidFill>
                        </a:rPr>
                        <a:t>Possible feedback</a:t>
                      </a:r>
                    </a:p>
                  </a:txBody>
                  <a:tcPr>
                    <a:solidFill>
                      <a:schemeClr val="accent5">
                        <a:lumMod val="40000"/>
                        <a:lumOff val="60000"/>
                      </a:schemeClr>
                    </a:solidFill>
                  </a:tcPr>
                </a:tc>
                <a:extLst>
                  <a:ext uri="{0D108BD9-81ED-4DB2-BD59-A6C34878D82A}">
                    <a16:rowId xmlns="" xmlns:a16="http://schemas.microsoft.com/office/drawing/2014/main" val="10000"/>
                  </a:ext>
                </a:extLst>
              </a:tr>
              <a:tr h="370840">
                <a:tc>
                  <a:txBody>
                    <a:bodyPr/>
                    <a:lstStyle/>
                    <a:p>
                      <a:r>
                        <a:rPr lang="en-GB" dirty="0" smtClean="0"/>
                        <a:t>We</a:t>
                      </a:r>
                      <a:r>
                        <a:rPr lang="en-GB" baseline="0" dirty="0" smtClean="0"/>
                        <a:t> will be able to u</a:t>
                      </a:r>
                      <a:r>
                        <a:rPr lang="en-GB" dirty="0" smtClean="0"/>
                        <a:t>se</a:t>
                      </a:r>
                      <a:r>
                        <a:rPr lang="en-GB" baseline="0" dirty="0" smtClean="0"/>
                        <a:t> </a:t>
                      </a:r>
                      <a:r>
                        <a:rPr lang="en-GB" baseline="0" dirty="0"/>
                        <a:t>notes to create a new text</a:t>
                      </a:r>
                      <a:endParaRPr lang="en-GB" dirty="0"/>
                    </a:p>
                  </a:txBody>
                  <a:tcPr>
                    <a:solidFill>
                      <a:schemeClr val="accent5">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I have read my notes carefully to check I understand</a:t>
                      </a:r>
                    </a:p>
                    <a:p>
                      <a:pPr marL="285750" indent="-285750">
                        <a:buFont typeface="Arial" panose="020B0604020202020204" pitchFamily="34" charset="0"/>
                        <a:buChar char="•"/>
                      </a:pPr>
                      <a:r>
                        <a:rPr lang="en-GB" sz="1600" dirty="0"/>
                        <a:t>I</a:t>
                      </a:r>
                      <a:r>
                        <a:rPr lang="en-GB" sz="1600" baseline="0" dirty="0"/>
                        <a:t> have written using my own words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I have used</a:t>
                      </a:r>
                      <a:r>
                        <a:rPr lang="en-GB" sz="1600" baseline="0" dirty="0"/>
                        <a:t> the headings to structure my text in paragraphs</a:t>
                      </a:r>
                    </a:p>
                    <a:p>
                      <a:pPr marL="285750" indent="-285750">
                        <a:buFont typeface="Arial" panose="020B0604020202020204" pitchFamily="34" charset="0"/>
                        <a:buChar char="•"/>
                      </a:pPr>
                      <a:r>
                        <a:rPr lang="en-GB" sz="1600" baseline="0" dirty="0"/>
                        <a:t>I have included the key information from my notes</a:t>
                      </a:r>
                    </a:p>
                  </a:txBody>
                  <a:tcPr>
                    <a:solidFill>
                      <a:schemeClr val="accent5">
                        <a:lumMod val="40000"/>
                        <a:lumOff val="60000"/>
                      </a:schemeClr>
                    </a:solidFill>
                  </a:tcPr>
                </a:tc>
                <a:tc>
                  <a:txBody>
                    <a:bodyPr/>
                    <a:lstStyle/>
                    <a:p>
                      <a:r>
                        <a:rPr lang="en-GB" i="1" dirty="0"/>
                        <a:t>‘You have used your notes well to organise your</a:t>
                      </a:r>
                      <a:r>
                        <a:rPr lang="en-GB" i="1" baseline="0" dirty="0"/>
                        <a:t> writing into paragraphs.  You have included the key information.  Can you improve the highlighted sections by re-writing them using your own words?’</a:t>
                      </a:r>
                      <a:endParaRPr lang="en-GB" i="1" dirty="0"/>
                    </a:p>
                  </a:txBody>
                  <a:tcPr>
                    <a:solidFill>
                      <a:schemeClr val="accent5">
                        <a:lumMod val="40000"/>
                        <a:lumOff val="6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441436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normAutofit/>
          </a:bodyPr>
          <a:lstStyle/>
          <a:p>
            <a:r>
              <a:rPr lang="en-GB" sz="3200" b="1" dirty="0" smtClean="0">
                <a:solidFill>
                  <a:srgbClr val="00ABB5"/>
                </a:solidFill>
              </a:rPr>
              <a:t>Feedback</a:t>
            </a:r>
            <a:endParaRPr lang="en-GB" sz="3200" b="1" dirty="0">
              <a:solidFill>
                <a:srgbClr val="00ABB5"/>
              </a:solidFill>
            </a:endParaRPr>
          </a:p>
        </p:txBody>
      </p:sp>
      <p:sp>
        <p:nvSpPr>
          <p:cNvPr id="3" name="Content Placeholder 2"/>
          <p:cNvSpPr>
            <a:spLocks noGrp="1"/>
          </p:cNvSpPr>
          <p:nvPr>
            <p:ph idx="1"/>
          </p:nvPr>
        </p:nvSpPr>
        <p:spPr>
          <a:xfrm>
            <a:off x="107504" y="1196756"/>
            <a:ext cx="8784976" cy="4818987"/>
          </a:xfrm>
        </p:spPr>
        <p:txBody>
          <a:bodyPr>
            <a:normAutofit/>
          </a:bodyPr>
          <a:lstStyle/>
          <a:p>
            <a:pPr indent="0">
              <a:buNone/>
            </a:pPr>
            <a:r>
              <a:rPr lang="en-GB" sz="2000" dirty="0"/>
              <a:t>It is important that the feedback we give pupils is of a high quality. It should be based on Success Criteria, understandable and achievable.</a:t>
            </a:r>
          </a:p>
          <a:p>
            <a:pPr indent="0">
              <a:buNone/>
            </a:pPr>
            <a:r>
              <a:rPr lang="en-GB" sz="2000" dirty="0"/>
              <a:t>Here is an example of feedback based on the Learning Intention and Success Criteria which highlights areas of strength and an area for further </a:t>
            </a:r>
            <a:r>
              <a:rPr lang="en-GB" sz="2000" dirty="0" smtClean="0"/>
              <a:t>development:</a:t>
            </a:r>
            <a:endParaRPr lang="en-GB" sz="2000" dirty="0"/>
          </a:p>
          <a:p>
            <a:pPr>
              <a:lnSpc>
                <a:spcPct val="150000"/>
              </a:lnSpc>
              <a:buClr>
                <a:srgbClr val="00ABB5"/>
              </a:buClr>
            </a:pPr>
            <a:endParaRPr lang="en-GB"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18343804"/>
              </p:ext>
            </p:extLst>
          </p:nvPr>
        </p:nvGraphicFramePr>
        <p:xfrm>
          <a:off x="251520" y="3068960"/>
          <a:ext cx="8712968" cy="2656840"/>
        </p:xfrm>
        <a:graphic>
          <a:graphicData uri="http://schemas.openxmlformats.org/drawingml/2006/table">
            <a:tbl>
              <a:tblPr firstRow="1" bandRow="1">
                <a:tableStyleId>{5C22544A-7EE6-4342-B048-85BDC9FD1C3A}</a:tableStyleId>
              </a:tblPr>
              <a:tblGrid>
                <a:gridCol w="1998387">
                  <a:extLst>
                    <a:ext uri="{9D8B030D-6E8A-4147-A177-3AD203B41FA5}">
                      <a16:colId xmlns="" xmlns:a16="http://schemas.microsoft.com/office/drawing/2014/main" val="20000"/>
                    </a:ext>
                  </a:extLst>
                </a:gridCol>
                <a:gridCol w="3810259">
                  <a:extLst>
                    <a:ext uri="{9D8B030D-6E8A-4147-A177-3AD203B41FA5}">
                      <a16:colId xmlns="" xmlns:a16="http://schemas.microsoft.com/office/drawing/2014/main" val="20001"/>
                    </a:ext>
                  </a:extLst>
                </a:gridCol>
                <a:gridCol w="2904322">
                  <a:extLst>
                    <a:ext uri="{9D8B030D-6E8A-4147-A177-3AD203B41FA5}">
                      <a16:colId xmlns="" xmlns:a16="http://schemas.microsoft.com/office/drawing/2014/main" val="20002"/>
                    </a:ext>
                  </a:extLst>
                </a:gridCol>
              </a:tblGrid>
              <a:tr h="370840">
                <a:tc>
                  <a:txBody>
                    <a:bodyPr/>
                    <a:lstStyle/>
                    <a:p>
                      <a:r>
                        <a:rPr lang="en-GB" b="1" dirty="0">
                          <a:solidFill>
                            <a:schemeClr val="tx1"/>
                          </a:solidFill>
                        </a:rPr>
                        <a:t>Learning</a:t>
                      </a:r>
                      <a:r>
                        <a:rPr lang="en-GB" b="1" baseline="0" dirty="0">
                          <a:solidFill>
                            <a:schemeClr val="tx1"/>
                          </a:solidFill>
                        </a:rPr>
                        <a:t> Intention</a:t>
                      </a:r>
                      <a:endParaRPr lang="en-GB" b="1" dirty="0">
                        <a:solidFill>
                          <a:schemeClr val="tx1"/>
                        </a:solidFill>
                      </a:endParaRPr>
                    </a:p>
                  </a:txBody>
                  <a:tcPr>
                    <a:solidFill>
                      <a:schemeClr val="accent5">
                        <a:lumMod val="40000"/>
                        <a:lumOff val="60000"/>
                      </a:schemeClr>
                    </a:solidFill>
                  </a:tcPr>
                </a:tc>
                <a:tc>
                  <a:txBody>
                    <a:bodyPr/>
                    <a:lstStyle/>
                    <a:p>
                      <a:r>
                        <a:rPr lang="en-GB" b="1" dirty="0">
                          <a:solidFill>
                            <a:schemeClr val="tx1"/>
                          </a:solidFill>
                        </a:rPr>
                        <a:t>Success Criteria </a:t>
                      </a:r>
                    </a:p>
                  </a:txBody>
                  <a:tcPr>
                    <a:solidFill>
                      <a:schemeClr val="accent5">
                        <a:lumMod val="40000"/>
                        <a:lumOff val="60000"/>
                      </a:schemeClr>
                    </a:solidFill>
                  </a:tcPr>
                </a:tc>
                <a:tc>
                  <a:txBody>
                    <a:bodyPr/>
                    <a:lstStyle/>
                    <a:p>
                      <a:r>
                        <a:rPr lang="en-GB" b="1" dirty="0">
                          <a:solidFill>
                            <a:schemeClr val="tx1"/>
                          </a:solidFill>
                        </a:rPr>
                        <a:t>Possible feedback</a:t>
                      </a:r>
                    </a:p>
                  </a:txBody>
                  <a:tcPr>
                    <a:solidFill>
                      <a:schemeClr val="accent5">
                        <a:lumMod val="40000"/>
                        <a:lumOff val="60000"/>
                      </a:schemeClr>
                    </a:solidFill>
                  </a:tcPr>
                </a:tc>
                <a:extLst>
                  <a:ext uri="{0D108BD9-81ED-4DB2-BD59-A6C34878D82A}">
                    <a16:rowId xmlns="" xmlns:a16="http://schemas.microsoft.com/office/drawing/2014/main" val="10000"/>
                  </a:ext>
                </a:extLst>
              </a:tr>
              <a:tr h="370840">
                <a:tc>
                  <a:txBody>
                    <a:bodyPr/>
                    <a:lstStyle/>
                    <a:p>
                      <a:r>
                        <a:rPr lang="en-GB" dirty="0" smtClean="0"/>
                        <a:t>We</a:t>
                      </a:r>
                      <a:r>
                        <a:rPr lang="en-GB" baseline="0" dirty="0" smtClean="0"/>
                        <a:t> will be able to u</a:t>
                      </a:r>
                      <a:r>
                        <a:rPr lang="en-GB" dirty="0" smtClean="0"/>
                        <a:t>se</a:t>
                      </a:r>
                      <a:r>
                        <a:rPr lang="en-GB" baseline="0" dirty="0" smtClean="0"/>
                        <a:t> </a:t>
                      </a:r>
                      <a:r>
                        <a:rPr lang="en-GB" baseline="0" dirty="0"/>
                        <a:t>notes to create a new text</a:t>
                      </a:r>
                      <a:endParaRPr lang="en-GB" dirty="0"/>
                    </a:p>
                  </a:txBody>
                  <a:tcPr>
                    <a:solidFill>
                      <a:schemeClr val="accent5">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I have read my notes carefully to check I understand</a:t>
                      </a:r>
                    </a:p>
                    <a:p>
                      <a:pPr marL="285750" indent="-285750">
                        <a:buFont typeface="Arial" panose="020B0604020202020204" pitchFamily="34" charset="0"/>
                        <a:buChar char="•"/>
                      </a:pPr>
                      <a:r>
                        <a:rPr lang="en-GB" sz="1600" dirty="0"/>
                        <a:t>I</a:t>
                      </a:r>
                      <a:r>
                        <a:rPr lang="en-GB" sz="1600" baseline="0" dirty="0"/>
                        <a:t> have written using my own words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7030A0"/>
                          </a:solidFill>
                        </a:rPr>
                        <a:t>I have used</a:t>
                      </a:r>
                      <a:r>
                        <a:rPr lang="en-GB" sz="1600" baseline="0" dirty="0">
                          <a:solidFill>
                            <a:srgbClr val="7030A0"/>
                          </a:solidFill>
                        </a:rPr>
                        <a:t> the headings to structure my text in paragraphs</a:t>
                      </a:r>
                    </a:p>
                    <a:p>
                      <a:pPr marL="285750" indent="-285750">
                        <a:buFont typeface="Arial" panose="020B0604020202020204" pitchFamily="34" charset="0"/>
                        <a:buChar char="•"/>
                      </a:pPr>
                      <a:r>
                        <a:rPr lang="en-GB" sz="1600" baseline="0" dirty="0">
                          <a:solidFill>
                            <a:srgbClr val="FF0000"/>
                          </a:solidFill>
                        </a:rPr>
                        <a:t>I have included the key information from my notes</a:t>
                      </a:r>
                    </a:p>
                  </a:txBody>
                  <a:tcPr>
                    <a:solidFill>
                      <a:schemeClr val="accent5">
                        <a:lumMod val="40000"/>
                        <a:lumOff val="60000"/>
                      </a:schemeClr>
                    </a:solidFill>
                  </a:tcPr>
                </a:tc>
                <a:tc>
                  <a:txBody>
                    <a:bodyPr/>
                    <a:lstStyle/>
                    <a:p>
                      <a:r>
                        <a:rPr lang="en-GB" i="1" dirty="0"/>
                        <a:t>‘</a:t>
                      </a:r>
                      <a:r>
                        <a:rPr lang="en-GB" i="1" dirty="0">
                          <a:solidFill>
                            <a:srgbClr val="7030A0"/>
                          </a:solidFill>
                        </a:rPr>
                        <a:t>You have used your notes well to organise your</a:t>
                      </a:r>
                      <a:r>
                        <a:rPr lang="en-GB" i="1" baseline="0" dirty="0">
                          <a:solidFill>
                            <a:srgbClr val="7030A0"/>
                          </a:solidFill>
                        </a:rPr>
                        <a:t> writing into paragraphs.  </a:t>
                      </a:r>
                      <a:r>
                        <a:rPr lang="en-GB" i="1" baseline="0" dirty="0">
                          <a:solidFill>
                            <a:srgbClr val="FF0000"/>
                          </a:solidFill>
                        </a:rPr>
                        <a:t>You have included the key information.  </a:t>
                      </a:r>
                      <a:r>
                        <a:rPr lang="en-GB" i="1" baseline="0" dirty="0"/>
                        <a:t>Can you improve the highlighted sections by re-writing them using your own words?’</a:t>
                      </a:r>
                      <a:endParaRPr lang="en-GB" i="1" dirty="0"/>
                    </a:p>
                  </a:txBody>
                  <a:tcPr>
                    <a:solidFill>
                      <a:schemeClr val="accent5">
                        <a:lumMod val="40000"/>
                        <a:lumOff val="60000"/>
                      </a:schemeClr>
                    </a:solidFill>
                  </a:tcPr>
                </a:tc>
                <a:extLst>
                  <a:ext uri="{0D108BD9-81ED-4DB2-BD59-A6C34878D82A}">
                    <a16:rowId xmlns="" xmlns:a16="http://schemas.microsoft.com/office/drawing/2014/main" val="10001"/>
                  </a:ext>
                </a:extLst>
              </a:tr>
            </a:tbl>
          </a:graphicData>
        </a:graphic>
      </p:graphicFrame>
      <p:cxnSp>
        <p:nvCxnSpPr>
          <p:cNvPr id="7" name="Straight Arrow Connector 6"/>
          <p:cNvCxnSpPr/>
          <p:nvPr/>
        </p:nvCxnSpPr>
        <p:spPr>
          <a:xfrm flipV="1">
            <a:off x="5576552" y="4507607"/>
            <a:ext cx="463640" cy="2962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552" y="3875940"/>
            <a:ext cx="463640" cy="2962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545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normAutofit/>
          </a:bodyPr>
          <a:lstStyle/>
          <a:p>
            <a:r>
              <a:rPr lang="en-GB" sz="3200" b="1" dirty="0" smtClean="0">
                <a:solidFill>
                  <a:srgbClr val="00ABB5"/>
                </a:solidFill>
              </a:rPr>
              <a:t>Feedback</a:t>
            </a:r>
            <a:endParaRPr lang="en-GB" sz="3200" b="1" dirty="0">
              <a:solidFill>
                <a:srgbClr val="00ABB5"/>
              </a:solidFill>
            </a:endParaRPr>
          </a:p>
        </p:txBody>
      </p:sp>
      <p:sp>
        <p:nvSpPr>
          <p:cNvPr id="3" name="Content Placeholder 2"/>
          <p:cNvSpPr>
            <a:spLocks noGrp="1"/>
          </p:cNvSpPr>
          <p:nvPr>
            <p:ph idx="1"/>
          </p:nvPr>
        </p:nvSpPr>
        <p:spPr>
          <a:xfrm>
            <a:off x="107504" y="1196756"/>
            <a:ext cx="8784976" cy="4818987"/>
          </a:xfrm>
        </p:spPr>
        <p:txBody>
          <a:bodyPr>
            <a:normAutofit/>
          </a:bodyPr>
          <a:lstStyle/>
          <a:p>
            <a:pPr indent="0">
              <a:buNone/>
            </a:pPr>
            <a:r>
              <a:rPr lang="en-GB" sz="2000" dirty="0"/>
              <a:t>It is important that the feedback we give pupils is of a high quality. It should be based on Success Criteria, understandable and achievable.</a:t>
            </a:r>
          </a:p>
          <a:p>
            <a:pPr indent="0">
              <a:buNone/>
            </a:pPr>
            <a:r>
              <a:rPr lang="en-GB" sz="2000" dirty="0"/>
              <a:t>Here is an example of feedback based on the Learning Intention and Success Criteria which highlights areas of strength and an area for further </a:t>
            </a:r>
            <a:r>
              <a:rPr lang="en-GB" sz="2000" dirty="0" smtClean="0"/>
              <a:t>development:</a:t>
            </a:r>
            <a:endParaRPr lang="en-GB" sz="2000" dirty="0"/>
          </a:p>
          <a:p>
            <a:pPr>
              <a:lnSpc>
                <a:spcPct val="150000"/>
              </a:lnSpc>
              <a:buClr>
                <a:srgbClr val="00ABB5"/>
              </a:buClr>
            </a:pPr>
            <a:endParaRPr lang="en-GB"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1318378"/>
              </p:ext>
            </p:extLst>
          </p:nvPr>
        </p:nvGraphicFramePr>
        <p:xfrm>
          <a:off x="251520" y="3068960"/>
          <a:ext cx="8712968" cy="2656840"/>
        </p:xfrm>
        <a:graphic>
          <a:graphicData uri="http://schemas.openxmlformats.org/drawingml/2006/table">
            <a:tbl>
              <a:tblPr firstRow="1" bandRow="1">
                <a:tableStyleId>{5C22544A-7EE6-4342-B048-85BDC9FD1C3A}</a:tableStyleId>
              </a:tblPr>
              <a:tblGrid>
                <a:gridCol w="1998387">
                  <a:extLst>
                    <a:ext uri="{9D8B030D-6E8A-4147-A177-3AD203B41FA5}">
                      <a16:colId xmlns="" xmlns:a16="http://schemas.microsoft.com/office/drawing/2014/main" val="20000"/>
                    </a:ext>
                  </a:extLst>
                </a:gridCol>
                <a:gridCol w="3810259">
                  <a:extLst>
                    <a:ext uri="{9D8B030D-6E8A-4147-A177-3AD203B41FA5}">
                      <a16:colId xmlns="" xmlns:a16="http://schemas.microsoft.com/office/drawing/2014/main" val="20001"/>
                    </a:ext>
                  </a:extLst>
                </a:gridCol>
                <a:gridCol w="2904322">
                  <a:extLst>
                    <a:ext uri="{9D8B030D-6E8A-4147-A177-3AD203B41FA5}">
                      <a16:colId xmlns="" xmlns:a16="http://schemas.microsoft.com/office/drawing/2014/main" val="20002"/>
                    </a:ext>
                  </a:extLst>
                </a:gridCol>
              </a:tblGrid>
              <a:tr h="370840">
                <a:tc>
                  <a:txBody>
                    <a:bodyPr/>
                    <a:lstStyle/>
                    <a:p>
                      <a:r>
                        <a:rPr lang="en-GB" b="1" dirty="0">
                          <a:solidFill>
                            <a:schemeClr val="tx1"/>
                          </a:solidFill>
                        </a:rPr>
                        <a:t>Learning</a:t>
                      </a:r>
                      <a:r>
                        <a:rPr lang="en-GB" b="1" baseline="0" dirty="0">
                          <a:solidFill>
                            <a:schemeClr val="tx1"/>
                          </a:solidFill>
                        </a:rPr>
                        <a:t> Intention</a:t>
                      </a:r>
                      <a:endParaRPr lang="en-GB" b="1" dirty="0">
                        <a:solidFill>
                          <a:schemeClr val="tx1"/>
                        </a:solidFill>
                      </a:endParaRPr>
                    </a:p>
                  </a:txBody>
                  <a:tcPr>
                    <a:solidFill>
                      <a:schemeClr val="accent5">
                        <a:lumMod val="40000"/>
                        <a:lumOff val="60000"/>
                      </a:schemeClr>
                    </a:solidFill>
                  </a:tcPr>
                </a:tc>
                <a:tc>
                  <a:txBody>
                    <a:bodyPr/>
                    <a:lstStyle/>
                    <a:p>
                      <a:r>
                        <a:rPr lang="en-GB" b="1" dirty="0">
                          <a:solidFill>
                            <a:schemeClr val="tx1"/>
                          </a:solidFill>
                        </a:rPr>
                        <a:t>Success Criteria </a:t>
                      </a:r>
                    </a:p>
                  </a:txBody>
                  <a:tcPr>
                    <a:solidFill>
                      <a:schemeClr val="accent5">
                        <a:lumMod val="40000"/>
                        <a:lumOff val="60000"/>
                      </a:schemeClr>
                    </a:solidFill>
                  </a:tcPr>
                </a:tc>
                <a:tc>
                  <a:txBody>
                    <a:bodyPr/>
                    <a:lstStyle/>
                    <a:p>
                      <a:r>
                        <a:rPr lang="en-GB" b="1" dirty="0">
                          <a:solidFill>
                            <a:schemeClr val="tx1"/>
                          </a:solidFill>
                        </a:rPr>
                        <a:t>Possible feedback</a:t>
                      </a:r>
                    </a:p>
                  </a:txBody>
                  <a:tcPr>
                    <a:solidFill>
                      <a:schemeClr val="accent5">
                        <a:lumMod val="40000"/>
                        <a:lumOff val="60000"/>
                      </a:schemeClr>
                    </a:solidFill>
                  </a:tcPr>
                </a:tc>
                <a:extLst>
                  <a:ext uri="{0D108BD9-81ED-4DB2-BD59-A6C34878D82A}">
                    <a16:rowId xmlns="" xmlns:a16="http://schemas.microsoft.com/office/drawing/2014/main" val="10000"/>
                  </a:ext>
                </a:extLst>
              </a:tr>
              <a:tr h="370840">
                <a:tc>
                  <a:txBody>
                    <a:bodyPr/>
                    <a:lstStyle/>
                    <a:p>
                      <a:r>
                        <a:rPr lang="en-GB" dirty="0" smtClean="0"/>
                        <a:t>We</a:t>
                      </a:r>
                      <a:r>
                        <a:rPr lang="en-GB" baseline="0" dirty="0" smtClean="0"/>
                        <a:t> will be able to u</a:t>
                      </a:r>
                      <a:r>
                        <a:rPr lang="en-GB" dirty="0" smtClean="0"/>
                        <a:t>se</a:t>
                      </a:r>
                      <a:r>
                        <a:rPr lang="en-GB" baseline="0" dirty="0" smtClean="0"/>
                        <a:t> </a:t>
                      </a:r>
                      <a:r>
                        <a:rPr lang="en-GB" baseline="0" dirty="0"/>
                        <a:t>notes to create a new text</a:t>
                      </a:r>
                      <a:endParaRPr lang="en-GB" dirty="0"/>
                    </a:p>
                  </a:txBody>
                  <a:tcPr>
                    <a:solidFill>
                      <a:schemeClr val="accent5">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I have read my notes carefully to check I understand</a:t>
                      </a:r>
                    </a:p>
                    <a:p>
                      <a:pPr marL="285750" indent="-285750">
                        <a:buFont typeface="Arial" panose="020B0604020202020204" pitchFamily="34" charset="0"/>
                        <a:buChar char="•"/>
                      </a:pPr>
                      <a:r>
                        <a:rPr lang="en-GB" sz="1600" dirty="0">
                          <a:solidFill>
                            <a:srgbClr val="00B050"/>
                          </a:solidFill>
                        </a:rPr>
                        <a:t>I</a:t>
                      </a:r>
                      <a:r>
                        <a:rPr lang="en-GB" sz="1600" baseline="0" dirty="0">
                          <a:solidFill>
                            <a:srgbClr val="00B050"/>
                          </a:solidFill>
                        </a:rPr>
                        <a:t> have written using my own words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I have used</a:t>
                      </a:r>
                      <a:r>
                        <a:rPr lang="en-GB" sz="1600" baseline="0" dirty="0"/>
                        <a:t> the headings to structure my text in paragraphs</a:t>
                      </a:r>
                    </a:p>
                    <a:p>
                      <a:pPr marL="285750" indent="-285750">
                        <a:buFont typeface="Arial" panose="020B0604020202020204" pitchFamily="34" charset="0"/>
                        <a:buChar char="•"/>
                      </a:pPr>
                      <a:r>
                        <a:rPr lang="en-GB" sz="1600" baseline="0" dirty="0"/>
                        <a:t>I have included the key information from my notes</a:t>
                      </a:r>
                    </a:p>
                  </a:txBody>
                  <a:tcPr>
                    <a:solidFill>
                      <a:schemeClr val="accent5">
                        <a:lumMod val="40000"/>
                        <a:lumOff val="60000"/>
                      </a:schemeClr>
                    </a:solidFill>
                  </a:tcPr>
                </a:tc>
                <a:tc>
                  <a:txBody>
                    <a:bodyPr/>
                    <a:lstStyle/>
                    <a:p>
                      <a:r>
                        <a:rPr lang="en-GB" i="1" dirty="0"/>
                        <a:t>‘You have used your notes well to organise your</a:t>
                      </a:r>
                      <a:r>
                        <a:rPr lang="en-GB" i="1" baseline="0" dirty="0"/>
                        <a:t> writing into paragraphs.  You have included the key information.  </a:t>
                      </a:r>
                      <a:r>
                        <a:rPr lang="en-GB" i="1" baseline="0" dirty="0">
                          <a:solidFill>
                            <a:srgbClr val="00B050"/>
                          </a:solidFill>
                        </a:rPr>
                        <a:t>Can you improve the </a:t>
                      </a:r>
                      <a:r>
                        <a:rPr lang="en-GB" b="1" i="1" baseline="0" dirty="0">
                          <a:solidFill>
                            <a:srgbClr val="00B050"/>
                          </a:solidFill>
                        </a:rPr>
                        <a:t>highlighted sections </a:t>
                      </a:r>
                      <a:r>
                        <a:rPr lang="en-GB" i="1" baseline="0" dirty="0">
                          <a:solidFill>
                            <a:srgbClr val="00B050"/>
                          </a:solidFill>
                        </a:rPr>
                        <a:t>by re-writing them using your own words?’</a:t>
                      </a:r>
                      <a:endParaRPr lang="en-GB" i="1" dirty="0">
                        <a:solidFill>
                          <a:srgbClr val="00B050"/>
                        </a:solidFill>
                      </a:endParaRPr>
                    </a:p>
                  </a:txBody>
                  <a:tcPr>
                    <a:solidFill>
                      <a:schemeClr val="accent5">
                        <a:lumMod val="40000"/>
                        <a:lumOff val="60000"/>
                      </a:schemeClr>
                    </a:solidFill>
                  </a:tcPr>
                </a:tc>
                <a:extLst>
                  <a:ext uri="{0D108BD9-81ED-4DB2-BD59-A6C34878D82A}">
                    <a16:rowId xmlns="" xmlns:a16="http://schemas.microsoft.com/office/drawing/2014/main" val="10001"/>
                  </a:ext>
                </a:extLst>
              </a:tr>
            </a:tbl>
          </a:graphicData>
        </a:graphic>
      </p:graphicFrame>
      <p:cxnSp>
        <p:nvCxnSpPr>
          <p:cNvPr id="9" name="Straight Arrow Connector 8"/>
          <p:cNvCxnSpPr/>
          <p:nvPr/>
        </p:nvCxnSpPr>
        <p:spPr>
          <a:xfrm>
            <a:off x="5550048" y="4101456"/>
            <a:ext cx="506195" cy="8851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856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335"/>
            <a:ext cx="9115685" cy="6426558"/>
          </a:xfrm>
          <a:prstGeom prst="rect">
            <a:avLst/>
          </a:prstGeom>
        </p:spPr>
      </p:pic>
    </p:spTree>
    <p:extLst>
      <p:ext uri="{BB962C8B-B14F-4D97-AF65-F5344CB8AC3E}">
        <p14:creationId xmlns:p14="http://schemas.microsoft.com/office/powerpoint/2010/main" val="2131358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9" name="Title 1"/>
          <p:cNvSpPr txBox="1">
            <a:spLocks/>
          </p:cNvSpPr>
          <p:nvPr/>
        </p:nvSpPr>
        <p:spPr bwMode="auto">
          <a:xfrm>
            <a:off x="571246" y="260648"/>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3200" kern="0">
                <a:latin typeface="Arial"/>
              </a:rPr>
              <a:t>Moderation questions</a:t>
            </a:r>
            <a:endParaRPr kumimoji="0" lang="en-GB" sz="3000" b="1" i="0" u="none" strike="noStrike" kern="0" cap="none" spc="0" normalizeH="0" baseline="0" noProof="0">
              <a:ln>
                <a:noFill/>
              </a:ln>
              <a:solidFill>
                <a:srgbClr val="00ABB5"/>
              </a:solidFill>
              <a:effectLst/>
              <a:uLnTx/>
              <a:uFillTx/>
              <a:latin typeface="Arial"/>
            </a:endParaRPr>
          </a:p>
        </p:txBody>
      </p:sp>
      <p:sp>
        <p:nvSpPr>
          <p:cNvPr id="2" name="Rectangle 1"/>
          <p:cNvSpPr/>
          <p:nvPr/>
        </p:nvSpPr>
        <p:spPr>
          <a:xfrm>
            <a:off x="571246" y="1042972"/>
            <a:ext cx="7889188" cy="2062103"/>
          </a:xfrm>
          <a:prstGeom prst="rect">
            <a:avLst/>
          </a:prstGeom>
        </p:spPr>
        <p:txBody>
          <a:bodyPr wrap="square">
            <a:spAutoFit/>
          </a:bodyPr>
          <a:lstStyle/>
          <a:p>
            <a:r>
              <a:rPr lang="en-GB" sz="3200" dirty="0"/>
              <a:t>The following slide contains some examples of questions that could be used when moderating feedback. </a:t>
            </a:r>
          </a:p>
          <a:p>
            <a:endParaRPr lang="en-GB" sz="3200" dirty="0"/>
          </a:p>
        </p:txBody>
      </p:sp>
    </p:spTree>
    <p:extLst>
      <p:ext uri="{BB962C8B-B14F-4D97-AF65-F5344CB8AC3E}">
        <p14:creationId xmlns:p14="http://schemas.microsoft.com/office/powerpoint/2010/main" val="2610066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288715" y="160089"/>
            <a:ext cx="8287130" cy="782320"/>
          </a:xfrm>
        </p:spPr>
        <p:txBody>
          <a:bodyPr>
            <a:normAutofit/>
          </a:bodyPr>
          <a:lstStyle/>
          <a:p>
            <a:r>
              <a:rPr lang="en-GB" sz="3600" b="1">
                <a:solidFill>
                  <a:schemeClr val="accent5"/>
                </a:solidFill>
                <a:latin typeface="Calibri" panose="020F0502020204030204" pitchFamily="34" charset="0"/>
              </a:rPr>
              <a:t>Moderating Feedback</a:t>
            </a: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3" name="Content Placeholder 2"/>
          <p:cNvSpPr>
            <a:spLocks noGrp="1"/>
          </p:cNvSpPr>
          <p:nvPr>
            <p:ph idx="1"/>
          </p:nvPr>
        </p:nvSpPr>
        <p:spPr>
          <a:xfrm>
            <a:off x="288769" y="1052736"/>
            <a:ext cx="8855233" cy="4931772"/>
          </a:xfrm>
        </p:spPr>
        <p:txBody>
          <a:bodyPr>
            <a:normAutofit fontScale="77500" lnSpcReduction="20000"/>
          </a:bodyPr>
          <a:lstStyle/>
          <a:p>
            <a:pPr lvl="0">
              <a:buClr>
                <a:schemeClr val="accent5"/>
              </a:buClr>
            </a:pPr>
            <a:r>
              <a:rPr lang="en-GB" sz="3400" dirty="0"/>
              <a:t>Are the learners receiving on-going feedback on their work?</a:t>
            </a:r>
          </a:p>
          <a:p>
            <a:pPr lvl="0">
              <a:buClr>
                <a:schemeClr val="accent5"/>
              </a:buClr>
            </a:pPr>
            <a:r>
              <a:rPr lang="en-GB" sz="3400" dirty="0"/>
              <a:t>Is this based on the Success Criteria?</a:t>
            </a:r>
          </a:p>
          <a:p>
            <a:pPr lvl="0">
              <a:buClr>
                <a:schemeClr val="accent5"/>
              </a:buClr>
            </a:pPr>
            <a:r>
              <a:rPr lang="en-GB" sz="3400" dirty="0" smtClean="0"/>
              <a:t>Does </a:t>
            </a:r>
            <a:r>
              <a:rPr lang="en-GB" sz="3400" dirty="0"/>
              <a:t>the feedback state areas of success?</a:t>
            </a:r>
          </a:p>
          <a:p>
            <a:pPr lvl="0">
              <a:buClr>
                <a:schemeClr val="accent5"/>
              </a:buClr>
            </a:pPr>
            <a:r>
              <a:rPr lang="en-GB" sz="3400" dirty="0"/>
              <a:t>Does the feedback state what the learner’s next steps are</a:t>
            </a:r>
            <a:r>
              <a:rPr lang="en-GB" sz="3400" dirty="0" smtClean="0"/>
              <a:t>?</a:t>
            </a:r>
            <a:endParaRPr lang="en-GB" sz="3400" dirty="0"/>
          </a:p>
          <a:p>
            <a:pPr lvl="0">
              <a:buClr>
                <a:schemeClr val="accent5"/>
              </a:buClr>
            </a:pPr>
            <a:r>
              <a:rPr lang="en-GB" sz="3400" dirty="0"/>
              <a:t>Does the feedback include a mix of self, peer and practitioner assessment?</a:t>
            </a:r>
          </a:p>
          <a:p>
            <a:pPr lvl="0">
              <a:buClr>
                <a:schemeClr val="accent5"/>
              </a:buClr>
            </a:pPr>
            <a:r>
              <a:rPr lang="en-GB" sz="3400" dirty="0"/>
              <a:t>Are the learner’s next </a:t>
            </a:r>
            <a:r>
              <a:rPr lang="en-GB" sz="3400" dirty="0" smtClean="0"/>
              <a:t>steps clear and specific?</a:t>
            </a:r>
          </a:p>
          <a:p>
            <a:pPr lvl="0">
              <a:buClr>
                <a:schemeClr val="accent5"/>
              </a:buClr>
            </a:pPr>
            <a:r>
              <a:rPr lang="en-GB" sz="3400" dirty="0" smtClean="0"/>
              <a:t>Is the language used pupil friendly?</a:t>
            </a:r>
          </a:p>
          <a:p>
            <a:pPr lvl="0">
              <a:buClr>
                <a:schemeClr val="accent5"/>
              </a:buClr>
            </a:pPr>
            <a:r>
              <a:rPr lang="en-GB" sz="3400" dirty="0" smtClean="0"/>
              <a:t>Is the language used “ego-involving”?</a:t>
            </a:r>
          </a:p>
          <a:p>
            <a:pPr lvl="0">
              <a:buClr>
                <a:schemeClr val="accent5"/>
              </a:buClr>
            </a:pPr>
            <a:r>
              <a:rPr lang="en-GB" sz="3400" dirty="0" smtClean="0"/>
              <a:t>Could </a:t>
            </a:r>
            <a:r>
              <a:rPr lang="en-GB" sz="3400" dirty="0"/>
              <a:t>a learner set appropriate targets from the feedback</a:t>
            </a:r>
            <a:r>
              <a:rPr lang="en-GB" sz="3400" dirty="0" smtClean="0"/>
              <a:t>?</a:t>
            </a:r>
            <a:endParaRPr lang="en-GB" sz="2800" dirty="0">
              <a:solidFill>
                <a:schemeClr val="tx1"/>
              </a:solidFill>
              <a:latin typeface="Calibri" panose="020F0502020204030204" pitchFamily="34" charset="0"/>
            </a:endParaRPr>
          </a:p>
          <a:p>
            <a:pPr marL="1085850" lvl="1">
              <a:buFont typeface="Arial" panose="020B0604020202020204" pitchFamily="34" charset="0"/>
              <a:buChar char="•"/>
            </a:pPr>
            <a:endParaRPr lang="en-GB" sz="2800" dirty="0">
              <a:solidFill>
                <a:schemeClr val="tx1"/>
              </a:solidFill>
              <a:latin typeface="Calibri" panose="020F0502020204030204" pitchFamily="34" charset="0"/>
            </a:endParaRPr>
          </a:p>
          <a:p>
            <a:pPr marL="0" indent="0">
              <a:buNone/>
            </a:pPr>
            <a:endParaRPr lang="en-GB" sz="2400" dirty="0"/>
          </a:p>
        </p:txBody>
      </p:sp>
    </p:spTree>
    <p:extLst>
      <p:ext uri="{BB962C8B-B14F-4D97-AF65-F5344CB8AC3E}">
        <p14:creationId xmlns:p14="http://schemas.microsoft.com/office/powerpoint/2010/main" val="2837043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6" name="Picture 5"/>
          <p:cNvPicPr>
            <a:picLocks noChangeAspect="1"/>
          </p:cNvPicPr>
          <p:nvPr/>
        </p:nvPicPr>
        <p:blipFill>
          <a:blip r:embed="rId4"/>
          <a:stretch>
            <a:fillRect/>
          </a:stretch>
        </p:blipFill>
        <p:spPr>
          <a:xfrm>
            <a:off x="6472585" y="6374080"/>
            <a:ext cx="2103260" cy="186956"/>
          </a:xfrm>
          <a:prstGeom prst="rect">
            <a:avLst/>
          </a:prstGeom>
        </p:spPr>
      </p:pic>
      <p:pic>
        <p:nvPicPr>
          <p:cNvPr id="7" name="Picture 6"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287048" y="332656"/>
            <a:ext cx="1908689" cy="1071658"/>
          </a:xfrm>
          <a:prstGeom prst="rect">
            <a:avLst/>
          </a:prstGeom>
        </p:spPr>
      </p:pic>
      <p:sp>
        <p:nvSpPr>
          <p:cNvPr id="3" name="Title 2"/>
          <p:cNvSpPr>
            <a:spLocks noGrp="1"/>
          </p:cNvSpPr>
          <p:nvPr>
            <p:ph type="title"/>
          </p:nvPr>
        </p:nvSpPr>
        <p:spPr/>
        <p:txBody>
          <a:bodyPr/>
          <a:lstStyle/>
          <a:p>
            <a:endParaRPr lang="en-GB"/>
          </a:p>
        </p:txBody>
      </p:sp>
      <p:sp>
        <p:nvSpPr>
          <p:cNvPr id="9" name="Rectangle 8"/>
          <p:cNvSpPr/>
          <p:nvPr/>
        </p:nvSpPr>
        <p:spPr>
          <a:xfrm>
            <a:off x="467544" y="1988840"/>
            <a:ext cx="8546608" cy="3724096"/>
          </a:xfrm>
          <a:prstGeom prst="rect">
            <a:avLst/>
          </a:prstGeom>
        </p:spPr>
        <p:txBody>
          <a:bodyPr wrap="square">
            <a:spAutoFit/>
          </a:bodyPr>
          <a:lstStyle/>
          <a:p>
            <a:r>
              <a:rPr lang="en-GB" sz="3600" b="1" dirty="0">
                <a:latin typeface="Calibri" panose="020F0502020204030204" pitchFamily="34" charset="0"/>
              </a:rPr>
              <a:t>Workshop activities</a:t>
            </a:r>
          </a:p>
          <a:p>
            <a:endParaRPr lang="en-GB" sz="3600" b="1" dirty="0">
              <a:latin typeface="Calibri" panose="020F0502020204030204" pitchFamily="34" charset="0"/>
            </a:endParaRPr>
          </a:p>
          <a:p>
            <a:r>
              <a:rPr lang="en-GB" sz="3600" b="1" dirty="0">
                <a:latin typeface="Calibri" panose="020F0502020204030204" pitchFamily="34" charset="0"/>
              </a:rPr>
              <a:t>You will need:</a:t>
            </a:r>
          </a:p>
          <a:p>
            <a:pPr marL="571500" indent="-571500">
              <a:buClr>
                <a:schemeClr val="accent5"/>
              </a:buClr>
              <a:buFont typeface="Arial" panose="020B0604020202020204" pitchFamily="34" charset="0"/>
              <a:buChar char="•"/>
            </a:pPr>
            <a:r>
              <a:rPr lang="en-GB" sz="3600" dirty="0" smtClean="0">
                <a:latin typeface="Calibri" panose="020F0502020204030204" pitchFamily="34" charset="0"/>
              </a:rPr>
              <a:t>A pen and an activity sheet</a:t>
            </a:r>
            <a:endParaRPr lang="en-GB" sz="3600" dirty="0">
              <a:latin typeface="Calibri" panose="020F0502020204030204" pitchFamily="34" charset="0"/>
            </a:endParaRPr>
          </a:p>
          <a:p>
            <a:endParaRPr lang="en-GB" sz="3600" dirty="0">
              <a:latin typeface="Calibri" panose="020F0502020204030204" pitchFamily="34" charset="0"/>
            </a:endParaRPr>
          </a:p>
          <a:p>
            <a:endParaRPr lang="en-GB" sz="3600" dirty="0">
              <a:latin typeface="Calibri" panose="020F0502020204030204" pitchFamily="34" charset="0"/>
            </a:endParaRPr>
          </a:p>
          <a:p>
            <a:endParaRPr lang="en-GB" sz="2000" dirty="0"/>
          </a:p>
        </p:txBody>
      </p:sp>
    </p:spTree>
    <p:extLst>
      <p:ext uri="{BB962C8B-B14F-4D97-AF65-F5344CB8AC3E}">
        <p14:creationId xmlns:p14="http://schemas.microsoft.com/office/powerpoint/2010/main" val="567413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3" name="Content Placeholder 2"/>
          <p:cNvSpPr>
            <a:spLocks noGrp="1"/>
          </p:cNvSpPr>
          <p:nvPr>
            <p:ph idx="1"/>
          </p:nvPr>
        </p:nvSpPr>
        <p:spPr>
          <a:xfrm>
            <a:off x="574049" y="1988840"/>
            <a:ext cx="7988170" cy="3702050"/>
          </a:xfrm>
        </p:spPr>
        <p:txBody>
          <a:bodyPr vert="horz" lIns="91440" tIns="45720" rIns="91440" bIns="45720" rtlCol="0" anchor="t">
            <a:normAutofit/>
          </a:bodyPr>
          <a:lstStyle/>
          <a:p>
            <a:pPr marL="514350" indent="-514350">
              <a:buClr>
                <a:schemeClr val="accent5"/>
              </a:buClr>
              <a:buFont typeface="+mj-lt"/>
              <a:buAutoNum type="arabicPeriod"/>
            </a:pPr>
            <a:r>
              <a:rPr lang="en-GB" sz="2800" dirty="0">
                <a:solidFill>
                  <a:schemeClr val="tx1"/>
                </a:solidFill>
                <a:latin typeface="Calibri" panose="020F0502020204030204" pitchFamily="34" charset="0"/>
              </a:rPr>
              <a:t>Look at the </a:t>
            </a:r>
            <a:r>
              <a:rPr lang="en-GB" sz="2800" dirty="0">
                <a:latin typeface="Calibri" panose="020F0502020204030204" pitchFamily="34" charset="0"/>
              </a:rPr>
              <a:t>f</a:t>
            </a:r>
            <a:r>
              <a:rPr lang="en-GB" sz="2800" dirty="0">
                <a:solidFill>
                  <a:schemeClr val="tx1"/>
                </a:solidFill>
                <a:latin typeface="Calibri" panose="020F0502020204030204" pitchFamily="34" charset="0"/>
              </a:rPr>
              <a:t>eedback comments on the next slide</a:t>
            </a:r>
          </a:p>
          <a:p>
            <a:pPr marL="514350" indent="-514350">
              <a:buClr>
                <a:schemeClr val="accent5"/>
              </a:buClr>
              <a:buFont typeface="+mj-lt"/>
              <a:buAutoNum type="arabicPeriod"/>
            </a:pPr>
            <a:r>
              <a:rPr lang="en-GB" sz="2800" dirty="0">
                <a:solidFill>
                  <a:schemeClr val="tx1"/>
                </a:solidFill>
                <a:latin typeface="Calibri" panose="020F0502020204030204" pitchFamily="34" charset="0"/>
              </a:rPr>
              <a:t>Discuss with colleagues </a:t>
            </a:r>
            <a:r>
              <a:rPr lang="en-GB" sz="2800" dirty="0" smtClean="0">
                <a:solidFill>
                  <a:schemeClr val="tx1"/>
                </a:solidFill>
                <a:latin typeface="Calibri" panose="020F0502020204030204" pitchFamily="34" charset="0"/>
              </a:rPr>
              <a:t>any issues you see with the feedback</a:t>
            </a:r>
            <a:endParaRPr lang="en-GB" sz="2800" dirty="0">
              <a:solidFill>
                <a:schemeClr val="tx1"/>
              </a:solidFill>
              <a:latin typeface="Calibri" panose="020F0502020204030204" pitchFamily="34" charset="0"/>
            </a:endParaRPr>
          </a:p>
          <a:p>
            <a:pPr marL="514350" indent="-514350">
              <a:buClr>
                <a:schemeClr val="accent5"/>
              </a:buClr>
              <a:buFont typeface="+mj-lt"/>
              <a:buAutoNum type="arabicPeriod"/>
            </a:pPr>
            <a:r>
              <a:rPr lang="en-GB" sz="2800" dirty="0">
                <a:latin typeface="Calibri" panose="020F0502020204030204" pitchFamily="34" charset="0"/>
              </a:rPr>
              <a:t>Look at the comments on the following slide.  Do you agree with them?</a:t>
            </a:r>
          </a:p>
          <a:p>
            <a:pPr marL="0" indent="0">
              <a:lnSpc>
                <a:spcPct val="150000"/>
              </a:lnSpc>
              <a:buNone/>
            </a:pPr>
            <a:endParaRPr lang="en-GB" sz="2800" b="1" dirty="0">
              <a:solidFill>
                <a:schemeClr val="tx1"/>
              </a:solidFill>
              <a:latin typeface="Calibri" panose="020F0502020204030204" pitchFamily="34" charset="0"/>
            </a:endParaRPr>
          </a:p>
        </p:txBody>
      </p:sp>
      <p:sp>
        <p:nvSpPr>
          <p:cNvPr id="4" name="Title 3"/>
          <p:cNvSpPr>
            <a:spLocks noGrp="1"/>
          </p:cNvSpPr>
          <p:nvPr>
            <p:ph type="title"/>
          </p:nvPr>
        </p:nvSpPr>
        <p:spPr>
          <a:xfrm>
            <a:off x="683568" y="692696"/>
            <a:ext cx="8229600" cy="1143000"/>
          </a:xfrm>
          <a:ln>
            <a:noFill/>
          </a:ln>
        </p:spPr>
        <p:txBody>
          <a:bodyPr>
            <a:normAutofit/>
          </a:bodyPr>
          <a:lstStyle/>
          <a:p>
            <a:pPr algn="l"/>
            <a:r>
              <a:rPr lang="en-GB" sz="3600" b="1">
                <a:solidFill>
                  <a:schemeClr val="accent5"/>
                </a:solidFill>
              </a:rPr>
              <a:t>Feedback Activity 1</a:t>
            </a:r>
          </a:p>
        </p:txBody>
      </p:sp>
    </p:spTree>
    <p:extLst>
      <p:ext uri="{BB962C8B-B14F-4D97-AF65-F5344CB8AC3E}">
        <p14:creationId xmlns:p14="http://schemas.microsoft.com/office/powerpoint/2010/main" val="269710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35388" y="476672"/>
            <a:ext cx="8287130" cy="782320"/>
          </a:xfrm>
        </p:spPr>
        <p:txBody>
          <a:bodyPr>
            <a:normAutofit fontScale="90000"/>
          </a:bodyPr>
          <a:lstStyle/>
          <a:p>
            <a:r>
              <a:rPr lang="en-GB" b="1">
                <a:solidFill>
                  <a:srgbClr val="00ABB5"/>
                </a:solidFill>
              </a:rPr>
              <a:t>Improving Feedback</a:t>
            </a:r>
            <a:br>
              <a:rPr lang="en-GB" b="1">
                <a:solidFill>
                  <a:srgbClr val="00ABB5"/>
                </a:solidFill>
              </a:rPr>
            </a:br>
            <a:r>
              <a:rPr lang="en-GB" sz="2400" b="1">
                <a:solidFill>
                  <a:srgbClr val="00ABB5"/>
                </a:solidFill>
              </a:rPr>
              <a:t>Discuss these feedback comments.</a:t>
            </a:r>
            <a:br>
              <a:rPr lang="en-GB" sz="2400" b="1">
                <a:solidFill>
                  <a:srgbClr val="00ABB5"/>
                </a:solidFill>
              </a:rPr>
            </a:br>
            <a:r>
              <a:rPr lang="en-GB" sz="2400" b="1">
                <a:solidFill>
                  <a:srgbClr val="00ABB5"/>
                </a:solidFill>
              </a:rPr>
              <a:t>How might they be improved?</a:t>
            </a:r>
            <a:endParaRPr lang="en-GB" b="1">
              <a:solidFill>
                <a:srgbClr val="00ABB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2754709"/>
              </p:ext>
            </p:extLst>
          </p:nvPr>
        </p:nvGraphicFramePr>
        <p:xfrm>
          <a:off x="294477" y="1757605"/>
          <a:ext cx="8568952" cy="1502758"/>
        </p:xfrm>
        <a:graphic>
          <a:graphicData uri="http://schemas.openxmlformats.org/drawingml/2006/table">
            <a:tbl>
              <a:tblPr firstRow="1" bandRow="1">
                <a:tableStyleId>{5C22544A-7EE6-4342-B048-85BDC9FD1C3A}</a:tableStyleId>
              </a:tblPr>
              <a:tblGrid>
                <a:gridCol w="478255">
                  <a:extLst>
                    <a:ext uri="{9D8B030D-6E8A-4147-A177-3AD203B41FA5}">
                      <a16:colId xmlns="" xmlns:a16="http://schemas.microsoft.com/office/drawing/2014/main" val="20000"/>
                    </a:ext>
                  </a:extLst>
                </a:gridCol>
                <a:gridCol w="8090697">
                  <a:extLst>
                    <a:ext uri="{9D8B030D-6E8A-4147-A177-3AD203B41FA5}">
                      <a16:colId xmlns="" xmlns:a16="http://schemas.microsoft.com/office/drawing/2014/main" val="20001"/>
                    </a:ext>
                  </a:extLst>
                </a:gridCol>
              </a:tblGrid>
              <a:tr h="444682">
                <a:tc>
                  <a:txBody>
                    <a:bodyPr/>
                    <a:lstStyle/>
                    <a:p>
                      <a:endParaRPr lang="en-GB" dirty="0"/>
                    </a:p>
                  </a:txBody>
                  <a:tcPr marL="68580" marR="68580"/>
                </a:tc>
                <a:tc>
                  <a:txBody>
                    <a:bodyPr/>
                    <a:lstStyle/>
                    <a:p>
                      <a:r>
                        <a:rPr lang="en-GB"/>
                        <a:t>Feedback</a:t>
                      </a:r>
                    </a:p>
                  </a:txBody>
                  <a:tcPr marL="68580" marR="68580"/>
                </a:tc>
                <a:extLst>
                  <a:ext uri="{0D108BD9-81ED-4DB2-BD59-A6C34878D82A}">
                    <a16:rowId xmlns="" xmlns:a16="http://schemas.microsoft.com/office/drawing/2014/main" val="10000"/>
                  </a:ext>
                </a:extLst>
              </a:tr>
              <a:tr h="1058076">
                <a:tc>
                  <a:txBody>
                    <a:bodyPr/>
                    <a:lstStyle/>
                    <a:p>
                      <a:r>
                        <a:rPr lang="en-GB" sz="2400" i="0"/>
                        <a:t>1</a:t>
                      </a:r>
                    </a:p>
                  </a:txBody>
                  <a:tcPr marL="68580" marR="68580"/>
                </a:tc>
                <a:tc>
                  <a:txBody>
                    <a:bodyPr/>
                    <a:lstStyle/>
                    <a:p>
                      <a:r>
                        <a:rPr lang="en-GB" sz="2400" i="1" dirty="0"/>
                        <a:t>‘You’ve completed the task with a score of </a:t>
                      </a:r>
                      <a:r>
                        <a:rPr lang="en-GB" sz="2400" i="1" dirty="0" smtClean="0"/>
                        <a:t>9/10. Next time remember the date.’</a:t>
                      </a:r>
                      <a:endParaRPr lang="en-GB" sz="2400" i="1" dirty="0"/>
                    </a:p>
                  </a:txBody>
                  <a:tcPr marL="68580" marR="68580"/>
                </a:tc>
                <a:extLst>
                  <a:ext uri="{0D108BD9-81ED-4DB2-BD59-A6C34878D82A}">
                    <a16:rowId xmlns="" xmlns:a16="http://schemas.microsoft.com/office/drawing/2014/main" val="10001"/>
                  </a:ext>
                </a:extLst>
              </a:tr>
            </a:tbl>
          </a:graphicData>
        </a:graphic>
      </p:graphicFrame>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5" name="TextBox 4"/>
          <p:cNvSpPr txBox="1"/>
          <p:nvPr/>
        </p:nvSpPr>
        <p:spPr>
          <a:xfrm>
            <a:off x="294477" y="3633216"/>
            <a:ext cx="7467557" cy="2862322"/>
          </a:xfrm>
          <a:prstGeom prst="rect">
            <a:avLst/>
          </a:prstGeom>
          <a:noFill/>
        </p:spPr>
        <p:txBody>
          <a:bodyPr wrap="none" rtlCol="0">
            <a:spAutoFit/>
          </a:bodyPr>
          <a:lstStyle/>
          <a:p>
            <a:pPr marL="285750" lvl="0" indent="-285750">
              <a:buClr>
                <a:schemeClr val="accent5"/>
              </a:buClr>
              <a:buFont typeface="Arial" panose="020B0604020202020204" pitchFamily="34" charset="0"/>
              <a:buChar char="•"/>
            </a:pPr>
            <a:r>
              <a:rPr lang="en-GB" dirty="0"/>
              <a:t>Are the learners receiving on-going feedback on their work?</a:t>
            </a:r>
          </a:p>
          <a:p>
            <a:pPr marL="285750" lvl="0" indent="-285750">
              <a:buClr>
                <a:schemeClr val="accent5"/>
              </a:buClr>
              <a:buFont typeface="Arial" panose="020B0604020202020204" pitchFamily="34" charset="0"/>
              <a:buChar char="•"/>
            </a:pPr>
            <a:r>
              <a:rPr lang="en-GB" dirty="0"/>
              <a:t>Is this based on the Success Criteria?</a:t>
            </a:r>
          </a:p>
          <a:p>
            <a:pPr marL="285750" lvl="0" indent="-285750">
              <a:buClr>
                <a:schemeClr val="accent5"/>
              </a:buClr>
              <a:buFont typeface="Arial" panose="020B0604020202020204" pitchFamily="34" charset="0"/>
              <a:buChar char="•"/>
            </a:pPr>
            <a:r>
              <a:rPr lang="en-GB" dirty="0"/>
              <a:t>Does the feedback state areas of success?</a:t>
            </a:r>
          </a:p>
          <a:p>
            <a:pPr marL="285750" lvl="0" indent="-285750">
              <a:buClr>
                <a:schemeClr val="accent5"/>
              </a:buClr>
              <a:buFont typeface="Arial" panose="020B0604020202020204" pitchFamily="34" charset="0"/>
              <a:buChar char="•"/>
            </a:pPr>
            <a:r>
              <a:rPr lang="en-GB" dirty="0"/>
              <a:t>Does the feedback state what the learner’s next steps are?</a:t>
            </a:r>
          </a:p>
          <a:p>
            <a:pPr marL="285750" lvl="0" indent="-285750">
              <a:buClr>
                <a:schemeClr val="accent5"/>
              </a:buClr>
              <a:buFont typeface="Arial" panose="020B0604020202020204" pitchFamily="34" charset="0"/>
              <a:buChar char="•"/>
            </a:pPr>
            <a:r>
              <a:rPr lang="en-GB" dirty="0"/>
              <a:t>Does the feedback include a mix of self, peer and practitioner assessment?</a:t>
            </a:r>
          </a:p>
          <a:p>
            <a:pPr marL="285750" lvl="0" indent="-285750">
              <a:buClr>
                <a:schemeClr val="accent5"/>
              </a:buClr>
              <a:buFont typeface="Arial" panose="020B0604020202020204" pitchFamily="34" charset="0"/>
              <a:buChar char="•"/>
            </a:pPr>
            <a:r>
              <a:rPr lang="en-GB" dirty="0"/>
              <a:t>Are the learner’s next steps clear and specific?</a:t>
            </a:r>
          </a:p>
          <a:p>
            <a:pPr marL="285750" lvl="0" indent="-285750">
              <a:buClr>
                <a:schemeClr val="accent5"/>
              </a:buClr>
              <a:buFont typeface="Arial" panose="020B0604020202020204" pitchFamily="34" charset="0"/>
              <a:buChar char="•"/>
            </a:pPr>
            <a:r>
              <a:rPr lang="en-GB" dirty="0"/>
              <a:t>Is the language pupil friendly?</a:t>
            </a:r>
          </a:p>
          <a:p>
            <a:pPr marL="285750" lvl="0" indent="-285750">
              <a:buClr>
                <a:schemeClr val="accent5"/>
              </a:buClr>
              <a:buFont typeface="Arial" panose="020B0604020202020204" pitchFamily="34" charset="0"/>
              <a:buChar char="•"/>
            </a:pPr>
            <a:r>
              <a:rPr lang="en-GB" dirty="0"/>
              <a:t>Is the language used “</a:t>
            </a:r>
            <a:r>
              <a:rPr lang="en-GB" dirty="0" smtClean="0"/>
              <a:t>ego-involving”?</a:t>
            </a:r>
            <a:endParaRPr lang="en-GB" dirty="0"/>
          </a:p>
          <a:p>
            <a:pPr marL="285750" lvl="0" indent="-285750">
              <a:buClr>
                <a:schemeClr val="accent5"/>
              </a:buClr>
              <a:buFont typeface="Arial" panose="020B0604020202020204" pitchFamily="34" charset="0"/>
              <a:buChar char="•"/>
            </a:pPr>
            <a:r>
              <a:rPr lang="en-GB" dirty="0"/>
              <a:t>Could a learner set appropriate targets from the feedback?</a:t>
            </a:r>
            <a:endParaRPr lang="en-GB" sz="1400" dirty="0">
              <a:latin typeface="Calibri" panose="020F0502020204030204" pitchFamily="34" charset="0"/>
            </a:endParaRPr>
          </a:p>
          <a:p>
            <a:endParaRPr lang="en-GB" dirty="0"/>
          </a:p>
        </p:txBody>
      </p:sp>
    </p:spTree>
    <p:extLst>
      <p:ext uri="{BB962C8B-B14F-4D97-AF65-F5344CB8AC3E}">
        <p14:creationId xmlns:p14="http://schemas.microsoft.com/office/powerpoint/2010/main" val="726453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35388" y="404664"/>
            <a:ext cx="8287130" cy="782320"/>
          </a:xfrm>
        </p:spPr>
        <p:txBody>
          <a:bodyPr>
            <a:normAutofit fontScale="90000"/>
          </a:bodyPr>
          <a:lstStyle/>
          <a:p>
            <a:r>
              <a:rPr lang="en-GB" b="1">
                <a:solidFill>
                  <a:srgbClr val="00ABB5"/>
                </a:solidFill>
              </a:rPr>
              <a:t>Improving Feedback</a:t>
            </a:r>
            <a:br>
              <a:rPr lang="en-GB" b="1">
                <a:solidFill>
                  <a:srgbClr val="00ABB5"/>
                </a:solidFill>
              </a:rPr>
            </a:br>
            <a:r>
              <a:rPr lang="en-GB" sz="2700" b="1">
                <a:solidFill>
                  <a:srgbClr val="00ABB5"/>
                </a:solidFill>
              </a:rPr>
              <a:t>Do you agree with these comments?</a:t>
            </a:r>
            <a:endParaRPr lang="en-GB" b="1">
              <a:solidFill>
                <a:srgbClr val="00ABB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1288920"/>
              </p:ext>
            </p:extLst>
          </p:nvPr>
        </p:nvGraphicFramePr>
        <p:xfrm>
          <a:off x="107504" y="1732188"/>
          <a:ext cx="8928991" cy="2377440"/>
        </p:xfrm>
        <a:graphic>
          <a:graphicData uri="http://schemas.openxmlformats.org/drawingml/2006/table">
            <a:tbl>
              <a:tblPr firstRow="1" bandRow="1">
                <a:tableStyleId>{5C22544A-7EE6-4342-B048-85BDC9FD1C3A}</a:tableStyleId>
              </a:tblPr>
              <a:tblGrid>
                <a:gridCol w="356133">
                  <a:extLst>
                    <a:ext uri="{9D8B030D-6E8A-4147-A177-3AD203B41FA5}">
                      <a16:colId xmlns="" xmlns:a16="http://schemas.microsoft.com/office/drawing/2014/main" val="20000"/>
                    </a:ext>
                  </a:extLst>
                </a:gridCol>
                <a:gridCol w="2949264">
                  <a:extLst>
                    <a:ext uri="{9D8B030D-6E8A-4147-A177-3AD203B41FA5}">
                      <a16:colId xmlns="" xmlns:a16="http://schemas.microsoft.com/office/drawing/2014/main" val="20001"/>
                    </a:ext>
                  </a:extLst>
                </a:gridCol>
                <a:gridCol w="5623594">
                  <a:extLst>
                    <a:ext uri="{9D8B030D-6E8A-4147-A177-3AD203B41FA5}">
                      <a16:colId xmlns="" xmlns:a16="http://schemas.microsoft.com/office/drawing/2014/main" val="20002"/>
                    </a:ext>
                  </a:extLst>
                </a:gridCol>
              </a:tblGrid>
              <a:tr h="353530">
                <a:tc>
                  <a:txBody>
                    <a:bodyPr/>
                    <a:lstStyle/>
                    <a:p>
                      <a:endParaRPr lang="en-GB" sz="2400" dirty="0"/>
                    </a:p>
                  </a:txBody>
                  <a:tcPr marL="68580" marR="68580"/>
                </a:tc>
                <a:tc>
                  <a:txBody>
                    <a:bodyPr/>
                    <a:lstStyle/>
                    <a:p>
                      <a:r>
                        <a:rPr lang="en-GB" sz="2400"/>
                        <a:t>Feedback</a:t>
                      </a:r>
                    </a:p>
                  </a:txBody>
                  <a:tcPr marL="68580" marR="68580"/>
                </a:tc>
                <a:tc>
                  <a:txBody>
                    <a:bodyPr/>
                    <a:lstStyle/>
                    <a:p>
                      <a:r>
                        <a:rPr lang="en-GB" sz="2400"/>
                        <a:t>Comments</a:t>
                      </a:r>
                    </a:p>
                  </a:txBody>
                  <a:tcPr marL="68580" marR="68580"/>
                </a:tc>
                <a:extLst>
                  <a:ext uri="{0D108BD9-81ED-4DB2-BD59-A6C34878D82A}">
                    <a16:rowId xmlns="" xmlns:a16="http://schemas.microsoft.com/office/drawing/2014/main" val="10000"/>
                  </a:ext>
                </a:extLst>
              </a:tr>
              <a:tr h="370840">
                <a:tc>
                  <a:txBody>
                    <a:bodyPr/>
                    <a:lstStyle/>
                    <a:p>
                      <a:r>
                        <a:rPr lang="en-GB" sz="2400" i="0"/>
                        <a:t>1</a:t>
                      </a:r>
                    </a:p>
                  </a:txBody>
                  <a:tcPr marL="68580" marR="68580"/>
                </a:tc>
                <a:tc>
                  <a:txBody>
                    <a:bodyPr/>
                    <a:lstStyle/>
                    <a:p>
                      <a:r>
                        <a:rPr lang="en-GB" sz="2400" i="1" dirty="0"/>
                        <a:t>‘You’ve completed the task with a score of </a:t>
                      </a:r>
                      <a:r>
                        <a:rPr lang="en-GB" sz="2400" i="1" dirty="0" smtClean="0"/>
                        <a:t>9/10. Next time remember the date.’</a:t>
                      </a:r>
                      <a:endParaRPr lang="en-GB" sz="2400" i="1"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Focused</a:t>
                      </a:r>
                      <a:r>
                        <a:rPr lang="en-GB" sz="2400" baseline="0" dirty="0"/>
                        <a:t> on task completion and score with no reference to specific area of focus in learning</a:t>
                      </a:r>
                      <a:r>
                        <a:rPr lang="en-GB" sz="2400" baseline="0" dirty="0" smtClean="0"/>
                        <a:t>. </a:t>
                      </a:r>
                      <a:r>
                        <a:rPr lang="en-GB" sz="2400" dirty="0" smtClean="0"/>
                        <a:t>Focused</a:t>
                      </a:r>
                      <a:r>
                        <a:rPr lang="en-GB" sz="2400" baseline="0" dirty="0" smtClean="0"/>
                        <a:t> on a daily routine rather than linking to the learning.  Doesn’t help the learner move forward.</a:t>
                      </a:r>
                      <a:endParaRPr lang="en-GB" sz="2400" dirty="0" smtClean="0"/>
                    </a:p>
                  </a:txBody>
                  <a:tcPr marL="68580" marR="68580"/>
                </a:tc>
                <a:extLst>
                  <a:ext uri="{0D108BD9-81ED-4DB2-BD59-A6C34878D82A}">
                    <a16:rowId xmlns="" xmlns:a16="http://schemas.microsoft.com/office/drawing/2014/main" val="10001"/>
                  </a:ext>
                </a:extLst>
              </a:tr>
            </a:tbl>
          </a:graphicData>
        </a:graphic>
      </p:graphicFrame>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983580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3" name="Content Placeholder 2"/>
          <p:cNvSpPr>
            <a:spLocks noGrp="1"/>
          </p:cNvSpPr>
          <p:nvPr>
            <p:ph idx="1"/>
          </p:nvPr>
        </p:nvSpPr>
        <p:spPr>
          <a:xfrm>
            <a:off x="574049" y="1988840"/>
            <a:ext cx="7988170" cy="3702050"/>
          </a:xfrm>
        </p:spPr>
        <p:txBody>
          <a:bodyPr vert="horz" lIns="91440" tIns="45720" rIns="91440" bIns="45720" rtlCol="0" anchor="t">
            <a:normAutofit/>
          </a:bodyPr>
          <a:lstStyle/>
          <a:p>
            <a:pPr marL="514350" indent="-514350">
              <a:buClr>
                <a:schemeClr val="accent5"/>
              </a:buClr>
              <a:buFont typeface="+mj-lt"/>
              <a:buAutoNum type="arabicPeriod"/>
            </a:pPr>
            <a:r>
              <a:rPr lang="en-GB" sz="2800" dirty="0">
                <a:solidFill>
                  <a:schemeClr val="tx1"/>
                </a:solidFill>
                <a:latin typeface="Calibri" panose="020F0502020204030204" pitchFamily="34" charset="0"/>
              </a:rPr>
              <a:t>Look at the </a:t>
            </a:r>
            <a:r>
              <a:rPr lang="en-GB" sz="2800" dirty="0" smtClean="0">
                <a:solidFill>
                  <a:schemeClr val="tx1"/>
                </a:solidFill>
                <a:latin typeface="Calibri" panose="020F0502020204030204" pitchFamily="34" charset="0"/>
              </a:rPr>
              <a:t>rest of the </a:t>
            </a:r>
            <a:r>
              <a:rPr lang="en-GB" sz="2800" dirty="0" smtClean="0">
                <a:latin typeface="Calibri" panose="020F0502020204030204" pitchFamily="34" charset="0"/>
              </a:rPr>
              <a:t>f</a:t>
            </a:r>
            <a:r>
              <a:rPr lang="en-GB" sz="2800" dirty="0" smtClean="0">
                <a:solidFill>
                  <a:schemeClr val="tx1"/>
                </a:solidFill>
                <a:latin typeface="Calibri" panose="020F0502020204030204" pitchFamily="34" charset="0"/>
              </a:rPr>
              <a:t>eedback </a:t>
            </a:r>
            <a:r>
              <a:rPr lang="en-GB" sz="2800" dirty="0">
                <a:solidFill>
                  <a:schemeClr val="tx1"/>
                </a:solidFill>
                <a:latin typeface="Calibri" panose="020F0502020204030204" pitchFamily="34" charset="0"/>
              </a:rPr>
              <a:t>comments on </a:t>
            </a:r>
            <a:r>
              <a:rPr lang="en-GB" sz="2800" dirty="0" smtClean="0">
                <a:latin typeface="Calibri" panose="020F0502020204030204" pitchFamily="34" charset="0"/>
              </a:rPr>
              <a:t>your sheet</a:t>
            </a:r>
            <a:endParaRPr lang="en-GB" sz="2800" dirty="0">
              <a:solidFill>
                <a:schemeClr val="tx1"/>
              </a:solidFill>
              <a:latin typeface="Calibri" panose="020F0502020204030204" pitchFamily="34" charset="0"/>
            </a:endParaRPr>
          </a:p>
          <a:p>
            <a:pPr marL="514350" indent="-514350">
              <a:buClr>
                <a:schemeClr val="accent5"/>
              </a:buClr>
              <a:buFont typeface="+mj-lt"/>
              <a:buAutoNum type="arabicPeriod"/>
            </a:pPr>
            <a:r>
              <a:rPr lang="en-GB" sz="2800" dirty="0">
                <a:solidFill>
                  <a:schemeClr val="tx1"/>
                </a:solidFill>
                <a:latin typeface="Calibri" panose="020F0502020204030204" pitchFamily="34" charset="0"/>
              </a:rPr>
              <a:t>Discuss with colleagues </a:t>
            </a:r>
            <a:r>
              <a:rPr lang="en-GB" sz="2800" dirty="0" smtClean="0">
                <a:solidFill>
                  <a:schemeClr val="tx1"/>
                </a:solidFill>
                <a:latin typeface="Calibri" panose="020F0502020204030204" pitchFamily="34" charset="0"/>
              </a:rPr>
              <a:t>any issues you see with the feedback, using the moderation questions to help</a:t>
            </a:r>
            <a:endParaRPr lang="en-GB" sz="2800" dirty="0">
              <a:solidFill>
                <a:schemeClr val="tx1"/>
              </a:solidFill>
              <a:latin typeface="Calibri" panose="020F0502020204030204" pitchFamily="34" charset="0"/>
            </a:endParaRPr>
          </a:p>
          <a:p>
            <a:pPr marL="0" indent="0">
              <a:lnSpc>
                <a:spcPct val="150000"/>
              </a:lnSpc>
              <a:buNone/>
            </a:pPr>
            <a:endParaRPr lang="en-GB" sz="2800" b="1" dirty="0">
              <a:solidFill>
                <a:schemeClr val="tx1"/>
              </a:solidFill>
              <a:latin typeface="Calibri" panose="020F0502020204030204" pitchFamily="34" charset="0"/>
            </a:endParaRPr>
          </a:p>
        </p:txBody>
      </p:sp>
      <p:sp>
        <p:nvSpPr>
          <p:cNvPr id="4" name="Title 3"/>
          <p:cNvSpPr>
            <a:spLocks noGrp="1"/>
          </p:cNvSpPr>
          <p:nvPr>
            <p:ph type="title"/>
          </p:nvPr>
        </p:nvSpPr>
        <p:spPr>
          <a:xfrm>
            <a:off x="683568" y="692696"/>
            <a:ext cx="8229600" cy="1143000"/>
          </a:xfrm>
          <a:ln>
            <a:noFill/>
          </a:ln>
        </p:spPr>
        <p:txBody>
          <a:bodyPr>
            <a:normAutofit/>
          </a:bodyPr>
          <a:lstStyle/>
          <a:p>
            <a:pPr algn="l"/>
            <a:r>
              <a:rPr lang="en-GB" sz="3600" b="1" dirty="0">
                <a:solidFill>
                  <a:schemeClr val="accent5"/>
                </a:solidFill>
              </a:rPr>
              <a:t>Feedback Activity </a:t>
            </a:r>
            <a:r>
              <a:rPr lang="en-GB" sz="3600" b="1" dirty="0" smtClean="0">
                <a:solidFill>
                  <a:schemeClr val="accent5"/>
                </a:solidFill>
              </a:rPr>
              <a:t>2</a:t>
            </a:r>
            <a:endParaRPr lang="en-GB" sz="3600" b="1" dirty="0">
              <a:solidFill>
                <a:schemeClr val="accent5"/>
              </a:solidFill>
            </a:endParaRPr>
          </a:p>
        </p:txBody>
      </p:sp>
    </p:spTree>
    <p:extLst>
      <p:ext uri="{BB962C8B-B14F-4D97-AF65-F5344CB8AC3E}">
        <p14:creationId xmlns:p14="http://schemas.microsoft.com/office/powerpoint/2010/main" val="1291833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288715" y="160089"/>
            <a:ext cx="8287130" cy="782320"/>
          </a:xfrm>
        </p:spPr>
        <p:txBody>
          <a:bodyPr>
            <a:normAutofit/>
          </a:bodyPr>
          <a:lstStyle/>
          <a:p>
            <a:r>
              <a:rPr lang="en-GB" sz="3600" b="1">
                <a:solidFill>
                  <a:schemeClr val="accent5"/>
                </a:solidFill>
                <a:latin typeface="Calibri" panose="020F0502020204030204" pitchFamily="34" charset="0"/>
              </a:rPr>
              <a:t>Moderating Feedback</a:t>
            </a: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3" name="Content Placeholder 2"/>
          <p:cNvSpPr>
            <a:spLocks noGrp="1"/>
          </p:cNvSpPr>
          <p:nvPr>
            <p:ph idx="1"/>
          </p:nvPr>
        </p:nvSpPr>
        <p:spPr>
          <a:xfrm>
            <a:off x="288769" y="1064928"/>
            <a:ext cx="8855233" cy="4931772"/>
          </a:xfrm>
        </p:spPr>
        <p:txBody>
          <a:bodyPr>
            <a:normAutofit fontScale="77500" lnSpcReduction="20000"/>
          </a:bodyPr>
          <a:lstStyle/>
          <a:p>
            <a:pPr lvl="0">
              <a:buClr>
                <a:schemeClr val="accent5"/>
              </a:buClr>
            </a:pPr>
            <a:r>
              <a:rPr lang="en-GB" sz="3400" dirty="0"/>
              <a:t>Are the learners receiving on-going feedback on their work?</a:t>
            </a:r>
          </a:p>
          <a:p>
            <a:pPr lvl="0">
              <a:buClr>
                <a:schemeClr val="accent5"/>
              </a:buClr>
            </a:pPr>
            <a:r>
              <a:rPr lang="en-GB" sz="3400" dirty="0"/>
              <a:t>Is this based on the Success Criteria?</a:t>
            </a:r>
          </a:p>
          <a:p>
            <a:pPr lvl="0">
              <a:buClr>
                <a:schemeClr val="accent5"/>
              </a:buClr>
            </a:pPr>
            <a:r>
              <a:rPr lang="en-GB" sz="3400" dirty="0" smtClean="0"/>
              <a:t>Does </a:t>
            </a:r>
            <a:r>
              <a:rPr lang="en-GB" sz="3400" dirty="0"/>
              <a:t>the feedback state areas of success?</a:t>
            </a:r>
          </a:p>
          <a:p>
            <a:pPr lvl="0">
              <a:buClr>
                <a:schemeClr val="accent5"/>
              </a:buClr>
            </a:pPr>
            <a:r>
              <a:rPr lang="en-GB" sz="3400" dirty="0"/>
              <a:t>Does the feedback state what the learner’s next steps are</a:t>
            </a:r>
            <a:r>
              <a:rPr lang="en-GB" sz="3400" dirty="0" smtClean="0"/>
              <a:t>?</a:t>
            </a:r>
            <a:endParaRPr lang="en-GB" sz="3400" dirty="0"/>
          </a:p>
          <a:p>
            <a:pPr lvl="0">
              <a:buClr>
                <a:schemeClr val="accent5"/>
              </a:buClr>
            </a:pPr>
            <a:r>
              <a:rPr lang="en-GB" sz="3400" dirty="0"/>
              <a:t>Does the feedback include a mix of self, peer and practitioner assessment?</a:t>
            </a:r>
          </a:p>
          <a:p>
            <a:pPr lvl="0">
              <a:buClr>
                <a:schemeClr val="accent5"/>
              </a:buClr>
            </a:pPr>
            <a:r>
              <a:rPr lang="en-GB" sz="3400" dirty="0"/>
              <a:t>Are the learner’s next </a:t>
            </a:r>
            <a:r>
              <a:rPr lang="en-GB" sz="3400" dirty="0" smtClean="0"/>
              <a:t>steps clear and specific?</a:t>
            </a:r>
          </a:p>
          <a:p>
            <a:pPr lvl="0">
              <a:buClr>
                <a:schemeClr val="accent5"/>
              </a:buClr>
            </a:pPr>
            <a:r>
              <a:rPr lang="en-GB" sz="3400" dirty="0" smtClean="0"/>
              <a:t>Is the language pupil friendly?</a:t>
            </a:r>
          </a:p>
          <a:p>
            <a:pPr lvl="0">
              <a:buClr>
                <a:schemeClr val="accent5"/>
              </a:buClr>
            </a:pPr>
            <a:r>
              <a:rPr lang="en-GB" sz="3400" dirty="0" smtClean="0"/>
              <a:t>Is the language used “ego-involving”?</a:t>
            </a:r>
          </a:p>
          <a:p>
            <a:pPr lvl="0">
              <a:buClr>
                <a:schemeClr val="accent5"/>
              </a:buClr>
            </a:pPr>
            <a:r>
              <a:rPr lang="en-GB" sz="3400" dirty="0" smtClean="0"/>
              <a:t>Could </a:t>
            </a:r>
            <a:r>
              <a:rPr lang="en-GB" sz="3400" dirty="0"/>
              <a:t>a learner set appropriate targets from the feedback</a:t>
            </a:r>
            <a:r>
              <a:rPr lang="en-GB" sz="3400" dirty="0" smtClean="0"/>
              <a:t>?</a:t>
            </a:r>
            <a:endParaRPr lang="en-GB" sz="2800" dirty="0">
              <a:solidFill>
                <a:schemeClr val="tx1"/>
              </a:solidFill>
              <a:latin typeface="Calibri" panose="020F0502020204030204" pitchFamily="34" charset="0"/>
            </a:endParaRPr>
          </a:p>
          <a:p>
            <a:pPr marL="1085850" lvl="1">
              <a:buFont typeface="Arial" panose="020B0604020202020204" pitchFamily="34" charset="0"/>
              <a:buChar char="•"/>
            </a:pPr>
            <a:endParaRPr lang="en-GB" sz="2800" dirty="0">
              <a:solidFill>
                <a:schemeClr val="tx1"/>
              </a:solidFill>
              <a:latin typeface="Calibri" panose="020F0502020204030204" pitchFamily="34" charset="0"/>
            </a:endParaRPr>
          </a:p>
          <a:p>
            <a:pPr marL="0" indent="0">
              <a:buNone/>
            </a:pPr>
            <a:endParaRPr lang="en-GB" sz="2400" dirty="0"/>
          </a:p>
        </p:txBody>
      </p:sp>
    </p:spTree>
    <p:extLst>
      <p:ext uri="{BB962C8B-B14F-4D97-AF65-F5344CB8AC3E}">
        <p14:creationId xmlns:p14="http://schemas.microsoft.com/office/powerpoint/2010/main" val="3305056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3" name="Content Placeholder 2"/>
          <p:cNvSpPr>
            <a:spLocks noGrp="1"/>
          </p:cNvSpPr>
          <p:nvPr>
            <p:ph idx="1"/>
          </p:nvPr>
        </p:nvSpPr>
        <p:spPr>
          <a:xfrm>
            <a:off x="574049" y="1988840"/>
            <a:ext cx="7988170" cy="3702050"/>
          </a:xfrm>
        </p:spPr>
        <p:txBody>
          <a:bodyPr vert="horz" lIns="91440" tIns="45720" rIns="91440" bIns="45720" rtlCol="0" anchor="t">
            <a:normAutofit/>
          </a:bodyPr>
          <a:lstStyle/>
          <a:p>
            <a:pPr marL="514350" indent="-514350">
              <a:buClr>
                <a:schemeClr val="accent5"/>
              </a:buClr>
              <a:buFont typeface="+mj-lt"/>
              <a:buAutoNum type="arabicPeriod"/>
            </a:pPr>
            <a:r>
              <a:rPr lang="en-GB" sz="2800" dirty="0" smtClean="0">
                <a:latin typeface="Calibri" panose="020F0502020204030204" pitchFamily="34" charset="0"/>
              </a:rPr>
              <a:t>Look </a:t>
            </a:r>
            <a:r>
              <a:rPr lang="en-GB" sz="2800" dirty="0">
                <a:latin typeface="Calibri" panose="020F0502020204030204" pitchFamily="34" charset="0"/>
              </a:rPr>
              <a:t>at the comments on the following </a:t>
            </a:r>
            <a:r>
              <a:rPr lang="en-GB" sz="2800" dirty="0" smtClean="0">
                <a:latin typeface="Calibri" panose="020F0502020204030204" pitchFamily="34" charset="0"/>
              </a:rPr>
              <a:t>slides.</a:t>
            </a:r>
            <a:r>
              <a:rPr lang="en-GB" sz="2800" dirty="0">
                <a:latin typeface="Calibri" panose="020F0502020204030204" pitchFamily="34" charset="0"/>
              </a:rPr>
              <a:t>  Do you agree with them?</a:t>
            </a:r>
          </a:p>
          <a:p>
            <a:pPr marL="0" indent="0">
              <a:lnSpc>
                <a:spcPct val="150000"/>
              </a:lnSpc>
              <a:buNone/>
            </a:pPr>
            <a:endParaRPr lang="en-GB" sz="2800" b="1" dirty="0">
              <a:solidFill>
                <a:schemeClr val="tx1"/>
              </a:solidFill>
              <a:latin typeface="Calibri" panose="020F0502020204030204" pitchFamily="34" charset="0"/>
            </a:endParaRPr>
          </a:p>
        </p:txBody>
      </p:sp>
      <p:sp>
        <p:nvSpPr>
          <p:cNvPr id="4" name="Title 3"/>
          <p:cNvSpPr>
            <a:spLocks noGrp="1"/>
          </p:cNvSpPr>
          <p:nvPr>
            <p:ph type="title"/>
          </p:nvPr>
        </p:nvSpPr>
        <p:spPr>
          <a:xfrm>
            <a:off x="683568" y="692696"/>
            <a:ext cx="8229600" cy="1143000"/>
          </a:xfrm>
          <a:ln>
            <a:noFill/>
          </a:ln>
        </p:spPr>
        <p:txBody>
          <a:bodyPr>
            <a:normAutofit/>
          </a:bodyPr>
          <a:lstStyle/>
          <a:p>
            <a:pPr algn="l"/>
            <a:r>
              <a:rPr lang="en-GB" sz="3600" b="1" dirty="0">
                <a:solidFill>
                  <a:schemeClr val="accent5"/>
                </a:solidFill>
              </a:rPr>
              <a:t>Feedback Activity </a:t>
            </a:r>
            <a:r>
              <a:rPr lang="en-GB" sz="3600" b="1" dirty="0" smtClean="0">
                <a:solidFill>
                  <a:schemeClr val="accent5"/>
                </a:solidFill>
              </a:rPr>
              <a:t>3</a:t>
            </a:r>
            <a:endParaRPr lang="en-GB" sz="3600" b="1" dirty="0">
              <a:solidFill>
                <a:schemeClr val="accent5"/>
              </a:solidFill>
            </a:endParaRPr>
          </a:p>
        </p:txBody>
      </p:sp>
    </p:spTree>
    <p:extLst>
      <p:ext uri="{BB962C8B-B14F-4D97-AF65-F5344CB8AC3E}">
        <p14:creationId xmlns:p14="http://schemas.microsoft.com/office/powerpoint/2010/main" val="4159899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35388" y="476672"/>
            <a:ext cx="8287130" cy="782320"/>
          </a:xfrm>
        </p:spPr>
        <p:txBody>
          <a:bodyPr>
            <a:normAutofit fontScale="90000"/>
          </a:bodyPr>
          <a:lstStyle/>
          <a:p>
            <a:r>
              <a:rPr lang="en-GB" b="1">
                <a:solidFill>
                  <a:srgbClr val="00ABB5"/>
                </a:solidFill>
              </a:rPr>
              <a:t>Improving Feedback</a:t>
            </a:r>
            <a:br>
              <a:rPr lang="en-GB" b="1">
                <a:solidFill>
                  <a:srgbClr val="00ABB5"/>
                </a:solidFill>
              </a:rPr>
            </a:br>
            <a:r>
              <a:rPr lang="en-GB" sz="2400" b="1">
                <a:solidFill>
                  <a:srgbClr val="00ABB5"/>
                </a:solidFill>
              </a:rPr>
              <a:t>Discuss these feedback comments.</a:t>
            </a:r>
            <a:br>
              <a:rPr lang="en-GB" sz="2400" b="1">
                <a:solidFill>
                  <a:srgbClr val="00ABB5"/>
                </a:solidFill>
              </a:rPr>
            </a:br>
            <a:r>
              <a:rPr lang="en-GB" sz="2400" b="1">
                <a:solidFill>
                  <a:srgbClr val="00ABB5"/>
                </a:solidFill>
              </a:rPr>
              <a:t>How might they be improved?</a:t>
            </a:r>
            <a:endParaRPr lang="en-GB" b="1">
              <a:solidFill>
                <a:srgbClr val="00ABB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170692"/>
              </p:ext>
            </p:extLst>
          </p:nvPr>
        </p:nvGraphicFramePr>
        <p:xfrm>
          <a:off x="294477" y="1757605"/>
          <a:ext cx="8568952" cy="3057238"/>
        </p:xfrm>
        <a:graphic>
          <a:graphicData uri="http://schemas.openxmlformats.org/drawingml/2006/table">
            <a:tbl>
              <a:tblPr firstRow="1" bandRow="1">
                <a:tableStyleId>{5C22544A-7EE6-4342-B048-85BDC9FD1C3A}</a:tableStyleId>
              </a:tblPr>
              <a:tblGrid>
                <a:gridCol w="478255">
                  <a:extLst>
                    <a:ext uri="{9D8B030D-6E8A-4147-A177-3AD203B41FA5}">
                      <a16:colId xmlns="" xmlns:a16="http://schemas.microsoft.com/office/drawing/2014/main" val="20000"/>
                    </a:ext>
                  </a:extLst>
                </a:gridCol>
                <a:gridCol w="8090697">
                  <a:extLst>
                    <a:ext uri="{9D8B030D-6E8A-4147-A177-3AD203B41FA5}">
                      <a16:colId xmlns="" xmlns:a16="http://schemas.microsoft.com/office/drawing/2014/main" val="20001"/>
                    </a:ext>
                  </a:extLst>
                </a:gridCol>
              </a:tblGrid>
              <a:tr h="444682">
                <a:tc>
                  <a:txBody>
                    <a:bodyPr/>
                    <a:lstStyle/>
                    <a:p>
                      <a:endParaRPr lang="en-GB" dirty="0"/>
                    </a:p>
                  </a:txBody>
                  <a:tcPr marL="68580" marR="68580"/>
                </a:tc>
                <a:tc>
                  <a:txBody>
                    <a:bodyPr/>
                    <a:lstStyle/>
                    <a:p>
                      <a:r>
                        <a:rPr lang="en-GB"/>
                        <a:t>Feedback</a:t>
                      </a:r>
                    </a:p>
                  </a:txBody>
                  <a:tcPr marL="68580" marR="68580"/>
                </a:tc>
                <a:extLst>
                  <a:ext uri="{0D108BD9-81ED-4DB2-BD59-A6C34878D82A}">
                    <a16:rowId xmlns="" xmlns:a16="http://schemas.microsoft.com/office/drawing/2014/main" val="10000"/>
                  </a:ext>
                </a:extLst>
              </a:tr>
              <a:tr h="1058076">
                <a:tc>
                  <a:txBody>
                    <a:bodyPr/>
                    <a:lstStyle/>
                    <a:p>
                      <a:r>
                        <a:rPr lang="en-GB" sz="2400" i="0" dirty="0"/>
                        <a:t>2</a:t>
                      </a:r>
                    </a:p>
                  </a:txBody>
                  <a:tcPr marL="68580" marR="68580"/>
                </a:tc>
                <a:tc>
                  <a:txBody>
                    <a:bodyPr/>
                    <a:lstStyle/>
                    <a:p>
                      <a:r>
                        <a:rPr lang="en-GB" sz="2400" i="1" dirty="0"/>
                        <a:t>‘Good effort,</a:t>
                      </a:r>
                      <a:r>
                        <a:rPr lang="en-GB" sz="2400" i="1" baseline="0" dirty="0"/>
                        <a:t> great </a:t>
                      </a:r>
                      <a:r>
                        <a:rPr lang="en-GB" sz="2400" i="1" baseline="0" dirty="0" smtClean="0"/>
                        <a:t>work. Totally perfect!’</a:t>
                      </a:r>
                      <a:r>
                        <a:rPr lang="en-GB" sz="2400" i="1" baseline="0" dirty="0" smtClean="0">
                          <a:latin typeface="Wingdings 2" panose="05020102010507070707" pitchFamily="18" charset="2"/>
                          <a:sym typeface="Wingdings 2" panose="05020102010507070707" pitchFamily="18" charset="2"/>
                        </a:rPr>
                        <a:t></a:t>
                      </a:r>
                      <a:endParaRPr lang="en-GB" sz="2400" i="0" dirty="0"/>
                    </a:p>
                  </a:txBody>
                  <a:tcPr marL="68580" marR="68580"/>
                </a:tc>
                <a:extLst>
                  <a:ext uri="{0D108BD9-81ED-4DB2-BD59-A6C34878D82A}">
                    <a16:rowId xmlns="" xmlns:a16="http://schemas.microsoft.com/office/drawing/2014/main" val="10002"/>
                  </a:ext>
                </a:extLst>
              </a:tr>
              <a:tr h="1058076">
                <a:tc>
                  <a:txBody>
                    <a:bodyPr/>
                    <a:lstStyle/>
                    <a:p>
                      <a:r>
                        <a:rPr lang="en-GB" sz="2400" i="0" baseline="0"/>
                        <a:t>3</a:t>
                      </a:r>
                    </a:p>
                  </a:txBody>
                  <a:tcPr marL="68580" marR="68580"/>
                </a:tc>
                <a:tc>
                  <a:txBody>
                    <a:bodyPr/>
                    <a:lstStyle/>
                    <a:p>
                      <a:r>
                        <a:rPr lang="en-GB" sz="2400" i="1" baseline="0" dirty="0" smtClean="0"/>
                        <a:t>‘</a:t>
                      </a:r>
                      <a:r>
                        <a:rPr lang="en-GB" sz="2400" i="0" baseline="0" dirty="0" smtClean="0">
                          <a:latin typeface="Wingdings 2" panose="05020102010507070707" pitchFamily="18" charset="2"/>
                          <a:sym typeface="Wingdings 2" panose="05020102010507070707" pitchFamily="18" charset="2"/>
                        </a:rPr>
                        <a:t></a:t>
                      </a:r>
                      <a:r>
                        <a:rPr lang="en-GB" sz="2400" i="1" baseline="0" dirty="0" smtClean="0"/>
                        <a:t>Your </a:t>
                      </a:r>
                      <a:r>
                        <a:rPr lang="en-GB" sz="2400" i="1" baseline="0" dirty="0"/>
                        <a:t>writing has good </a:t>
                      </a:r>
                      <a:r>
                        <a:rPr lang="en-GB" sz="2400" i="1" baseline="0" dirty="0" smtClean="0"/>
                        <a:t>detail</a:t>
                      </a:r>
                    </a:p>
                    <a:p>
                      <a:r>
                        <a:rPr lang="en-GB" sz="2400" i="0" baseline="0" dirty="0" smtClean="0">
                          <a:latin typeface="Wingdings 2" panose="05020102010507070707" pitchFamily="18" charset="2"/>
                          <a:sym typeface="Wingdings 2" panose="05020102010507070707" pitchFamily="18" charset="2"/>
                        </a:rPr>
                        <a:t></a:t>
                      </a:r>
                      <a:r>
                        <a:rPr lang="en-GB" sz="2400" i="1" baseline="0" dirty="0" smtClean="0">
                          <a:latin typeface="+mn-lt"/>
                          <a:sym typeface="Wingdings 2" panose="05020102010507070707" pitchFamily="18" charset="2"/>
                        </a:rPr>
                        <a:t>It</a:t>
                      </a:r>
                      <a:r>
                        <a:rPr lang="en-GB" sz="2400" i="1" baseline="0" dirty="0" smtClean="0"/>
                        <a:t> </a:t>
                      </a:r>
                      <a:r>
                        <a:rPr lang="en-GB" sz="2400" i="1" baseline="0" dirty="0"/>
                        <a:t>is well </a:t>
                      </a:r>
                      <a:r>
                        <a:rPr lang="en-GB" sz="2400" i="1" baseline="0" dirty="0" smtClean="0"/>
                        <a:t>presented</a:t>
                      </a:r>
                    </a:p>
                    <a:p>
                      <a:r>
                        <a:rPr lang="en-GB" sz="2400" i="1" baseline="0" dirty="0" smtClean="0"/>
                        <a:t>W. Use more ambitious vocabulary, make it more engaging for the reader and come up with a better ending.’</a:t>
                      </a:r>
                      <a:endParaRPr lang="en-GB" sz="2400" i="1" baseline="0" dirty="0"/>
                    </a:p>
                  </a:txBody>
                  <a:tcPr marL="68580" marR="68580"/>
                </a:tc>
                <a:extLst>
                  <a:ext uri="{0D108BD9-81ED-4DB2-BD59-A6C34878D82A}">
                    <a16:rowId xmlns="" xmlns:a16="http://schemas.microsoft.com/office/drawing/2014/main" val="10003"/>
                  </a:ext>
                </a:extLst>
              </a:tr>
            </a:tbl>
          </a:graphicData>
        </a:graphic>
      </p:graphicFrame>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3850384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5" name="Picture 4"/>
          <p:cNvPicPr>
            <a:picLocks noChangeAspect="1"/>
          </p:cNvPicPr>
          <p:nvPr/>
        </p:nvPicPr>
        <p:blipFill>
          <a:blip r:embed="rId4"/>
          <a:stretch>
            <a:fillRect/>
          </a:stretch>
        </p:blipFill>
        <p:spPr>
          <a:xfrm>
            <a:off x="6624985" y="6526480"/>
            <a:ext cx="2103260" cy="186956"/>
          </a:xfrm>
          <a:prstGeom prst="rect">
            <a:avLst/>
          </a:prstGeom>
        </p:spPr>
      </p:pic>
      <p:sp>
        <p:nvSpPr>
          <p:cNvPr id="9" name="Rectangle 8"/>
          <p:cNvSpPr/>
          <p:nvPr/>
        </p:nvSpPr>
        <p:spPr>
          <a:xfrm>
            <a:off x="467544" y="2105457"/>
            <a:ext cx="8546608" cy="5201424"/>
          </a:xfrm>
          <a:prstGeom prst="rect">
            <a:avLst/>
          </a:prstGeom>
        </p:spPr>
        <p:txBody>
          <a:bodyPr wrap="square">
            <a:spAutoFit/>
          </a:bodyPr>
          <a:lstStyle/>
          <a:p>
            <a:pPr marL="342900" indent="-342900">
              <a:buFont typeface="Arial" panose="020B0604020202020204" pitchFamily="34" charset="0"/>
              <a:buChar char="•"/>
            </a:pPr>
            <a:r>
              <a:rPr lang="en-GB" sz="2400" dirty="0"/>
              <a:t>Moderation is an ongoing process. </a:t>
            </a:r>
            <a:endParaRPr lang="en-GB" sz="2400" dirty="0" smtClean="0"/>
          </a:p>
          <a:p>
            <a:pPr marL="342900" indent="-342900">
              <a:buFont typeface="Arial" panose="020B0604020202020204" pitchFamily="34" charset="0"/>
              <a:buChar char="•"/>
            </a:pPr>
            <a:r>
              <a:rPr lang="en-GB" sz="2400" dirty="0" smtClean="0"/>
              <a:t>It </a:t>
            </a:r>
            <a:r>
              <a:rPr lang="en-GB" sz="2400" dirty="0"/>
              <a:t>is not the same as cross-marking (colleagues marking the same piece of work to ensure it is accurately marked) or verification (the process to make sure that centres' assessment decisions are valid, reliable and in line with national standards) though these three areas do overlap. </a:t>
            </a:r>
            <a:endParaRPr lang="en-GB" sz="2400" dirty="0" smtClean="0"/>
          </a:p>
          <a:p>
            <a:pPr marL="342900" indent="-342900">
              <a:buFont typeface="Arial" panose="020B0604020202020204" pitchFamily="34" charset="0"/>
              <a:buChar char="•"/>
            </a:pPr>
            <a:r>
              <a:rPr lang="en-GB" sz="2400" dirty="0" smtClean="0"/>
              <a:t>Effective </a:t>
            </a:r>
            <a:r>
              <a:rPr lang="en-GB" sz="2400" dirty="0"/>
              <a:t>moderation is where teachers work together to:</a:t>
            </a:r>
          </a:p>
          <a:p>
            <a:pPr marL="800100" lvl="1" indent="-342900">
              <a:buFont typeface="Arial" panose="020B0604020202020204" pitchFamily="34" charset="0"/>
              <a:buChar char="•"/>
            </a:pPr>
            <a:r>
              <a:rPr lang="en-GB" sz="2400" dirty="0"/>
              <a:t>plan learning, teaching and assessment </a:t>
            </a:r>
          </a:p>
          <a:p>
            <a:pPr marL="800100" lvl="1" indent="-342900">
              <a:buFont typeface="Arial" panose="020B0604020202020204" pitchFamily="34" charset="0"/>
              <a:buChar char="•"/>
            </a:pPr>
            <a:r>
              <a:rPr lang="en-GB" sz="2400" dirty="0"/>
              <a:t>review evidence of learners’ progress and achievement</a:t>
            </a:r>
          </a:p>
          <a:p>
            <a:pPr marL="800100" lvl="1" indent="-342900">
              <a:buFont typeface="Arial" panose="020B0604020202020204" pitchFamily="34" charset="0"/>
              <a:buChar char="•"/>
            </a:pPr>
            <a:r>
              <a:rPr lang="en-GB" sz="2400" dirty="0"/>
              <a:t>plan next steps in learning. </a:t>
            </a:r>
          </a:p>
          <a:p>
            <a:endParaRPr lang="en-GB" sz="3600" dirty="0">
              <a:latin typeface="Calibri" panose="020F0502020204030204" pitchFamily="34" charset="0"/>
            </a:endParaRPr>
          </a:p>
          <a:p>
            <a:endParaRPr lang="en-GB" sz="3600" dirty="0">
              <a:latin typeface="Calibri" panose="020F0502020204030204" pitchFamily="34" charset="0"/>
            </a:endParaRPr>
          </a:p>
          <a:p>
            <a:endParaRPr lang="en-GB" sz="2000" dirty="0"/>
          </a:p>
        </p:txBody>
      </p:sp>
      <p:pic>
        <p:nvPicPr>
          <p:cNvPr id="6" name="Picture 5"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287048" y="332656"/>
            <a:ext cx="1908689" cy="1071658"/>
          </a:xfrm>
          <a:prstGeom prst="rect">
            <a:avLst/>
          </a:prstGeom>
        </p:spPr>
      </p:pic>
      <p:sp>
        <p:nvSpPr>
          <p:cNvPr id="7" name="Rectangle 6"/>
          <p:cNvSpPr/>
          <p:nvPr/>
        </p:nvSpPr>
        <p:spPr>
          <a:xfrm>
            <a:off x="2899523" y="514542"/>
            <a:ext cx="6244477" cy="707886"/>
          </a:xfrm>
          <a:prstGeom prst="rect">
            <a:avLst/>
          </a:prstGeom>
        </p:spPr>
        <p:txBody>
          <a:bodyPr wrap="square">
            <a:spAutoFit/>
          </a:bodyPr>
          <a:lstStyle/>
          <a:p>
            <a:r>
              <a:rPr lang="en-GB" sz="4000" b="1" dirty="0" smtClean="0">
                <a:solidFill>
                  <a:srgbClr val="00ABB5"/>
                </a:solidFill>
                <a:latin typeface="+mj-lt"/>
              </a:rPr>
              <a:t>Moderation</a:t>
            </a:r>
            <a:endParaRPr lang="en-US" sz="4000" b="1" dirty="0">
              <a:latin typeface="+mj-lt"/>
            </a:endParaRPr>
          </a:p>
        </p:txBody>
      </p:sp>
    </p:spTree>
    <p:extLst>
      <p:ext uri="{BB962C8B-B14F-4D97-AF65-F5344CB8AC3E}">
        <p14:creationId xmlns:p14="http://schemas.microsoft.com/office/powerpoint/2010/main" val="1192992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35388" y="404664"/>
            <a:ext cx="8287130" cy="782320"/>
          </a:xfrm>
        </p:spPr>
        <p:txBody>
          <a:bodyPr>
            <a:normAutofit fontScale="90000"/>
          </a:bodyPr>
          <a:lstStyle/>
          <a:p>
            <a:r>
              <a:rPr lang="en-GB" b="1">
                <a:solidFill>
                  <a:srgbClr val="00ABB5"/>
                </a:solidFill>
              </a:rPr>
              <a:t>Improving Feedback</a:t>
            </a:r>
            <a:br>
              <a:rPr lang="en-GB" b="1">
                <a:solidFill>
                  <a:srgbClr val="00ABB5"/>
                </a:solidFill>
              </a:rPr>
            </a:br>
            <a:r>
              <a:rPr lang="en-GB" sz="2700" b="1">
                <a:solidFill>
                  <a:srgbClr val="00ABB5"/>
                </a:solidFill>
              </a:rPr>
              <a:t>Do you agree with these comments?</a:t>
            </a:r>
            <a:endParaRPr lang="en-GB" b="1">
              <a:solidFill>
                <a:srgbClr val="00ABB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2841456"/>
              </p:ext>
            </p:extLst>
          </p:nvPr>
        </p:nvGraphicFramePr>
        <p:xfrm>
          <a:off x="107504" y="888642"/>
          <a:ext cx="8928991" cy="4663440"/>
        </p:xfrm>
        <a:graphic>
          <a:graphicData uri="http://schemas.openxmlformats.org/drawingml/2006/table">
            <a:tbl>
              <a:tblPr firstRow="1" bandRow="1">
                <a:tableStyleId>{5C22544A-7EE6-4342-B048-85BDC9FD1C3A}</a:tableStyleId>
              </a:tblPr>
              <a:tblGrid>
                <a:gridCol w="356133">
                  <a:extLst>
                    <a:ext uri="{9D8B030D-6E8A-4147-A177-3AD203B41FA5}">
                      <a16:colId xmlns="" xmlns:a16="http://schemas.microsoft.com/office/drawing/2014/main" val="20000"/>
                    </a:ext>
                  </a:extLst>
                </a:gridCol>
                <a:gridCol w="2949264">
                  <a:extLst>
                    <a:ext uri="{9D8B030D-6E8A-4147-A177-3AD203B41FA5}">
                      <a16:colId xmlns="" xmlns:a16="http://schemas.microsoft.com/office/drawing/2014/main" val="20001"/>
                    </a:ext>
                  </a:extLst>
                </a:gridCol>
                <a:gridCol w="5623594">
                  <a:extLst>
                    <a:ext uri="{9D8B030D-6E8A-4147-A177-3AD203B41FA5}">
                      <a16:colId xmlns="" xmlns:a16="http://schemas.microsoft.com/office/drawing/2014/main" val="20002"/>
                    </a:ext>
                  </a:extLst>
                </a:gridCol>
              </a:tblGrid>
              <a:tr h="353530">
                <a:tc>
                  <a:txBody>
                    <a:bodyPr/>
                    <a:lstStyle/>
                    <a:p>
                      <a:endParaRPr lang="en-GB" sz="1800" dirty="0"/>
                    </a:p>
                  </a:txBody>
                  <a:tcPr marL="68580" marR="68580"/>
                </a:tc>
                <a:tc>
                  <a:txBody>
                    <a:bodyPr/>
                    <a:lstStyle/>
                    <a:p>
                      <a:r>
                        <a:rPr lang="en-GB" sz="1800"/>
                        <a:t>Feedback</a:t>
                      </a:r>
                    </a:p>
                  </a:txBody>
                  <a:tcPr marL="68580" marR="68580"/>
                </a:tc>
                <a:tc>
                  <a:txBody>
                    <a:bodyPr/>
                    <a:lstStyle/>
                    <a:p>
                      <a:r>
                        <a:rPr lang="en-GB" sz="1800"/>
                        <a:t>Comments</a:t>
                      </a:r>
                    </a:p>
                  </a:txBody>
                  <a:tcPr marL="68580" marR="68580"/>
                </a:tc>
                <a:extLst>
                  <a:ext uri="{0D108BD9-81ED-4DB2-BD59-A6C34878D82A}">
                    <a16:rowId xmlns="" xmlns:a16="http://schemas.microsoft.com/office/drawing/2014/main" val="10000"/>
                  </a:ext>
                </a:extLst>
              </a:tr>
              <a:tr h="370840">
                <a:tc>
                  <a:txBody>
                    <a:bodyPr/>
                    <a:lstStyle/>
                    <a:p>
                      <a:r>
                        <a:rPr lang="en-GB" sz="1800" i="0" dirty="0"/>
                        <a:t>2</a:t>
                      </a:r>
                    </a:p>
                  </a:txBody>
                  <a:tcPr marL="68580" marR="68580"/>
                </a:tc>
                <a:tc>
                  <a:txBody>
                    <a:bodyPr/>
                    <a:lstStyle/>
                    <a:p>
                      <a:r>
                        <a:rPr lang="en-GB" sz="1800" i="1" dirty="0"/>
                        <a:t>‘Good effort,</a:t>
                      </a:r>
                      <a:r>
                        <a:rPr lang="en-GB" sz="1800" i="1" baseline="0" dirty="0"/>
                        <a:t> great </a:t>
                      </a:r>
                      <a:r>
                        <a:rPr lang="en-GB" sz="1800" i="1" baseline="0" dirty="0" smtClean="0"/>
                        <a:t>work. Totally perfect!’</a:t>
                      </a:r>
                      <a:endParaRPr lang="en-GB" sz="1800" i="1" dirty="0"/>
                    </a:p>
                  </a:txBody>
                  <a:tcPr marL="68580" marR="68580"/>
                </a:tc>
                <a:tc>
                  <a:txBody>
                    <a:bodyPr/>
                    <a:lstStyle/>
                    <a:p>
                      <a:r>
                        <a:rPr lang="en-GB" sz="1800" baseline="0" dirty="0" smtClean="0"/>
                        <a:t>Positive </a:t>
                      </a:r>
                      <a:r>
                        <a:rPr lang="en-GB" sz="1800" baseline="0" dirty="0"/>
                        <a:t>but not linked to the learning.  Although there is a place for </a:t>
                      </a:r>
                      <a:r>
                        <a:rPr lang="en-GB" sz="1800" baseline="0" dirty="0" smtClean="0"/>
                        <a:t>motivational feedback, like “good effort”, </a:t>
                      </a:r>
                      <a:r>
                        <a:rPr lang="en-GB" sz="1800" baseline="0" dirty="0"/>
                        <a:t>it should be combined with specific comments relating to the intended learning and be specific about areas of strength and development</a:t>
                      </a:r>
                      <a:r>
                        <a:rPr lang="en-GB" sz="1800" baseline="0" dirty="0" smtClean="0"/>
                        <a:t>. Some skills can be “perfectly” achieved but this wouldn’t be appropriate for written work. </a:t>
                      </a:r>
                      <a:endParaRPr lang="en-GB" sz="1800" dirty="0"/>
                    </a:p>
                  </a:txBody>
                  <a:tcPr marL="68580" marR="68580"/>
                </a:tc>
                <a:extLst>
                  <a:ext uri="{0D108BD9-81ED-4DB2-BD59-A6C34878D82A}">
                    <a16:rowId xmlns="" xmlns:a16="http://schemas.microsoft.com/office/drawing/2014/main" val="10002"/>
                  </a:ext>
                </a:extLst>
              </a:tr>
              <a:tr h="370840">
                <a:tc>
                  <a:txBody>
                    <a:bodyPr/>
                    <a:lstStyle/>
                    <a:p>
                      <a:r>
                        <a:rPr lang="en-GB" sz="1800" i="0" baseline="0"/>
                        <a:t>3</a:t>
                      </a:r>
                    </a:p>
                  </a:txBody>
                  <a:tcPr marL="68580" marR="68580"/>
                </a:tc>
                <a:tc>
                  <a:txBody>
                    <a:bodyPr/>
                    <a:lstStyle/>
                    <a:p>
                      <a:r>
                        <a:rPr lang="en-GB" sz="1800" i="1" baseline="0" dirty="0" smtClean="0"/>
                        <a:t>‘</a:t>
                      </a:r>
                      <a:r>
                        <a:rPr lang="en-GB" sz="1800" i="0" baseline="0" dirty="0" smtClean="0">
                          <a:latin typeface="Wingdings 2" panose="05020102010507070707" pitchFamily="18" charset="2"/>
                          <a:sym typeface="Wingdings 2" panose="05020102010507070707" pitchFamily="18" charset="2"/>
                        </a:rPr>
                        <a:t></a:t>
                      </a:r>
                      <a:r>
                        <a:rPr lang="en-GB" sz="1800" i="1" baseline="0" dirty="0" smtClean="0"/>
                        <a:t>Your writing has good detail</a:t>
                      </a:r>
                    </a:p>
                    <a:p>
                      <a:r>
                        <a:rPr lang="en-GB" sz="1800" i="0" baseline="0" dirty="0" smtClean="0">
                          <a:latin typeface="Wingdings 2" panose="05020102010507070707" pitchFamily="18" charset="2"/>
                          <a:sym typeface="Wingdings 2" panose="05020102010507070707" pitchFamily="18" charset="2"/>
                        </a:rPr>
                        <a:t></a:t>
                      </a:r>
                      <a:r>
                        <a:rPr lang="en-GB" sz="1800" i="1" baseline="0" dirty="0" smtClean="0">
                          <a:latin typeface="+mn-lt"/>
                          <a:sym typeface="Wingdings 2" panose="05020102010507070707" pitchFamily="18" charset="2"/>
                        </a:rPr>
                        <a:t>It</a:t>
                      </a:r>
                      <a:r>
                        <a:rPr lang="en-GB" sz="1800" i="1" baseline="0" dirty="0" smtClean="0"/>
                        <a:t> is well presented</a:t>
                      </a:r>
                    </a:p>
                    <a:p>
                      <a:r>
                        <a:rPr lang="en-GB" sz="1800" i="1" baseline="0" dirty="0" smtClean="0"/>
                        <a:t>W. Use more ambitious vocabulary, make it more engaging for the reader and come up with a better ending.’</a:t>
                      </a:r>
                      <a:endParaRPr lang="en-GB" sz="1800" i="1" baseline="0" dirty="0"/>
                    </a:p>
                  </a:txBody>
                  <a:tcPr marL="68580" marR="68580"/>
                </a:tc>
                <a:tc>
                  <a:txBody>
                    <a:bodyPr/>
                    <a:lstStyle/>
                    <a:p>
                      <a:r>
                        <a:rPr lang="en-GB" sz="1800" dirty="0" smtClean="0"/>
                        <a:t>Gives</a:t>
                      </a:r>
                      <a:r>
                        <a:rPr lang="en-GB" sz="1800" baseline="0" dirty="0" smtClean="0"/>
                        <a:t> </a:t>
                      </a:r>
                      <a:r>
                        <a:rPr lang="en-GB" sz="1800" baseline="0" dirty="0"/>
                        <a:t>some indication of what has been done well but needs to be more specific – why was the detail good? Was presentation part of the intended learning</a:t>
                      </a:r>
                      <a:r>
                        <a:rPr lang="en-GB" sz="1800" baseline="0" dirty="0" smtClean="0"/>
                        <a:t>? If not, this isn’t relevant. Too many next steps, and these are vague too – what sort of “ambitious vocabulary”? Adjectives? Imagery? Where should these go? What will make it more engaging? How can the ending be better?</a:t>
                      </a:r>
                      <a:endParaRPr lang="en-GB" sz="1800" dirty="0"/>
                    </a:p>
                  </a:txBody>
                  <a:tcPr marL="68580" marR="68580"/>
                </a:tc>
                <a:extLst>
                  <a:ext uri="{0D108BD9-81ED-4DB2-BD59-A6C34878D82A}">
                    <a16:rowId xmlns="" xmlns:a16="http://schemas.microsoft.com/office/drawing/2014/main" val="10003"/>
                  </a:ext>
                </a:extLst>
              </a:tr>
            </a:tbl>
          </a:graphicData>
        </a:graphic>
      </p:graphicFrame>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3568241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126268" y="476672"/>
            <a:ext cx="9396535" cy="782320"/>
          </a:xfrm>
        </p:spPr>
        <p:txBody>
          <a:bodyPr>
            <a:normAutofit fontScale="90000"/>
          </a:bodyPr>
          <a:lstStyle/>
          <a:p>
            <a:r>
              <a:rPr lang="en-GB" sz="3100" b="1" dirty="0">
                <a:solidFill>
                  <a:srgbClr val="00ABB5"/>
                </a:solidFill>
                <a:latin typeface="Calibri" panose="020F0502020204030204" pitchFamily="34" charset="0"/>
              </a:rPr>
              <a:t>Improving </a:t>
            </a:r>
            <a:r>
              <a:rPr lang="en-GB" sz="3100" b="1" dirty="0" smtClean="0">
                <a:solidFill>
                  <a:srgbClr val="00ABB5"/>
                </a:solidFill>
                <a:latin typeface="Calibri" panose="020F0502020204030204" pitchFamily="34" charset="0"/>
              </a:rPr>
              <a:t>Feedback and Next Steps</a:t>
            </a:r>
            <a:r>
              <a:rPr lang="en-GB" sz="3100" dirty="0">
                <a:solidFill>
                  <a:srgbClr val="00ABB5"/>
                </a:solidFill>
                <a:latin typeface="Calibri" panose="020F0502020204030204" pitchFamily="34" charset="0"/>
              </a:rPr>
              <a:t/>
            </a:r>
            <a:br>
              <a:rPr lang="en-GB" sz="3100" dirty="0">
                <a:solidFill>
                  <a:srgbClr val="00ABB5"/>
                </a:solidFill>
                <a:latin typeface="Calibri" panose="020F0502020204030204" pitchFamily="34" charset="0"/>
              </a:rPr>
            </a:br>
            <a:r>
              <a:rPr lang="en-GB" sz="2800" b="1" dirty="0">
                <a:solidFill>
                  <a:srgbClr val="00ABB5"/>
                </a:solidFill>
              </a:rPr>
              <a:t>Discuss </a:t>
            </a:r>
            <a:r>
              <a:rPr lang="en-GB" sz="2800" b="1" dirty="0" smtClean="0">
                <a:solidFill>
                  <a:srgbClr val="00ABB5"/>
                </a:solidFill>
              </a:rPr>
              <a:t>these </a:t>
            </a:r>
            <a:r>
              <a:rPr lang="en-GB" sz="2800" b="1" dirty="0">
                <a:solidFill>
                  <a:srgbClr val="00ABB5"/>
                </a:solidFill>
              </a:rPr>
              <a:t>comments. How might they be improved?</a:t>
            </a:r>
            <a:r>
              <a:rPr lang="en-GB" sz="2000" dirty="0"/>
              <a:t/>
            </a:r>
            <a:br>
              <a:rPr lang="en-GB" sz="2000" dirty="0"/>
            </a:br>
            <a:r>
              <a:rPr lang="en-GB" sz="2400" dirty="0">
                <a:solidFill>
                  <a:srgbClr val="00ABB5"/>
                </a:solidFill>
              </a:rPr>
              <a:t>.</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2361059572"/>
              </p:ext>
            </p:extLst>
          </p:nvPr>
        </p:nvGraphicFramePr>
        <p:xfrm>
          <a:off x="573699" y="1426890"/>
          <a:ext cx="7996602" cy="4474835"/>
        </p:xfrm>
        <a:graphic>
          <a:graphicData uri="http://schemas.openxmlformats.org/drawingml/2006/table">
            <a:tbl>
              <a:tblPr firstRow="1" bandRow="1">
                <a:tableStyleId>{5C22544A-7EE6-4342-B048-85BDC9FD1C3A}</a:tableStyleId>
              </a:tblPr>
              <a:tblGrid>
                <a:gridCol w="379338"/>
                <a:gridCol w="7617264">
                  <a:extLst>
                    <a:ext uri="{9D8B030D-6E8A-4147-A177-3AD203B41FA5}">
                      <a16:colId xmlns="" xmlns:a16="http://schemas.microsoft.com/office/drawing/2014/main" val="20000"/>
                    </a:ext>
                  </a:extLst>
                </a:gridCol>
              </a:tblGrid>
              <a:tr h="820267">
                <a:tc gridSpan="2">
                  <a:txBody>
                    <a:bodyPr/>
                    <a:lstStyle/>
                    <a:p>
                      <a:r>
                        <a:rPr lang="en-GB" sz="2800" dirty="0">
                          <a:latin typeface="Calibri" panose="020F0502020204030204" pitchFamily="34" charset="0"/>
                        </a:rPr>
                        <a:t>Feedback</a:t>
                      </a:r>
                    </a:p>
                  </a:txBody>
                  <a:tcPr marL="68580" marR="68580"/>
                </a:tc>
                <a:tc hMerge="1">
                  <a:txBody>
                    <a:bodyPr/>
                    <a:lstStyle/>
                    <a:p>
                      <a:endParaRPr lang="en-GB" sz="2800" dirty="0">
                        <a:latin typeface="Calibri" panose="020F0502020204030204" pitchFamily="34" charset="0"/>
                      </a:endParaRPr>
                    </a:p>
                  </a:txBody>
                  <a:tcPr marL="68580" marR="68580"/>
                </a:tc>
                <a:extLst>
                  <a:ext uri="{0D108BD9-81ED-4DB2-BD59-A6C34878D82A}">
                    <a16:rowId xmlns="" xmlns:a16="http://schemas.microsoft.com/office/drawing/2014/main" val="10000"/>
                  </a:ext>
                </a:extLst>
              </a:tr>
              <a:tr h="14158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i="1" dirty="0" smtClean="0">
                          <a:latin typeface="Calibri" panose="020F0502020204030204" pitchFamily="34" charset="0"/>
                        </a:rPr>
                        <a:t>4. </a:t>
                      </a:r>
                      <a:endParaRPr lang="en-US" altLang="en-US" sz="2400" i="1" dirty="0">
                        <a:latin typeface="Calibri" panose="020F0502020204030204" pitchFamily="34" charset="0"/>
                      </a:endParaRP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i="1" dirty="0">
                          <a:latin typeface="Calibri" panose="020F0502020204030204" pitchFamily="34" charset="0"/>
                        </a:rPr>
                        <a:t>“</a:t>
                      </a:r>
                      <a:r>
                        <a:rPr lang="en-US" altLang="en-US" sz="2400" i="1" dirty="0">
                          <a:latin typeface="Calibri" panose="020F0502020204030204" pitchFamily="34" charset="0"/>
                        </a:rPr>
                        <a:t>I agree with the pattern that you have identified in the table.  I am not convinced that the rule you wrote works for all the values in the table.  How could you prove this?”</a:t>
                      </a:r>
                    </a:p>
                  </a:txBody>
                  <a:tcPr marL="68580" marR="68580"/>
                </a:tc>
                <a:extLst>
                  <a:ext uri="{0D108BD9-81ED-4DB2-BD59-A6C34878D82A}">
                    <a16:rowId xmlns="" xmlns:a16="http://schemas.microsoft.com/office/drawing/2014/main" val="10001"/>
                  </a:ext>
                </a:extLst>
              </a:tr>
              <a:tr h="716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smtClean="0">
                          <a:solidFill>
                            <a:schemeClr val="tx1"/>
                          </a:solidFill>
                          <a:latin typeface="Calibri" panose="020F0502020204030204" pitchFamily="34" charset="0"/>
                          <a:cs typeface="Times New Roman" panose="02020603050405020304" pitchFamily="18" charset="0"/>
                        </a:rPr>
                        <a:t>5. </a:t>
                      </a:r>
                      <a:endParaRPr lang="en-US" sz="2400" b="0" i="1" dirty="0">
                        <a:solidFill>
                          <a:schemeClr val="tx1"/>
                        </a:solidFill>
                        <a:latin typeface="Calibri" panose="020F0502020204030204" pitchFamily="34" charset="0"/>
                        <a:cs typeface="Times New Roman" panose="020206030504050203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smtClean="0">
                          <a:solidFill>
                            <a:schemeClr val="tx1"/>
                          </a:solidFill>
                          <a:latin typeface="Calibri" panose="020F0502020204030204" pitchFamily="34" charset="0"/>
                          <a:cs typeface="Times New Roman" panose="02020603050405020304" pitchFamily="18" charset="0"/>
                        </a:rPr>
                        <a:t>“You put in a lot of effort today.</a:t>
                      </a:r>
                      <a:r>
                        <a:rPr lang="en-US" sz="2400" b="0" i="1" baseline="0" dirty="0" smtClean="0">
                          <a:solidFill>
                            <a:schemeClr val="tx1"/>
                          </a:solidFill>
                          <a:latin typeface="Calibri" panose="020F0502020204030204" pitchFamily="34" charset="0"/>
                          <a:cs typeface="Times New Roman" panose="02020603050405020304" pitchFamily="18" charset="0"/>
                        </a:rPr>
                        <a:t> </a:t>
                      </a:r>
                      <a:r>
                        <a:rPr lang="en-US" sz="2400" b="0" i="1" dirty="0" smtClean="0">
                          <a:solidFill>
                            <a:schemeClr val="tx1"/>
                          </a:solidFill>
                          <a:latin typeface="Calibri" panose="020F0502020204030204" pitchFamily="34" charset="0"/>
                          <a:cs typeface="Times New Roman" panose="02020603050405020304" pitchFamily="18" charset="0"/>
                        </a:rPr>
                        <a:t>Well done for persevering with the task.”</a:t>
                      </a:r>
                    </a:p>
                  </a:txBody>
                  <a:tcPr marL="68580" marR="68580"/>
                </a:tc>
                <a:extLst>
                  <a:ext uri="{0D108BD9-81ED-4DB2-BD59-A6C34878D82A}">
                    <a16:rowId xmlns="" xmlns:a16="http://schemas.microsoft.com/office/drawing/2014/main" val="10002"/>
                  </a:ext>
                </a:extLst>
              </a:tr>
              <a:tr h="1415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smtClean="0">
                          <a:solidFill>
                            <a:schemeClr val="tx1"/>
                          </a:solidFill>
                          <a:latin typeface="Calibri" panose="020F0502020204030204" pitchFamily="34" charset="0"/>
                          <a:cs typeface="Times New Roman" panose="02020603050405020304" pitchFamily="18" charset="0"/>
                        </a:rPr>
                        <a:t>6. </a:t>
                      </a:r>
                      <a:endParaRPr lang="en-US" sz="2400" i="1" dirty="0">
                        <a:solidFill>
                          <a:schemeClr val="tx1"/>
                        </a:solidFill>
                        <a:latin typeface="Calibri" panose="020F0502020204030204" pitchFamily="34" charset="0"/>
                        <a:cs typeface="Times New Roman" panose="020206030504050203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schemeClr val="tx1"/>
                          </a:solidFill>
                          <a:latin typeface="Calibri" panose="020F0502020204030204" pitchFamily="34" charset="0"/>
                          <a:cs typeface="Times New Roman" panose="02020603050405020304" pitchFamily="18" charset="0"/>
                        </a:rPr>
                        <a:t>“You’ve included lots of persuasive language in this letter. </a:t>
                      </a:r>
                      <a:r>
                        <a:rPr lang="en-US" sz="2400" i="1" dirty="0" smtClean="0">
                          <a:solidFill>
                            <a:schemeClr val="tx1"/>
                          </a:solidFill>
                          <a:latin typeface="Calibri" panose="020F0502020204030204" pitchFamily="34" charset="0"/>
                          <a:cs typeface="Times New Roman" panose="02020603050405020304" pitchFamily="18" charset="0"/>
                        </a:rPr>
                        <a:t>Add a final short</a:t>
                      </a:r>
                      <a:r>
                        <a:rPr lang="en-US" sz="2400" i="1" baseline="0" dirty="0" smtClean="0">
                          <a:solidFill>
                            <a:schemeClr val="tx1"/>
                          </a:solidFill>
                          <a:latin typeface="Calibri" panose="020F0502020204030204" pitchFamily="34" charset="0"/>
                          <a:cs typeface="Times New Roman" panose="02020603050405020304" pitchFamily="18" charset="0"/>
                        </a:rPr>
                        <a:t> </a:t>
                      </a:r>
                      <a:r>
                        <a:rPr lang="en-US" sz="2400" i="1" dirty="0" smtClean="0">
                          <a:solidFill>
                            <a:schemeClr val="tx1"/>
                          </a:solidFill>
                          <a:latin typeface="Calibri" panose="020F0502020204030204" pitchFamily="34" charset="0"/>
                          <a:cs typeface="Times New Roman" panose="02020603050405020304" pitchFamily="18" charset="0"/>
                        </a:rPr>
                        <a:t>paragraph to </a:t>
                      </a:r>
                      <a:r>
                        <a:rPr lang="en-US" sz="2400" i="1" dirty="0" err="1" smtClean="0">
                          <a:solidFill>
                            <a:schemeClr val="tx1"/>
                          </a:solidFill>
                          <a:latin typeface="Calibri" panose="020F0502020204030204" pitchFamily="34" charset="0"/>
                          <a:cs typeface="Times New Roman" panose="02020603050405020304" pitchFamily="18" charset="0"/>
                        </a:rPr>
                        <a:t>summarise</a:t>
                      </a:r>
                      <a:r>
                        <a:rPr lang="en-US" sz="2400" i="1" dirty="0" smtClean="0">
                          <a:solidFill>
                            <a:schemeClr val="tx1"/>
                          </a:solidFill>
                          <a:latin typeface="Calibri" panose="020F0502020204030204" pitchFamily="34" charset="0"/>
                          <a:cs typeface="Times New Roman" panose="02020603050405020304" pitchFamily="18" charset="0"/>
                        </a:rPr>
                        <a:t> your points and bring the letter to a</a:t>
                      </a:r>
                      <a:r>
                        <a:rPr lang="en-US" sz="2400" i="1" baseline="0" dirty="0" smtClean="0">
                          <a:solidFill>
                            <a:schemeClr val="tx1"/>
                          </a:solidFill>
                          <a:latin typeface="Calibri" panose="020F0502020204030204" pitchFamily="34" charset="0"/>
                          <a:cs typeface="Times New Roman" panose="02020603050405020304" pitchFamily="18" charset="0"/>
                        </a:rPr>
                        <a:t> powerful, certain </a:t>
                      </a:r>
                      <a:r>
                        <a:rPr lang="en-US" sz="2400" i="1" dirty="0" smtClean="0">
                          <a:solidFill>
                            <a:schemeClr val="tx1"/>
                          </a:solidFill>
                          <a:latin typeface="Calibri" panose="020F0502020204030204" pitchFamily="34" charset="0"/>
                          <a:cs typeface="Times New Roman" panose="02020603050405020304" pitchFamily="18" charset="0"/>
                        </a:rPr>
                        <a:t>close.”</a:t>
                      </a:r>
                      <a:endParaRPr lang="en-US" sz="2400" i="1" dirty="0">
                        <a:solidFill>
                          <a:schemeClr val="tx1"/>
                        </a:solidFill>
                        <a:latin typeface="Calibri" panose="020F0502020204030204" pitchFamily="34" charset="0"/>
                        <a:cs typeface="Times New Roman" panose="02020603050405020304" pitchFamily="18" charset="0"/>
                      </a:endParaRPr>
                    </a:p>
                  </a:txBody>
                  <a:tcPr marL="68580" marR="6858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781153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288715" y="548680"/>
            <a:ext cx="8287130" cy="782320"/>
          </a:xfrm>
        </p:spPr>
        <p:txBody>
          <a:bodyPr>
            <a:normAutofit fontScale="90000"/>
          </a:bodyPr>
          <a:lstStyle/>
          <a:p>
            <a:r>
              <a:rPr lang="en-GB" sz="3100" b="1">
                <a:solidFill>
                  <a:schemeClr val="accent5"/>
                </a:solidFill>
                <a:latin typeface="Calibri" panose="020F0502020204030204" pitchFamily="34" charset="0"/>
              </a:rPr>
              <a:t>Improving Feedback</a:t>
            </a:r>
            <a:br>
              <a:rPr lang="en-GB" sz="3100" b="1">
                <a:solidFill>
                  <a:schemeClr val="accent5"/>
                </a:solidFill>
                <a:latin typeface="Calibri" panose="020F0502020204030204" pitchFamily="34" charset="0"/>
              </a:rPr>
            </a:br>
            <a:r>
              <a:rPr lang="en-GB" sz="3100" b="1">
                <a:solidFill>
                  <a:schemeClr val="accent5"/>
                </a:solidFill>
                <a:latin typeface="Calibri" panose="020F0502020204030204" pitchFamily="34" charset="0"/>
              </a:rPr>
              <a:t>Do you agree with these comments?</a:t>
            </a:r>
            <a:r>
              <a:rPr lang="en-GB" sz="2000"/>
              <a:t/>
            </a:r>
            <a:br>
              <a:rPr lang="en-GB" sz="2000"/>
            </a:br>
            <a:r>
              <a:rPr lang="en-GB" sz="2400">
                <a:solidFill>
                  <a:srgbClr val="00ABB5"/>
                </a:solidFill>
              </a:rPr>
              <a:t>.</a:t>
            </a:r>
            <a:endParaRPr lang="en-GB">
              <a:solidFill>
                <a:srgbClr val="00ABB5"/>
              </a:solidFill>
            </a:endParaRP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884356612"/>
              </p:ext>
            </p:extLst>
          </p:nvPr>
        </p:nvGraphicFramePr>
        <p:xfrm>
          <a:off x="233507" y="1518472"/>
          <a:ext cx="8690894" cy="4890214"/>
        </p:xfrm>
        <a:graphic>
          <a:graphicData uri="http://schemas.openxmlformats.org/drawingml/2006/table">
            <a:tbl>
              <a:tblPr firstRow="1" bandRow="1">
                <a:tableStyleId>{5C22544A-7EE6-4342-B048-85BDC9FD1C3A}</a:tableStyleId>
              </a:tblPr>
              <a:tblGrid>
                <a:gridCol w="371800"/>
                <a:gridCol w="4198513">
                  <a:extLst>
                    <a:ext uri="{9D8B030D-6E8A-4147-A177-3AD203B41FA5}">
                      <a16:colId xmlns="" xmlns:a16="http://schemas.microsoft.com/office/drawing/2014/main" val="20000"/>
                    </a:ext>
                  </a:extLst>
                </a:gridCol>
                <a:gridCol w="4120581">
                  <a:extLst>
                    <a:ext uri="{9D8B030D-6E8A-4147-A177-3AD203B41FA5}">
                      <a16:colId xmlns="" xmlns:a16="http://schemas.microsoft.com/office/drawing/2014/main" val="20001"/>
                    </a:ext>
                  </a:extLst>
                </a:gridCol>
              </a:tblGrid>
              <a:tr h="714314">
                <a:tc>
                  <a:txBody>
                    <a:bodyPr/>
                    <a:lstStyle/>
                    <a:p>
                      <a:endParaRPr lang="en-GB" sz="2400" dirty="0">
                        <a:latin typeface="Calibri" panose="020F0502020204030204" pitchFamily="34" charset="0"/>
                      </a:endParaRPr>
                    </a:p>
                  </a:txBody>
                  <a:tcPr marL="68580" marR="68580"/>
                </a:tc>
                <a:tc>
                  <a:txBody>
                    <a:bodyPr/>
                    <a:lstStyle/>
                    <a:p>
                      <a:r>
                        <a:rPr lang="en-GB" sz="2400" dirty="0">
                          <a:latin typeface="Calibri" panose="020F0502020204030204" pitchFamily="34" charset="0"/>
                        </a:rPr>
                        <a:t>Feedback</a:t>
                      </a:r>
                    </a:p>
                  </a:txBody>
                  <a:tcPr marL="68580" marR="68580"/>
                </a:tc>
                <a:tc>
                  <a:txBody>
                    <a:bodyPr/>
                    <a:lstStyle/>
                    <a:p>
                      <a:r>
                        <a:rPr lang="en-GB" sz="2400">
                          <a:latin typeface="Calibri" panose="020F0502020204030204" pitchFamily="34" charset="0"/>
                        </a:rPr>
                        <a:t>Comments</a:t>
                      </a:r>
                    </a:p>
                  </a:txBody>
                  <a:tcPr marL="68580" marR="68580"/>
                </a:tc>
                <a:extLst>
                  <a:ext uri="{0D108BD9-81ED-4DB2-BD59-A6C34878D82A}">
                    <a16:rowId xmlns="" xmlns:a16="http://schemas.microsoft.com/office/drawing/2014/main" val="10000"/>
                  </a:ext>
                </a:extLst>
              </a:tr>
              <a:tr h="1524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i="1" dirty="0" smtClean="0">
                          <a:latin typeface="Calibri" panose="020F0502020204030204" pitchFamily="34" charset="0"/>
                        </a:rPr>
                        <a:t>4.</a:t>
                      </a:r>
                      <a:endParaRPr lang="en-US" altLang="en-US" sz="1800" i="1" dirty="0">
                        <a:latin typeface="Calibri" panose="020F0502020204030204" pitchFamily="34" charset="0"/>
                      </a:endParaRP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1" dirty="0">
                          <a:latin typeface="Calibri" panose="020F0502020204030204" pitchFamily="34" charset="0"/>
                        </a:rPr>
                        <a:t>“</a:t>
                      </a:r>
                      <a:r>
                        <a:rPr lang="en-US" altLang="en-US" sz="1800" i="1" dirty="0">
                          <a:latin typeface="Calibri" panose="020F0502020204030204" pitchFamily="34" charset="0"/>
                        </a:rPr>
                        <a:t>I agree with the pattern that you have identified in the table.  I am not convinced that the rule you wrote works for all the values in the table.  How could you prove this?”</a:t>
                      </a:r>
                    </a:p>
                  </a:txBody>
                  <a:tcPr marL="68580" marR="68580"/>
                </a:tc>
                <a:tc>
                  <a:txBody>
                    <a:bodyPr/>
                    <a:lstStyle/>
                    <a:p>
                      <a:r>
                        <a:rPr lang="en-GB">
                          <a:latin typeface="Calibri" panose="020F0502020204030204" pitchFamily="34" charset="0"/>
                        </a:rPr>
                        <a:t>Gives specific information about what has been done well.  Indicates</a:t>
                      </a:r>
                      <a:r>
                        <a:rPr lang="en-GB" baseline="0">
                          <a:latin typeface="Calibri" panose="020F0502020204030204" pitchFamily="34" charset="0"/>
                        </a:rPr>
                        <a:t> there is an area for improvement and uses questioning to challenge the learner to explore this themselves.</a:t>
                      </a:r>
                      <a:endParaRPr lang="en-GB">
                        <a:latin typeface="Calibri" panose="020F0502020204030204" pitchFamily="34" charset="0"/>
                      </a:endParaRPr>
                    </a:p>
                  </a:txBody>
                  <a:tcPr marL="68580" marR="68580"/>
                </a:tc>
                <a:extLst>
                  <a:ext uri="{0D108BD9-81ED-4DB2-BD59-A6C34878D82A}">
                    <a16:rowId xmlns="" xmlns:a16="http://schemas.microsoft.com/office/drawing/2014/main" val="10001"/>
                  </a:ext>
                </a:extLst>
              </a:tr>
              <a:tr h="72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libri" panose="020F0502020204030204" pitchFamily="34" charset="0"/>
                          <a:cs typeface="Times New Roman" panose="02020603050405020304" pitchFamily="18" charset="0"/>
                        </a:rPr>
                        <a:t>5.</a:t>
                      </a:r>
                      <a:endParaRPr lang="en-US" sz="1800" b="0" i="1" dirty="0">
                        <a:solidFill>
                          <a:schemeClr val="tx1"/>
                        </a:solidFill>
                        <a:latin typeface="Calibri" panose="020F0502020204030204" pitchFamily="34" charset="0"/>
                        <a:cs typeface="Times New Roman" panose="020206030504050203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latin typeface="Calibri" panose="020F0502020204030204" pitchFamily="34" charset="0"/>
                          <a:cs typeface="Times New Roman" panose="02020603050405020304" pitchFamily="18" charset="0"/>
                        </a:rPr>
                        <a:t>“You put in a lot of effort today</a:t>
                      </a:r>
                      <a:r>
                        <a:rPr lang="en-US" sz="1800" b="0" i="1" dirty="0" smtClean="0">
                          <a:solidFill>
                            <a:schemeClr val="tx1"/>
                          </a:solidFill>
                          <a:latin typeface="Calibri" panose="020F0502020204030204" pitchFamily="34" charset="0"/>
                          <a:cs typeface="Times New Roman" panose="02020603050405020304" pitchFamily="18" charset="0"/>
                        </a:rPr>
                        <a:t>.</a:t>
                      </a:r>
                      <a:r>
                        <a:rPr lang="en-US" sz="1800" b="0" i="1" baseline="0" dirty="0" smtClean="0">
                          <a:solidFill>
                            <a:schemeClr val="tx1"/>
                          </a:solidFill>
                          <a:latin typeface="Calibri" panose="020F0502020204030204" pitchFamily="34" charset="0"/>
                          <a:cs typeface="Times New Roman" panose="02020603050405020304" pitchFamily="18" charset="0"/>
                        </a:rPr>
                        <a:t> </a:t>
                      </a:r>
                      <a:r>
                        <a:rPr lang="en-US" sz="1800" b="0" i="1" dirty="0" smtClean="0">
                          <a:solidFill>
                            <a:schemeClr val="tx1"/>
                          </a:solidFill>
                          <a:latin typeface="Calibri" panose="020F0502020204030204" pitchFamily="34" charset="0"/>
                          <a:cs typeface="Times New Roman" panose="02020603050405020304" pitchFamily="18" charset="0"/>
                        </a:rPr>
                        <a:t>Well done for persevering with the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1" dirty="0">
                        <a:solidFill>
                          <a:schemeClr val="tx1"/>
                        </a:solidFill>
                        <a:latin typeface="Calibri" panose="020F0502020204030204" pitchFamily="34" charset="0"/>
                        <a:cs typeface="Times New Roman" panose="02020603050405020304" pitchFamily="18" charset="0"/>
                      </a:endParaRPr>
                    </a:p>
                  </a:txBody>
                  <a:tcPr marL="68580" marR="68580"/>
                </a:tc>
                <a:tc>
                  <a:txBody>
                    <a:bodyPr/>
                    <a:lstStyle/>
                    <a:p>
                      <a:r>
                        <a:rPr lang="en-GB">
                          <a:latin typeface="Calibri" panose="020F0502020204030204" pitchFamily="34" charset="0"/>
                        </a:rPr>
                        <a:t>Motivational comment</a:t>
                      </a:r>
                      <a:r>
                        <a:rPr lang="en-GB" baseline="0">
                          <a:latin typeface="Calibri" panose="020F0502020204030204" pitchFamily="34" charset="0"/>
                        </a:rPr>
                        <a:t> but does not indicate strengths and next steps in learning.</a:t>
                      </a:r>
                      <a:endParaRPr lang="en-GB">
                        <a:latin typeface="Calibri" panose="020F0502020204030204" pitchFamily="34" charset="0"/>
                      </a:endParaRPr>
                    </a:p>
                  </a:txBody>
                  <a:tcPr marL="68580" marR="68580"/>
                </a:tc>
                <a:extLst>
                  <a:ext uri="{0D108BD9-81ED-4DB2-BD59-A6C34878D82A}">
                    <a16:rowId xmlns="" xmlns:a16="http://schemas.microsoft.com/office/drawing/2014/main" val="10002"/>
                  </a:ext>
                </a:extLst>
              </a:tr>
              <a:tr h="13178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tx1"/>
                          </a:solidFill>
                          <a:latin typeface="Calibri" panose="020F0502020204030204" pitchFamily="34" charset="0"/>
                          <a:cs typeface="Times New Roman" panose="02020603050405020304" pitchFamily="18" charset="0"/>
                        </a:rPr>
                        <a:t>6.</a:t>
                      </a:r>
                      <a:endParaRPr lang="en-US" sz="1800" i="1" dirty="0">
                        <a:solidFill>
                          <a:schemeClr val="tx1"/>
                        </a:solidFill>
                        <a:latin typeface="Calibri" panose="020F0502020204030204" pitchFamily="34" charset="0"/>
                        <a:cs typeface="Times New Roman" panose="020206030504050203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tx1"/>
                          </a:solidFill>
                          <a:latin typeface="Calibri" panose="020F0502020204030204" pitchFamily="34" charset="0"/>
                          <a:cs typeface="Times New Roman" panose="02020603050405020304" pitchFamily="18" charset="0"/>
                        </a:rPr>
                        <a:t>“You’ve included lots of persuasive language in this letter.  </a:t>
                      </a:r>
                      <a:r>
                        <a:rPr lang="en-US" sz="1800" i="1" dirty="0" smtClean="0">
                          <a:solidFill>
                            <a:schemeClr val="tx1"/>
                          </a:solidFill>
                          <a:latin typeface="Calibri" panose="020F0502020204030204" pitchFamily="34" charset="0"/>
                          <a:cs typeface="Times New Roman" panose="02020603050405020304" pitchFamily="18" charset="0"/>
                        </a:rPr>
                        <a:t>Add </a:t>
                      </a:r>
                      <a:r>
                        <a:rPr lang="en-US" sz="1800" i="1" dirty="0">
                          <a:solidFill>
                            <a:schemeClr val="tx1"/>
                          </a:solidFill>
                          <a:latin typeface="Calibri" panose="020F0502020204030204" pitchFamily="34" charset="0"/>
                          <a:cs typeface="Times New Roman" panose="02020603050405020304" pitchFamily="18" charset="0"/>
                        </a:rPr>
                        <a:t>a final </a:t>
                      </a:r>
                      <a:r>
                        <a:rPr lang="en-US" sz="1800" i="1" dirty="0" smtClean="0">
                          <a:solidFill>
                            <a:schemeClr val="tx1"/>
                          </a:solidFill>
                          <a:latin typeface="Calibri" panose="020F0502020204030204" pitchFamily="34" charset="0"/>
                          <a:cs typeface="Times New Roman" panose="02020603050405020304" pitchFamily="18" charset="0"/>
                        </a:rPr>
                        <a:t>short</a:t>
                      </a:r>
                      <a:r>
                        <a:rPr lang="en-US" sz="1800" i="1" baseline="0" dirty="0" smtClean="0">
                          <a:solidFill>
                            <a:schemeClr val="tx1"/>
                          </a:solidFill>
                          <a:latin typeface="Calibri" panose="020F0502020204030204" pitchFamily="34" charset="0"/>
                          <a:cs typeface="Times New Roman" panose="02020603050405020304" pitchFamily="18" charset="0"/>
                        </a:rPr>
                        <a:t> </a:t>
                      </a:r>
                      <a:r>
                        <a:rPr lang="en-US" sz="1800" i="1" dirty="0" smtClean="0">
                          <a:solidFill>
                            <a:schemeClr val="tx1"/>
                          </a:solidFill>
                          <a:latin typeface="Calibri" panose="020F0502020204030204" pitchFamily="34" charset="0"/>
                          <a:cs typeface="Times New Roman" panose="02020603050405020304" pitchFamily="18" charset="0"/>
                        </a:rPr>
                        <a:t>paragraph </a:t>
                      </a:r>
                      <a:r>
                        <a:rPr lang="en-US" sz="1800" i="1" dirty="0">
                          <a:solidFill>
                            <a:schemeClr val="tx1"/>
                          </a:solidFill>
                          <a:latin typeface="Calibri" panose="020F0502020204030204" pitchFamily="34" charset="0"/>
                          <a:cs typeface="Times New Roman" panose="02020603050405020304" pitchFamily="18" charset="0"/>
                        </a:rPr>
                        <a:t>to </a:t>
                      </a:r>
                      <a:r>
                        <a:rPr lang="en-US" sz="1800" i="1" dirty="0" err="1">
                          <a:solidFill>
                            <a:schemeClr val="tx1"/>
                          </a:solidFill>
                          <a:latin typeface="Calibri" panose="020F0502020204030204" pitchFamily="34" charset="0"/>
                          <a:cs typeface="Times New Roman" panose="02020603050405020304" pitchFamily="18" charset="0"/>
                        </a:rPr>
                        <a:t>summarise</a:t>
                      </a:r>
                      <a:r>
                        <a:rPr lang="en-US" sz="1800" i="1" dirty="0">
                          <a:solidFill>
                            <a:schemeClr val="tx1"/>
                          </a:solidFill>
                          <a:latin typeface="Calibri" panose="020F0502020204030204" pitchFamily="34" charset="0"/>
                          <a:cs typeface="Times New Roman" panose="02020603050405020304" pitchFamily="18" charset="0"/>
                        </a:rPr>
                        <a:t> your points and bring the letter to </a:t>
                      </a:r>
                      <a:r>
                        <a:rPr lang="en-US" sz="1800" i="1" dirty="0" smtClean="0">
                          <a:solidFill>
                            <a:schemeClr val="tx1"/>
                          </a:solidFill>
                          <a:latin typeface="Calibri" panose="020F0502020204030204" pitchFamily="34" charset="0"/>
                          <a:cs typeface="Times New Roman" panose="02020603050405020304" pitchFamily="18" charset="0"/>
                        </a:rPr>
                        <a:t>a</a:t>
                      </a:r>
                      <a:r>
                        <a:rPr lang="en-US" sz="1800" i="1" baseline="0" dirty="0" smtClean="0">
                          <a:solidFill>
                            <a:schemeClr val="tx1"/>
                          </a:solidFill>
                          <a:latin typeface="Calibri" panose="020F0502020204030204" pitchFamily="34" charset="0"/>
                          <a:cs typeface="Times New Roman" panose="02020603050405020304" pitchFamily="18" charset="0"/>
                        </a:rPr>
                        <a:t> powerful, </a:t>
                      </a:r>
                      <a:r>
                        <a:rPr lang="en-US" sz="1800" i="1" baseline="0" smtClean="0">
                          <a:solidFill>
                            <a:schemeClr val="tx1"/>
                          </a:solidFill>
                          <a:latin typeface="Calibri" panose="020F0502020204030204" pitchFamily="34" charset="0"/>
                          <a:cs typeface="Times New Roman" panose="02020603050405020304" pitchFamily="18" charset="0"/>
                        </a:rPr>
                        <a:t>emphatic </a:t>
                      </a:r>
                      <a:r>
                        <a:rPr lang="en-US" sz="1800" i="1" smtClean="0">
                          <a:solidFill>
                            <a:schemeClr val="tx1"/>
                          </a:solidFill>
                          <a:latin typeface="Calibri" panose="020F0502020204030204" pitchFamily="34" charset="0"/>
                          <a:cs typeface="Times New Roman" panose="02020603050405020304" pitchFamily="18" charset="0"/>
                        </a:rPr>
                        <a:t>close</a:t>
                      </a:r>
                      <a:r>
                        <a:rPr lang="en-US" sz="1800" i="1" dirty="0">
                          <a:solidFill>
                            <a:schemeClr val="tx1"/>
                          </a:solidFill>
                          <a:latin typeface="Calibri" panose="020F0502020204030204" pitchFamily="34" charset="0"/>
                          <a:cs typeface="Times New Roman" panose="02020603050405020304" pitchFamily="18" charset="0"/>
                        </a:rPr>
                        <a:t>.</a:t>
                      </a:r>
                      <a:r>
                        <a:rPr lang="en-US" sz="1800" i="1" smtClean="0">
                          <a:solidFill>
                            <a:schemeClr val="tx1"/>
                          </a:solidFill>
                          <a:latin typeface="Calibri" panose="020F0502020204030204" pitchFamily="34" charset="0"/>
                          <a:cs typeface="Times New Roman" panose="02020603050405020304" pitchFamily="18" charset="0"/>
                        </a:rPr>
                        <a:t>”</a:t>
                      </a:r>
                      <a:endParaRPr lang="en-US" sz="1800" i="1" dirty="0">
                        <a:solidFill>
                          <a:schemeClr val="tx1"/>
                        </a:solidFill>
                        <a:latin typeface="Calibri" panose="020F0502020204030204" pitchFamily="34" charset="0"/>
                        <a:cs typeface="Times New Roman" panose="02020603050405020304" pitchFamily="18" charset="0"/>
                      </a:endParaRPr>
                    </a:p>
                  </a:txBody>
                  <a:tcPr marL="68580" marR="68580"/>
                </a:tc>
                <a:tc>
                  <a:txBody>
                    <a:bodyPr/>
                    <a:lstStyle/>
                    <a:p>
                      <a:r>
                        <a:rPr lang="en-GB" dirty="0">
                          <a:latin typeface="Calibri" panose="020F0502020204030204" pitchFamily="34" charset="0"/>
                        </a:rPr>
                        <a:t>Could define ‘persuasive</a:t>
                      </a:r>
                      <a:r>
                        <a:rPr lang="en-GB" baseline="0" dirty="0">
                          <a:latin typeface="Calibri" panose="020F0502020204030204" pitchFamily="34" charset="0"/>
                        </a:rPr>
                        <a:t> language more’  Gives a clear next </a:t>
                      </a:r>
                      <a:r>
                        <a:rPr lang="en-GB" baseline="0" dirty="0" smtClean="0">
                          <a:latin typeface="Calibri" panose="020F0502020204030204" pitchFamily="34" charset="0"/>
                        </a:rPr>
                        <a:t>step, with details about what the pupil should do </a:t>
                      </a:r>
                      <a:r>
                        <a:rPr lang="en-GB" baseline="0" dirty="0">
                          <a:latin typeface="Calibri" panose="020F0502020204030204" pitchFamily="34" charset="0"/>
                        </a:rPr>
                        <a:t>(</a:t>
                      </a:r>
                      <a:r>
                        <a:rPr lang="en-GB" baseline="0" dirty="0" smtClean="0">
                          <a:latin typeface="Calibri" panose="020F0502020204030204" pitchFamily="34" charset="0"/>
                        </a:rPr>
                        <a:t>write </a:t>
                      </a:r>
                      <a:r>
                        <a:rPr lang="en-GB" baseline="0" dirty="0">
                          <a:latin typeface="Calibri" panose="020F0502020204030204" pitchFamily="34" charset="0"/>
                        </a:rPr>
                        <a:t>final paragraph) and how </a:t>
                      </a:r>
                      <a:r>
                        <a:rPr lang="en-GB" baseline="0" dirty="0" smtClean="0">
                          <a:latin typeface="Calibri" panose="020F0502020204030204" pitchFamily="34" charset="0"/>
                        </a:rPr>
                        <a:t>they should do it (short; summarising points; emphatic tone).</a:t>
                      </a:r>
                      <a:endParaRPr lang="en-GB" dirty="0">
                        <a:latin typeface="Calibri" panose="020F0502020204030204" pitchFamily="34" charset="0"/>
                      </a:endParaRPr>
                    </a:p>
                  </a:txBody>
                  <a:tcPr marL="68580" marR="6858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7507189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67546" y="548680"/>
            <a:ext cx="8459750" cy="782320"/>
          </a:xfrm>
        </p:spPr>
        <p:txBody>
          <a:bodyPr>
            <a:normAutofit fontScale="90000"/>
          </a:bodyPr>
          <a:lstStyle/>
          <a:p>
            <a:r>
              <a:rPr lang="en-GB" sz="3100" b="1">
                <a:solidFill>
                  <a:srgbClr val="00ABB5"/>
                </a:solidFill>
                <a:latin typeface="Calibri" panose="020F0502020204030204" pitchFamily="34" charset="0"/>
              </a:rPr>
              <a:t>Improving Feedback</a:t>
            </a:r>
            <a:r>
              <a:rPr lang="en-GB" sz="3100">
                <a:solidFill>
                  <a:srgbClr val="00ABB5"/>
                </a:solidFill>
                <a:latin typeface="Calibri" panose="020F0502020204030204" pitchFamily="34" charset="0"/>
              </a:rPr>
              <a:t/>
            </a:r>
            <a:br>
              <a:rPr lang="en-GB" sz="3100">
                <a:solidFill>
                  <a:srgbClr val="00ABB5"/>
                </a:solidFill>
                <a:latin typeface="Calibri" panose="020F0502020204030204" pitchFamily="34" charset="0"/>
              </a:rPr>
            </a:br>
            <a:r>
              <a:rPr lang="en-GB" sz="2400" b="1">
                <a:solidFill>
                  <a:srgbClr val="00ABB5"/>
                </a:solidFill>
              </a:rPr>
              <a:t>Discuss these feedback comments. How might they be improved?</a:t>
            </a:r>
            <a:r>
              <a:rPr lang="en-GB" sz="2000"/>
              <a:t/>
            </a:r>
            <a:br>
              <a:rPr lang="en-GB" sz="2000"/>
            </a:br>
            <a:r>
              <a:rPr lang="en-GB" sz="2400">
                <a:solidFill>
                  <a:srgbClr val="00ABB5"/>
                </a:solidFill>
              </a:rPr>
              <a:t>.</a:t>
            </a:r>
            <a:endParaRPr lang="en-GB">
              <a:solidFill>
                <a:srgbClr val="00ABB5"/>
              </a:solidFill>
            </a:endParaRP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976207128"/>
              </p:ext>
            </p:extLst>
          </p:nvPr>
        </p:nvGraphicFramePr>
        <p:xfrm>
          <a:off x="202623" y="1484784"/>
          <a:ext cx="8738754" cy="2773059"/>
        </p:xfrm>
        <a:graphic>
          <a:graphicData uri="http://schemas.openxmlformats.org/drawingml/2006/table">
            <a:tbl>
              <a:tblPr firstRow="1" bandRow="1">
                <a:tableStyleId>{5C22544A-7EE6-4342-B048-85BDC9FD1C3A}</a:tableStyleId>
              </a:tblPr>
              <a:tblGrid>
                <a:gridCol w="389805"/>
                <a:gridCol w="8348949">
                  <a:extLst>
                    <a:ext uri="{9D8B030D-6E8A-4147-A177-3AD203B41FA5}">
                      <a16:colId xmlns="" xmlns:a16="http://schemas.microsoft.com/office/drawing/2014/main" val="20000"/>
                    </a:ext>
                  </a:extLst>
                </a:gridCol>
              </a:tblGrid>
              <a:tr h="761379">
                <a:tc>
                  <a:txBody>
                    <a:bodyPr/>
                    <a:lstStyle/>
                    <a:p>
                      <a:endParaRPr lang="en-GB" sz="2400" dirty="0">
                        <a:latin typeface="Calibri" panose="020F0502020204030204" pitchFamily="34" charset="0"/>
                      </a:endParaRPr>
                    </a:p>
                  </a:txBody>
                  <a:tcPr marL="68580" marR="68580"/>
                </a:tc>
                <a:tc>
                  <a:txBody>
                    <a:bodyPr/>
                    <a:lstStyle/>
                    <a:p>
                      <a:r>
                        <a:rPr lang="en-GB" sz="2400" dirty="0">
                          <a:latin typeface="Calibri" panose="020F0502020204030204" pitchFamily="34" charset="0"/>
                        </a:rPr>
                        <a:t>Feedback</a:t>
                      </a:r>
                    </a:p>
                  </a:txBody>
                  <a:tcPr marL="68580" marR="68580"/>
                </a:tc>
                <a:extLst>
                  <a:ext uri="{0D108BD9-81ED-4DB2-BD59-A6C34878D82A}">
                    <a16:rowId xmlns="" xmlns:a16="http://schemas.microsoft.com/office/drawing/2014/main" val="10000"/>
                  </a:ext>
                </a:extLst>
              </a:tr>
              <a:tr h="761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7.</a:t>
                      </a:r>
                      <a:endParaRPr kumimoji="0" lang="en-US" sz="2400" b="0" i="1"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“You completed half of the </a:t>
                      </a:r>
                      <a:r>
                        <a:rPr kumimoji="0" lang="en-US" sz="2400" b="0" i="1"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questions. Next time, try to speed up a bit.”</a:t>
                      </a:r>
                      <a:endParaRPr kumimoji="0" lang="en-US" sz="2400" b="0" i="1"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a:tc>
                <a:extLst>
                  <a:ext uri="{0D108BD9-81ED-4DB2-BD59-A6C34878D82A}">
                    <a16:rowId xmlns="" xmlns:a16="http://schemas.microsoft.com/office/drawing/2014/main" val="10001"/>
                  </a:ext>
                </a:extLst>
              </a:tr>
              <a:tr h="7792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smtClean="0">
                          <a:solidFill>
                            <a:schemeClr val="tx1"/>
                          </a:solidFill>
                          <a:latin typeface="Calibri" panose="020F0502020204030204" pitchFamily="34" charset="0"/>
                          <a:cs typeface="Times New Roman" panose="02020603050405020304" pitchFamily="18" charset="0"/>
                        </a:rPr>
                        <a:t>8.</a:t>
                      </a:r>
                      <a:endParaRPr lang="en-US" sz="2400" b="0" i="1" dirty="0">
                        <a:solidFill>
                          <a:schemeClr val="tx1"/>
                        </a:solidFill>
                        <a:latin typeface="Calibri" panose="020F0502020204030204" pitchFamily="34" charset="0"/>
                        <a:cs typeface="Times New Roman" panose="020206030504050203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smtClean="0">
                          <a:solidFill>
                            <a:schemeClr val="tx1"/>
                          </a:solidFill>
                          <a:latin typeface="Calibri" panose="020F0502020204030204" pitchFamily="34" charset="0"/>
                          <a:cs typeface="Times New Roman" panose="02020603050405020304" pitchFamily="18" charset="0"/>
                        </a:rPr>
                        <a:t>“</a:t>
                      </a:r>
                      <a:r>
                        <a:rPr lang="en-GB" sz="2400" i="0" baseline="0" dirty="0" smtClean="0">
                          <a:latin typeface="Wingdings 2" panose="05020102010507070707" pitchFamily="18" charset="2"/>
                          <a:sym typeface="Wingdings 2" panose="05020102010507070707" pitchFamily="18" charset="2"/>
                        </a:rPr>
                        <a:t></a:t>
                      </a:r>
                      <a:r>
                        <a:rPr lang="en-US" sz="2400" b="0" i="1" dirty="0" smtClean="0">
                          <a:solidFill>
                            <a:schemeClr val="tx1"/>
                          </a:solidFill>
                          <a:latin typeface="Calibri" panose="020F0502020204030204" pitchFamily="34" charset="0"/>
                          <a:cs typeface="Times New Roman" panose="02020603050405020304" pitchFamily="18" charset="0"/>
                        </a:rPr>
                        <a:t>You’ve </a:t>
                      </a:r>
                      <a:r>
                        <a:rPr lang="en-US" sz="2400" b="0" i="1" dirty="0">
                          <a:solidFill>
                            <a:schemeClr val="tx1"/>
                          </a:solidFill>
                          <a:latin typeface="Calibri" panose="020F0502020204030204" pitchFamily="34" charset="0"/>
                          <a:cs typeface="Times New Roman" panose="02020603050405020304" pitchFamily="18" charset="0"/>
                        </a:rPr>
                        <a:t>included most</a:t>
                      </a:r>
                      <a:r>
                        <a:rPr lang="en-US" sz="2400" b="0" i="1" baseline="0" dirty="0">
                          <a:solidFill>
                            <a:schemeClr val="tx1"/>
                          </a:solidFill>
                          <a:latin typeface="Calibri" panose="020F0502020204030204" pitchFamily="34" charset="0"/>
                          <a:cs typeface="Times New Roman" panose="02020603050405020304" pitchFamily="18" charset="0"/>
                        </a:rPr>
                        <a:t> of the features of a bar graph. </a:t>
                      </a:r>
                      <a:endParaRPr lang="en-US" sz="2400" b="0" i="1" baseline="0" dirty="0" smtClean="0">
                        <a:solidFill>
                          <a:schemeClr val="tx1"/>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baseline="0" dirty="0" smtClean="0">
                          <a:latin typeface="Wingdings 2" panose="05020102010507070707" pitchFamily="18" charset="2"/>
                          <a:sym typeface="Wingdings 2" panose="05020102010507070707" pitchFamily="18" charset="2"/>
                        </a:rPr>
                        <a:t></a:t>
                      </a:r>
                      <a:r>
                        <a:rPr lang="en-US" sz="2400" b="0" i="1" baseline="0" dirty="0" smtClean="0">
                          <a:solidFill>
                            <a:schemeClr val="tx1"/>
                          </a:solidFill>
                          <a:latin typeface="Calibri" panose="020F0502020204030204" pitchFamily="34" charset="0"/>
                          <a:cs typeface="Times New Roman" panose="02020603050405020304" pitchFamily="18" charset="0"/>
                        </a:rPr>
                        <a:t>Your data has been presented clearly.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baseline="0" dirty="0" smtClean="0">
                          <a:solidFill>
                            <a:schemeClr val="tx1"/>
                          </a:solidFill>
                          <a:latin typeface="Calibri" panose="020F0502020204030204" pitchFamily="34" charset="0"/>
                          <a:cs typeface="Times New Roman" panose="02020603050405020304" pitchFamily="18" charset="0"/>
                        </a:rPr>
                        <a:t>W. Can </a:t>
                      </a:r>
                      <a:r>
                        <a:rPr lang="en-US" sz="2400" b="0" i="1" baseline="0" dirty="0">
                          <a:solidFill>
                            <a:schemeClr val="tx1"/>
                          </a:solidFill>
                          <a:latin typeface="Calibri" panose="020F0502020204030204" pitchFamily="34" charset="0"/>
                          <a:cs typeface="Times New Roman" panose="02020603050405020304" pitchFamily="18" charset="0"/>
                        </a:rPr>
                        <a:t>you add the X and Y axis?’</a:t>
                      </a:r>
                      <a:endParaRPr lang="en-US" sz="2400" b="0" i="1" dirty="0">
                        <a:solidFill>
                          <a:schemeClr val="tx1"/>
                        </a:solidFill>
                        <a:latin typeface="Calibri" panose="020F0502020204030204" pitchFamily="34" charset="0"/>
                        <a:cs typeface="Times New Roman" panose="02020603050405020304" pitchFamily="18" charset="0"/>
                      </a:endParaRPr>
                    </a:p>
                  </a:txBody>
                  <a:tcPr marL="68580" marR="6858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1748883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288715" y="404664"/>
            <a:ext cx="8287130" cy="782320"/>
          </a:xfrm>
        </p:spPr>
        <p:txBody>
          <a:bodyPr>
            <a:normAutofit fontScale="90000"/>
          </a:bodyPr>
          <a:lstStyle/>
          <a:p>
            <a:r>
              <a:rPr lang="en-GB" sz="3100" b="1">
                <a:solidFill>
                  <a:srgbClr val="00ABB5"/>
                </a:solidFill>
                <a:latin typeface="Calibri" panose="020F0502020204030204" pitchFamily="34" charset="0"/>
              </a:rPr>
              <a:t>Improving Feedback</a:t>
            </a:r>
            <a:r>
              <a:rPr lang="en-GB" sz="3100">
                <a:solidFill>
                  <a:srgbClr val="00ABB5"/>
                </a:solidFill>
                <a:latin typeface="Calibri" panose="020F0502020204030204" pitchFamily="34" charset="0"/>
              </a:rPr>
              <a:t/>
            </a:r>
            <a:br>
              <a:rPr lang="en-GB" sz="3100">
                <a:solidFill>
                  <a:srgbClr val="00ABB5"/>
                </a:solidFill>
                <a:latin typeface="Calibri" panose="020F0502020204030204" pitchFamily="34" charset="0"/>
              </a:rPr>
            </a:br>
            <a:r>
              <a:rPr lang="en-GB" sz="2700" b="1">
                <a:solidFill>
                  <a:schemeClr val="accent5"/>
                </a:solidFill>
                <a:latin typeface="Calibri" panose="020F0502020204030204" pitchFamily="34" charset="0"/>
              </a:rPr>
              <a:t>Do you </a:t>
            </a:r>
            <a:r>
              <a:rPr lang="en-GB" sz="2400" b="1">
                <a:solidFill>
                  <a:schemeClr val="accent5"/>
                </a:solidFill>
                <a:latin typeface="Calibri" panose="020F0502020204030204" pitchFamily="34" charset="0"/>
              </a:rPr>
              <a:t>agree</a:t>
            </a:r>
            <a:r>
              <a:rPr lang="en-GB" sz="2700" b="1">
                <a:solidFill>
                  <a:schemeClr val="accent5"/>
                </a:solidFill>
                <a:latin typeface="Calibri" panose="020F0502020204030204" pitchFamily="34" charset="0"/>
              </a:rPr>
              <a:t> with these comments?</a:t>
            </a:r>
            <a:r>
              <a:rPr lang="en-GB" sz="2000" b="1">
                <a:solidFill>
                  <a:schemeClr val="accent5"/>
                </a:solidFill>
              </a:rPr>
              <a:t/>
            </a:r>
            <a:br>
              <a:rPr lang="en-GB" sz="2000" b="1">
                <a:solidFill>
                  <a:schemeClr val="accent5"/>
                </a:solidFill>
              </a:rPr>
            </a:br>
            <a:r>
              <a:rPr lang="en-GB" sz="2400" b="1">
                <a:solidFill>
                  <a:schemeClr val="accent5"/>
                </a:solidFill>
              </a:rPr>
              <a:t>.</a:t>
            </a:r>
            <a:endParaRPr lang="en-GB" b="1">
              <a:solidFill>
                <a:schemeClr val="accent5"/>
              </a:solidFill>
            </a:endParaRP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4286835678"/>
              </p:ext>
            </p:extLst>
          </p:nvPr>
        </p:nvGraphicFramePr>
        <p:xfrm>
          <a:off x="298560" y="1228458"/>
          <a:ext cx="8546880" cy="4758750"/>
        </p:xfrm>
        <a:graphic>
          <a:graphicData uri="http://schemas.openxmlformats.org/drawingml/2006/table">
            <a:tbl>
              <a:tblPr firstRow="1" bandRow="1">
                <a:tableStyleId>{5C22544A-7EE6-4342-B048-85BDC9FD1C3A}</a:tableStyleId>
              </a:tblPr>
              <a:tblGrid>
                <a:gridCol w="396899"/>
                <a:gridCol w="2910626">
                  <a:extLst>
                    <a:ext uri="{9D8B030D-6E8A-4147-A177-3AD203B41FA5}">
                      <a16:colId xmlns="" xmlns:a16="http://schemas.microsoft.com/office/drawing/2014/main" val="20000"/>
                    </a:ext>
                  </a:extLst>
                </a:gridCol>
                <a:gridCol w="5239355">
                  <a:extLst>
                    <a:ext uri="{9D8B030D-6E8A-4147-A177-3AD203B41FA5}">
                      <a16:colId xmlns="" xmlns:a16="http://schemas.microsoft.com/office/drawing/2014/main" val="20001"/>
                    </a:ext>
                  </a:extLst>
                </a:gridCol>
              </a:tblGrid>
              <a:tr h="613470">
                <a:tc>
                  <a:txBody>
                    <a:bodyPr/>
                    <a:lstStyle/>
                    <a:p>
                      <a:endParaRPr lang="en-GB" sz="2400" dirty="0"/>
                    </a:p>
                  </a:txBody>
                  <a:tcPr marL="68580" marR="68580"/>
                </a:tc>
                <a:tc>
                  <a:txBody>
                    <a:bodyPr/>
                    <a:lstStyle/>
                    <a:p>
                      <a:r>
                        <a:rPr lang="en-GB" sz="2400" dirty="0"/>
                        <a:t>Feedback</a:t>
                      </a:r>
                    </a:p>
                  </a:txBody>
                  <a:tcPr marL="68580" marR="68580"/>
                </a:tc>
                <a:tc>
                  <a:txBody>
                    <a:bodyPr/>
                    <a:lstStyle/>
                    <a:p>
                      <a:r>
                        <a:rPr lang="en-GB" sz="2400"/>
                        <a:t>Comments</a:t>
                      </a:r>
                    </a:p>
                  </a:txBody>
                  <a:tcPr marL="68580" marR="68580"/>
                </a:tc>
                <a:extLst>
                  <a:ext uri="{0D108BD9-81ED-4DB2-BD59-A6C34878D82A}">
                    <a16:rowId xmlns="" xmlns:a16="http://schemas.microsoft.com/office/drawing/2014/main" val="10000"/>
                  </a:ext>
                </a:extLst>
              </a:tr>
              <a:tr h="979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7</a:t>
                      </a:r>
                      <a:endParaRPr kumimoji="0" lang="en-US" sz="2000" b="0" i="1"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“You completed half of the </a:t>
                      </a:r>
                      <a:r>
                        <a:rPr kumimoji="0" lang="en-US" sz="2000" b="0" i="1"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questions. Next time, try to speed up a bit.”</a:t>
                      </a:r>
                      <a:endParaRPr kumimoji="0" lang="en-US" sz="2000" b="0" i="1"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a:tc>
                <a:tc>
                  <a:txBody>
                    <a:bodyPr/>
                    <a:lstStyle/>
                    <a:p>
                      <a:r>
                        <a:rPr lang="en-GB" sz="2000" dirty="0">
                          <a:latin typeface="Calibri" panose="020F0502020204030204" pitchFamily="34" charset="0"/>
                        </a:rPr>
                        <a:t>Is based on amount of work completed</a:t>
                      </a:r>
                      <a:r>
                        <a:rPr lang="en-GB" sz="2000" baseline="0" dirty="0">
                          <a:latin typeface="Calibri" panose="020F0502020204030204" pitchFamily="34" charset="0"/>
                        </a:rPr>
                        <a:t> rather than learning.  Not helpful to move learning forward</a:t>
                      </a:r>
                      <a:r>
                        <a:rPr lang="en-GB" sz="2000" baseline="0" dirty="0" smtClean="0">
                          <a:latin typeface="Calibri" panose="020F0502020204030204" pitchFamily="34" charset="0"/>
                        </a:rPr>
                        <a:t>. How should they speed up? Is there a particular method they can use, like writing in note form, not copying the question, asking a friend, etc.?</a:t>
                      </a:r>
                      <a:endParaRPr lang="en-GB" sz="2000" dirty="0">
                        <a:latin typeface="Calibri" panose="020F0502020204030204" pitchFamily="34" charset="0"/>
                      </a:endParaRPr>
                    </a:p>
                  </a:txBody>
                  <a:tcPr marL="68580" marR="68580"/>
                </a:tc>
                <a:extLst>
                  <a:ext uri="{0D108BD9-81ED-4DB2-BD59-A6C34878D82A}">
                    <a16:rowId xmlns="" xmlns:a16="http://schemas.microsoft.com/office/drawing/2014/main" val="10001"/>
                  </a:ext>
                </a:extLst>
              </a:tr>
              <a:tr h="1101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1" dirty="0" smtClean="0">
                          <a:solidFill>
                            <a:schemeClr val="tx1"/>
                          </a:solidFill>
                          <a:latin typeface="Calibri" panose="020F0502020204030204" pitchFamily="34" charset="0"/>
                          <a:cs typeface="Times New Roman" panose="02020603050405020304" pitchFamily="18" charset="0"/>
                        </a:rPr>
                        <a:t>8</a:t>
                      </a:r>
                      <a:endParaRPr lang="en-US" sz="2000" b="0" i="1" dirty="0">
                        <a:solidFill>
                          <a:schemeClr val="tx1"/>
                        </a:solidFill>
                        <a:latin typeface="Calibri" panose="020F0502020204030204" pitchFamily="34" charset="0"/>
                        <a:cs typeface="Times New Roman" panose="020206030504050203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1" dirty="0" smtClean="0">
                          <a:solidFill>
                            <a:schemeClr val="tx1"/>
                          </a:solidFill>
                          <a:latin typeface="Calibri" panose="020F0502020204030204" pitchFamily="34" charset="0"/>
                          <a:cs typeface="Times New Roman" panose="02020603050405020304" pitchFamily="18" charset="0"/>
                        </a:rPr>
                        <a:t>“</a:t>
                      </a:r>
                      <a:r>
                        <a:rPr lang="en-GB" sz="2000" i="0" baseline="0" dirty="0" smtClean="0">
                          <a:latin typeface="Wingdings 2" panose="05020102010507070707" pitchFamily="18" charset="2"/>
                          <a:sym typeface="Wingdings 2" panose="05020102010507070707" pitchFamily="18" charset="2"/>
                        </a:rPr>
                        <a:t></a:t>
                      </a:r>
                      <a:r>
                        <a:rPr lang="en-US" sz="2000" b="0" i="1" dirty="0" smtClean="0">
                          <a:solidFill>
                            <a:schemeClr val="tx1"/>
                          </a:solidFill>
                          <a:latin typeface="Calibri" panose="020F0502020204030204" pitchFamily="34" charset="0"/>
                          <a:cs typeface="Times New Roman" panose="02020603050405020304" pitchFamily="18" charset="0"/>
                        </a:rPr>
                        <a:t>You’ve included most</a:t>
                      </a:r>
                      <a:r>
                        <a:rPr lang="en-US" sz="2000" b="0" i="1" baseline="0" dirty="0" smtClean="0">
                          <a:solidFill>
                            <a:schemeClr val="tx1"/>
                          </a:solidFill>
                          <a:latin typeface="Calibri" panose="020F0502020204030204" pitchFamily="34" charset="0"/>
                          <a:cs typeface="Times New Roman" panose="02020603050405020304" pitchFamily="18" charset="0"/>
                        </a:rPr>
                        <a:t> of the features of a bar graph.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baseline="0" dirty="0" smtClean="0">
                          <a:latin typeface="Wingdings 2" panose="05020102010507070707" pitchFamily="18" charset="2"/>
                          <a:sym typeface="Wingdings 2" panose="05020102010507070707" pitchFamily="18" charset="2"/>
                        </a:rPr>
                        <a:t></a:t>
                      </a:r>
                      <a:r>
                        <a:rPr lang="en-US" sz="2000" b="0" i="1" baseline="0" dirty="0" smtClean="0">
                          <a:solidFill>
                            <a:schemeClr val="tx1"/>
                          </a:solidFill>
                          <a:latin typeface="Calibri" panose="020F0502020204030204" pitchFamily="34" charset="0"/>
                          <a:cs typeface="Times New Roman" panose="02020603050405020304" pitchFamily="18" charset="0"/>
                        </a:rPr>
                        <a:t>Your data has been presented clearly.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1" baseline="0" dirty="0" smtClean="0">
                          <a:solidFill>
                            <a:schemeClr val="tx1"/>
                          </a:solidFill>
                          <a:latin typeface="Calibri" panose="020F0502020204030204" pitchFamily="34" charset="0"/>
                          <a:cs typeface="Times New Roman" panose="02020603050405020304" pitchFamily="18" charset="0"/>
                        </a:rPr>
                        <a:t>W. Can you add the X and Y axis?’</a:t>
                      </a:r>
                      <a:endParaRPr lang="en-US" sz="2000" b="0" i="1" dirty="0">
                        <a:solidFill>
                          <a:schemeClr val="tx1"/>
                        </a:solidFill>
                        <a:latin typeface="Calibri" panose="020F0502020204030204" pitchFamily="34" charset="0"/>
                        <a:cs typeface="Times New Roman" panose="02020603050405020304" pitchFamily="18" charset="0"/>
                      </a:endParaRPr>
                    </a:p>
                  </a:txBody>
                  <a:tcPr marL="68580" marR="68580"/>
                </a:tc>
                <a:tc>
                  <a:txBody>
                    <a:bodyPr/>
                    <a:lstStyle/>
                    <a:p>
                      <a:r>
                        <a:rPr lang="en-GB" sz="2000" dirty="0">
                          <a:latin typeface="Calibri" panose="020F0502020204030204" pitchFamily="34" charset="0"/>
                        </a:rPr>
                        <a:t>Could be more specific in what has been done well – which </a:t>
                      </a:r>
                      <a:r>
                        <a:rPr lang="en-GB" sz="2000" dirty="0" smtClean="0">
                          <a:latin typeface="Calibri" panose="020F0502020204030204" pitchFamily="34" charset="0"/>
                        </a:rPr>
                        <a:t>features have they used? </a:t>
                      </a:r>
                      <a:r>
                        <a:rPr lang="en-GB" sz="2000" dirty="0">
                          <a:latin typeface="Calibri" panose="020F0502020204030204" pitchFamily="34" charset="0"/>
                        </a:rPr>
                        <a:t>Gives a clear next </a:t>
                      </a:r>
                      <a:r>
                        <a:rPr lang="en-GB" sz="2000" dirty="0" smtClean="0">
                          <a:latin typeface="Calibri" panose="020F0502020204030204" pitchFamily="34" charset="0"/>
                        </a:rPr>
                        <a:t>step which the pupil can</a:t>
                      </a:r>
                      <a:r>
                        <a:rPr lang="en-GB" sz="2000" baseline="0" dirty="0" smtClean="0">
                          <a:latin typeface="Calibri" panose="020F0502020204030204" pitchFamily="34" charset="0"/>
                        </a:rPr>
                        <a:t> immediately act upon, and which – if they get it wrong – shows the teacher that they need to spend more time on this topic</a:t>
                      </a:r>
                      <a:r>
                        <a:rPr lang="en-GB" sz="2000" dirty="0" smtClean="0">
                          <a:latin typeface="Calibri" panose="020F0502020204030204" pitchFamily="34" charset="0"/>
                        </a:rPr>
                        <a:t>.</a:t>
                      </a:r>
                      <a:endParaRPr lang="en-GB" sz="2000" dirty="0">
                        <a:latin typeface="Calibri" panose="020F0502020204030204" pitchFamily="34" charset="0"/>
                      </a:endParaRPr>
                    </a:p>
                  </a:txBody>
                  <a:tcPr marL="68580" marR="6858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3913365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683568" y="692696"/>
            <a:ext cx="8287130" cy="782320"/>
          </a:xfrm>
        </p:spPr>
        <p:txBody>
          <a:bodyPr>
            <a:normAutofit fontScale="90000"/>
          </a:bodyPr>
          <a:lstStyle/>
          <a:p>
            <a:pPr algn="l"/>
            <a:r>
              <a:rPr lang="en-GB" b="1" dirty="0">
                <a:solidFill>
                  <a:schemeClr val="accent5"/>
                </a:solidFill>
                <a:latin typeface="Calibri" panose="020F0502020204030204" pitchFamily="34" charset="0"/>
              </a:rPr>
              <a:t/>
            </a:r>
            <a:br>
              <a:rPr lang="en-GB" b="1" dirty="0">
                <a:solidFill>
                  <a:schemeClr val="accent5"/>
                </a:solidFill>
                <a:latin typeface="Calibri" panose="020F0502020204030204" pitchFamily="34" charset="0"/>
              </a:rPr>
            </a:br>
            <a:r>
              <a:rPr lang="en-GB" b="1" dirty="0">
                <a:solidFill>
                  <a:schemeClr val="accent5"/>
                </a:solidFill>
                <a:latin typeface="Calibri" panose="020F0502020204030204" pitchFamily="34" charset="0"/>
              </a:rPr>
              <a:t/>
            </a:r>
            <a:br>
              <a:rPr lang="en-GB" b="1" dirty="0">
                <a:solidFill>
                  <a:schemeClr val="accent5"/>
                </a:solidFill>
                <a:latin typeface="Calibri" panose="020F0502020204030204" pitchFamily="34" charset="0"/>
              </a:rPr>
            </a:br>
            <a:r>
              <a:rPr lang="en-GB" b="1" dirty="0" smtClean="0">
                <a:solidFill>
                  <a:schemeClr val="accent5"/>
                </a:solidFill>
                <a:latin typeface="Calibri" panose="020F0502020204030204" pitchFamily="34" charset="0"/>
              </a:rPr>
              <a:t>Feedback Activity 4</a:t>
            </a:r>
            <a:r>
              <a:rPr lang="en-GB" b="1" dirty="0">
                <a:solidFill>
                  <a:schemeClr val="accent5"/>
                </a:solidFill>
                <a:latin typeface="Calibri" panose="020F0502020204030204" pitchFamily="34" charset="0"/>
              </a:rPr>
              <a:t/>
            </a:r>
            <a:br>
              <a:rPr lang="en-GB" b="1" dirty="0">
                <a:solidFill>
                  <a:schemeClr val="accent5"/>
                </a:solidFill>
                <a:latin typeface="Calibri" panose="020F0502020204030204" pitchFamily="34" charset="0"/>
              </a:rPr>
            </a:br>
            <a:r>
              <a:rPr lang="en-GB" dirty="0">
                <a:latin typeface="Calibri" panose="020F0502020204030204" pitchFamily="34" charset="0"/>
              </a:rPr>
              <a:t/>
            </a:r>
            <a:br>
              <a:rPr lang="en-GB" dirty="0">
                <a:latin typeface="Calibri" panose="020F0502020204030204" pitchFamily="34" charset="0"/>
              </a:rPr>
            </a:br>
            <a:endParaRPr lang="en-GB" dirty="0">
              <a:solidFill>
                <a:srgbClr val="00ABB5"/>
              </a:solidFill>
              <a:latin typeface="Calibri" panose="020F0502020204030204" pitchFamily="34" charset="0"/>
            </a:endParaRP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3" name="Content Placeholder 2"/>
          <p:cNvSpPr>
            <a:spLocks noGrp="1"/>
          </p:cNvSpPr>
          <p:nvPr>
            <p:ph idx="1"/>
          </p:nvPr>
        </p:nvSpPr>
        <p:spPr>
          <a:xfrm>
            <a:off x="611560" y="1848117"/>
            <a:ext cx="8229600" cy="4525963"/>
          </a:xfrm>
        </p:spPr>
        <p:txBody>
          <a:bodyPr vert="horz" lIns="91440" tIns="45720" rIns="91440" bIns="45720" rtlCol="0" anchor="t">
            <a:normAutofit/>
          </a:bodyPr>
          <a:lstStyle/>
          <a:p>
            <a:pPr>
              <a:buClr>
                <a:schemeClr val="accent5"/>
              </a:buClr>
            </a:pPr>
            <a:r>
              <a:rPr lang="en-GB" sz="2800" dirty="0">
                <a:solidFill>
                  <a:schemeClr val="tx1"/>
                </a:solidFill>
                <a:latin typeface="Calibri" panose="020F0502020204030204" pitchFamily="34" charset="0"/>
              </a:rPr>
              <a:t>Look at some evidence with feedback and next steps from your own context</a:t>
            </a:r>
          </a:p>
          <a:p>
            <a:pPr>
              <a:buClr>
                <a:schemeClr val="accent5"/>
              </a:buClr>
            </a:pPr>
            <a:endParaRPr lang="en-GB" sz="1600" dirty="0">
              <a:solidFill>
                <a:schemeClr val="tx1"/>
              </a:solidFill>
              <a:latin typeface="Calibri" panose="020F0502020204030204" pitchFamily="34" charset="0"/>
            </a:endParaRPr>
          </a:p>
          <a:p>
            <a:pPr>
              <a:buClr>
                <a:schemeClr val="accent5"/>
              </a:buClr>
            </a:pPr>
            <a:r>
              <a:rPr lang="en-GB" sz="2800" dirty="0">
                <a:solidFill>
                  <a:schemeClr val="tx1"/>
                </a:solidFill>
                <a:latin typeface="Calibri" panose="020F0502020204030204" pitchFamily="34" charset="0"/>
              </a:rPr>
              <a:t>Use the moderation questions on the next slide to discuss the feedback and next steps</a:t>
            </a:r>
          </a:p>
          <a:p>
            <a:pPr>
              <a:buClr>
                <a:schemeClr val="accent5"/>
              </a:buClr>
            </a:pPr>
            <a:endParaRPr lang="en-GB" sz="1600" dirty="0">
              <a:solidFill>
                <a:schemeClr val="tx1"/>
              </a:solidFill>
              <a:latin typeface="Calibri" panose="020F0502020204030204" pitchFamily="34" charset="0"/>
            </a:endParaRPr>
          </a:p>
          <a:p>
            <a:pPr>
              <a:buClr>
                <a:schemeClr val="accent5"/>
              </a:buClr>
            </a:pPr>
            <a:r>
              <a:rPr lang="en-GB" sz="2800" dirty="0" smtClean="0">
                <a:solidFill>
                  <a:schemeClr val="tx1"/>
                </a:solidFill>
                <a:latin typeface="Calibri" panose="020F0502020204030204" pitchFamily="34" charset="0"/>
              </a:rPr>
              <a:t>Make notes on your post its abou</a:t>
            </a:r>
            <a:r>
              <a:rPr lang="en-GB" sz="2800" dirty="0" smtClean="0">
                <a:latin typeface="Calibri" panose="020F0502020204030204" pitchFamily="34" charset="0"/>
              </a:rPr>
              <a:t>t your feedback – what are its strengths, and is there anything you could improve?</a:t>
            </a:r>
            <a:endParaRPr lang="en-GB"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512577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288715" y="160089"/>
            <a:ext cx="8287130" cy="782320"/>
          </a:xfrm>
        </p:spPr>
        <p:txBody>
          <a:bodyPr>
            <a:normAutofit/>
          </a:bodyPr>
          <a:lstStyle/>
          <a:p>
            <a:r>
              <a:rPr lang="en-GB" sz="3600" b="1">
                <a:solidFill>
                  <a:schemeClr val="accent5"/>
                </a:solidFill>
                <a:latin typeface="Calibri" panose="020F0502020204030204" pitchFamily="34" charset="0"/>
              </a:rPr>
              <a:t>Moderating Feedback</a:t>
            </a: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3" name="Content Placeholder 2"/>
          <p:cNvSpPr>
            <a:spLocks noGrp="1"/>
          </p:cNvSpPr>
          <p:nvPr>
            <p:ph idx="1"/>
          </p:nvPr>
        </p:nvSpPr>
        <p:spPr>
          <a:xfrm>
            <a:off x="288769" y="1064928"/>
            <a:ext cx="8855233" cy="4931772"/>
          </a:xfrm>
        </p:spPr>
        <p:txBody>
          <a:bodyPr>
            <a:normAutofit fontScale="77500" lnSpcReduction="20000"/>
          </a:bodyPr>
          <a:lstStyle/>
          <a:p>
            <a:pPr lvl="0">
              <a:buClr>
                <a:schemeClr val="accent5"/>
              </a:buClr>
            </a:pPr>
            <a:r>
              <a:rPr lang="en-GB" sz="3400" dirty="0"/>
              <a:t>Are the learners receiving on-going feedback on their work?</a:t>
            </a:r>
          </a:p>
          <a:p>
            <a:pPr lvl="0">
              <a:buClr>
                <a:schemeClr val="accent5"/>
              </a:buClr>
            </a:pPr>
            <a:r>
              <a:rPr lang="en-GB" sz="3400" dirty="0"/>
              <a:t>Is this based on the Success Criteria?</a:t>
            </a:r>
          </a:p>
          <a:p>
            <a:pPr lvl="0">
              <a:buClr>
                <a:schemeClr val="accent5"/>
              </a:buClr>
            </a:pPr>
            <a:r>
              <a:rPr lang="en-GB" sz="3400" dirty="0" smtClean="0"/>
              <a:t>Does </a:t>
            </a:r>
            <a:r>
              <a:rPr lang="en-GB" sz="3400" dirty="0"/>
              <a:t>the feedback state areas of success?</a:t>
            </a:r>
          </a:p>
          <a:p>
            <a:pPr lvl="0">
              <a:buClr>
                <a:schemeClr val="accent5"/>
              </a:buClr>
            </a:pPr>
            <a:r>
              <a:rPr lang="en-GB" sz="3400" dirty="0"/>
              <a:t>Does the feedback state what the learner’s next steps are</a:t>
            </a:r>
            <a:r>
              <a:rPr lang="en-GB" sz="3400" dirty="0" smtClean="0"/>
              <a:t>?</a:t>
            </a:r>
            <a:endParaRPr lang="en-GB" sz="3400" dirty="0"/>
          </a:p>
          <a:p>
            <a:pPr lvl="0">
              <a:buClr>
                <a:schemeClr val="accent5"/>
              </a:buClr>
            </a:pPr>
            <a:r>
              <a:rPr lang="en-GB" sz="3400" dirty="0"/>
              <a:t>Does the feedback include a mix of self, peer and practitioner assessment?</a:t>
            </a:r>
          </a:p>
          <a:p>
            <a:pPr lvl="0">
              <a:buClr>
                <a:schemeClr val="accent5"/>
              </a:buClr>
            </a:pPr>
            <a:r>
              <a:rPr lang="en-GB" sz="3400" dirty="0"/>
              <a:t>Are the learner’s next </a:t>
            </a:r>
            <a:r>
              <a:rPr lang="en-GB" sz="3400" dirty="0" smtClean="0"/>
              <a:t>steps clear and specific?</a:t>
            </a:r>
          </a:p>
          <a:p>
            <a:pPr lvl="0">
              <a:buClr>
                <a:schemeClr val="accent5"/>
              </a:buClr>
            </a:pPr>
            <a:r>
              <a:rPr lang="en-GB" sz="3400" dirty="0" smtClean="0"/>
              <a:t>Is the language pupil friendly?</a:t>
            </a:r>
          </a:p>
          <a:p>
            <a:pPr lvl="0">
              <a:buClr>
                <a:schemeClr val="accent5"/>
              </a:buClr>
            </a:pPr>
            <a:r>
              <a:rPr lang="en-GB" sz="3400" dirty="0" smtClean="0"/>
              <a:t>Is the language used “ego-involving”?</a:t>
            </a:r>
          </a:p>
          <a:p>
            <a:pPr lvl="0">
              <a:buClr>
                <a:schemeClr val="accent5"/>
              </a:buClr>
            </a:pPr>
            <a:r>
              <a:rPr lang="en-GB" sz="3400" dirty="0" smtClean="0"/>
              <a:t>Could </a:t>
            </a:r>
            <a:r>
              <a:rPr lang="en-GB" sz="3400" dirty="0"/>
              <a:t>a learner set appropriate targets from the feedback</a:t>
            </a:r>
            <a:r>
              <a:rPr lang="en-GB" sz="3400" dirty="0" smtClean="0"/>
              <a:t>?</a:t>
            </a:r>
            <a:endParaRPr lang="en-GB" sz="2800" dirty="0">
              <a:solidFill>
                <a:schemeClr val="tx1"/>
              </a:solidFill>
              <a:latin typeface="Calibri" panose="020F0502020204030204" pitchFamily="34" charset="0"/>
            </a:endParaRPr>
          </a:p>
          <a:p>
            <a:pPr marL="1085850" lvl="1">
              <a:buFont typeface="Arial" panose="020B0604020202020204" pitchFamily="34" charset="0"/>
              <a:buChar char="•"/>
            </a:pPr>
            <a:endParaRPr lang="en-GB" sz="2800" dirty="0">
              <a:solidFill>
                <a:schemeClr val="tx1"/>
              </a:solidFill>
              <a:latin typeface="Calibri" panose="020F0502020204030204" pitchFamily="34" charset="0"/>
            </a:endParaRPr>
          </a:p>
          <a:p>
            <a:pPr marL="0" indent="0">
              <a:buNone/>
            </a:pPr>
            <a:endParaRPr lang="en-GB" sz="2400" dirty="0"/>
          </a:p>
        </p:txBody>
      </p:sp>
    </p:spTree>
    <p:extLst>
      <p:ext uri="{BB962C8B-B14F-4D97-AF65-F5344CB8AC3E}">
        <p14:creationId xmlns:p14="http://schemas.microsoft.com/office/powerpoint/2010/main" val="29297223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346245" y="476672"/>
            <a:ext cx="8229600" cy="1143000"/>
          </a:xfrm>
        </p:spPr>
        <p:txBody>
          <a:bodyPr>
            <a:normAutofit/>
          </a:bodyPr>
          <a:lstStyle/>
          <a:p>
            <a:r>
              <a:rPr lang="en-GB" sz="3600" b="1">
                <a:solidFill>
                  <a:schemeClr val="accent5"/>
                </a:solidFill>
                <a:latin typeface="Calibri" panose="020F0502020204030204" pitchFamily="34" charset="0"/>
              </a:rPr>
              <a:t>Reflective Questions</a:t>
            </a:r>
          </a:p>
        </p:txBody>
      </p:sp>
      <p:sp>
        <p:nvSpPr>
          <p:cNvPr id="3" name="Content Placeholder 2"/>
          <p:cNvSpPr>
            <a:spLocks noGrp="1"/>
          </p:cNvSpPr>
          <p:nvPr>
            <p:ph idx="1"/>
          </p:nvPr>
        </p:nvSpPr>
        <p:spPr>
          <a:xfrm>
            <a:off x="714400" y="1963272"/>
            <a:ext cx="7715200" cy="4525963"/>
          </a:xfrm>
        </p:spPr>
        <p:txBody>
          <a:bodyPr vert="horz" lIns="91440" tIns="45720" rIns="91440" bIns="45720" rtlCol="0" anchor="t">
            <a:normAutofit/>
          </a:bodyPr>
          <a:lstStyle/>
          <a:p>
            <a:pPr>
              <a:buClr>
                <a:schemeClr val="accent5"/>
              </a:buClr>
            </a:pPr>
            <a:r>
              <a:rPr lang="en-GB" sz="3600">
                <a:solidFill>
                  <a:schemeClr val="tx1"/>
                </a:solidFill>
                <a:latin typeface="Calibri" panose="020F0502020204030204" pitchFamily="34" charset="0"/>
              </a:rPr>
              <a:t>The following reflective questions are designed to promote professional dialogue</a:t>
            </a:r>
          </a:p>
        </p:txBody>
      </p:sp>
    </p:spTree>
    <p:extLst>
      <p:ext uri="{BB962C8B-B14F-4D97-AF65-F5344CB8AC3E}">
        <p14:creationId xmlns:p14="http://schemas.microsoft.com/office/powerpoint/2010/main" val="41607623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28435" y="764704"/>
            <a:ext cx="8287130" cy="782320"/>
          </a:xfrm>
        </p:spPr>
        <p:txBody>
          <a:bodyPr>
            <a:normAutofit/>
          </a:bodyPr>
          <a:lstStyle/>
          <a:p>
            <a:r>
              <a:rPr lang="en-GB" sz="3600" b="1">
                <a:solidFill>
                  <a:srgbClr val="00ABB5"/>
                </a:solidFill>
              </a:rPr>
              <a:t>Reflective Questions - Feedback</a:t>
            </a:r>
          </a:p>
        </p:txBody>
      </p:sp>
      <p:sp>
        <p:nvSpPr>
          <p:cNvPr id="3" name="Content Placeholder 2"/>
          <p:cNvSpPr>
            <a:spLocks noGrp="1"/>
          </p:cNvSpPr>
          <p:nvPr>
            <p:ph idx="1"/>
          </p:nvPr>
        </p:nvSpPr>
        <p:spPr>
          <a:xfrm>
            <a:off x="709958" y="1844828"/>
            <a:ext cx="8272677" cy="4716208"/>
          </a:xfrm>
        </p:spPr>
        <p:txBody>
          <a:bodyPr>
            <a:normAutofit fontScale="55000" lnSpcReduction="20000"/>
          </a:bodyPr>
          <a:lstStyle/>
          <a:p>
            <a:pPr>
              <a:buClr>
                <a:schemeClr val="accent5"/>
              </a:buClr>
            </a:pPr>
            <a:r>
              <a:rPr lang="en-GB" sz="5100" dirty="0"/>
              <a:t>D</a:t>
            </a:r>
            <a:r>
              <a:rPr lang="en-GB" sz="5100" dirty="0" smtClean="0"/>
              <a:t>o you make use of Success Criteria when providing feedback?</a:t>
            </a:r>
          </a:p>
          <a:p>
            <a:pPr>
              <a:buClr>
                <a:schemeClr val="accent5"/>
              </a:buClr>
            </a:pPr>
            <a:r>
              <a:rPr lang="en-GB" sz="5100" dirty="0" smtClean="0"/>
              <a:t>Do you give pupils specific, targeted advice on how to improve their work?</a:t>
            </a:r>
          </a:p>
          <a:p>
            <a:pPr>
              <a:buClr>
                <a:schemeClr val="accent5"/>
              </a:buClr>
            </a:pPr>
            <a:r>
              <a:rPr lang="en-GB" sz="5100" dirty="0" smtClean="0"/>
              <a:t>Do you give pupils an opportunity to act on the feedback they have received as soon as possible?</a:t>
            </a:r>
          </a:p>
          <a:p>
            <a:pPr>
              <a:buClr>
                <a:schemeClr val="accent5"/>
              </a:buClr>
            </a:pPr>
            <a:r>
              <a:rPr lang="en-GB" sz="5100" dirty="0"/>
              <a:t>D</a:t>
            </a:r>
            <a:r>
              <a:rPr lang="en-GB" sz="5100" dirty="0" smtClean="0"/>
              <a:t>o you provide opportunities for peer assessment?</a:t>
            </a:r>
          </a:p>
          <a:p>
            <a:r>
              <a:rPr lang="en-GB" sz="5100" dirty="0" smtClean="0"/>
              <a:t>Do your pupils base their targets on feedback provided?</a:t>
            </a:r>
          </a:p>
          <a:p>
            <a:r>
              <a:rPr lang="en-GB" sz="5100" dirty="0" smtClean="0"/>
              <a:t>Do you use the feedback you provide as a basis for your ongoing planning?</a:t>
            </a:r>
            <a:endParaRPr lang="en-GB" sz="5100" dirty="0"/>
          </a:p>
          <a:p>
            <a:endParaRPr lang="en-GB" dirty="0"/>
          </a:p>
          <a:p>
            <a:pPr>
              <a:buClr>
                <a:srgbClr val="00ABB5"/>
              </a:buClr>
            </a:pPr>
            <a:endParaRPr lang="en-GB"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4192447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28435" y="764704"/>
            <a:ext cx="8287130" cy="782320"/>
          </a:xfrm>
        </p:spPr>
        <p:txBody>
          <a:bodyPr>
            <a:normAutofit/>
          </a:bodyPr>
          <a:lstStyle/>
          <a:p>
            <a:r>
              <a:rPr lang="en-GB" sz="3600" b="1" dirty="0" smtClean="0">
                <a:solidFill>
                  <a:srgbClr val="00ABB5"/>
                </a:solidFill>
              </a:rPr>
              <a:t>Next Steps…</a:t>
            </a:r>
            <a:endParaRPr lang="en-GB" sz="3600" b="1" dirty="0">
              <a:solidFill>
                <a:srgbClr val="00ABB5"/>
              </a:solidFill>
            </a:endParaRPr>
          </a:p>
        </p:txBody>
      </p:sp>
      <p:sp>
        <p:nvSpPr>
          <p:cNvPr id="3" name="Content Placeholder 2"/>
          <p:cNvSpPr>
            <a:spLocks noGrp="1"/>
          </p:cNvSpPr>
          <p:nvPr>
            <p:ph idx="1"/>
          </p:nvPr>
        </p:nvSpPr>
        <p:spPr>
          <a:xfrm>
            <a:off x="709958" y="1844828"/>
            <a:ext cx="7890969" cy="3672404"/>
          </a:xfrm>
        </p:spPr>
        <p:txBody>
          <a:bodyPr>
            <a:normAutofit fontScale="85000" lnSpcReduction="20000"/>
          </a:bodyPr>
          <a:lstStyle/>
          <a:p>
            <a:pPr>
              <a:buClr>
                <a:schemeClr val="accent5"/>
              </a:buClr>
            </a:pPr>
            <a:r>
              <a:rPr lang="en-GB" sz="3300" dirty="0" smtClean="0"/>
              <a:t>Aim to incorporate in lesson feedback the next time your class are working on a task</a:t>
            </a:r>
          </a:p>
          <a:p>
            <a:pPr>
              <a:buClr>
                <a:schemeClr val="accent5"/>
              </a:buClr>
            </a:pPr>
            <a:r>
              <a:rPr lang="en-GB" sz="3300" dirty="0" smtClean="0"/>
              <a:t>Consider the next batch of marking you plan to do – can you give feedback in a more meaningful, simple manner?</a:t>
            </a:r>
          </a:p>
          <a:p>
            <a:pPr>
              <a:buClr>
                <a:schemeClr val="accent5"/>
              </a:buClr>
            </a:pPr>
            <a:r>
              <a:rPr lang="en-GB" sz="3300" dirty="0" smtClean="0"/>
              <a:t>When next marking pupil work, consider the moderation questions we have looked at </a:t>
            </a:r>
            <a:r>
              <a:rPr lang="en-GB" sz="3300" dirty="0" smtClean="0"/>
              <a:t>today</a:t>
            </a:r>
          </a:p>
          <a:p>
            <a:pPr>
              <a:buClr>
                <a:schemeClr val="accent5"/>
              </a:buClr>
            </a:pPr>
            <a:r>
              <a:rPr lang="en-GB" sz="3300" dirty="0" smtClean="0"/>
              <a:t>Tak</a:t>
            </a:r>
            <a:r>
              <a:rPr lang="en-GB" sz="3300" dirty="0" smtClean="0"/>
              <a:t>e part in lesson observations which focus on in lesson feedback</a:t>
            </a:r>
            <a:endParaRPr lang="en-GB" sz="3300" dirty="0" smtClean="0"/>
          </a:p>
          <a:p>
            <a:pPr>
              <a:buClr>
                <a:schemeClr val="accent5"/>
              </a:buClr>
            </a:pPr>
            <a:endParaRPr lang="en-GB" dirty="0"/>
          </a:p>
          <a:p>
            <a:endParaRPr lang="en-GB" dirty="0"/>
          </a:p>
          <a:p>
            <a:pPr>
              <a:buClr>
                <a:srgbClr val="00ABB5"/>
              </a:buClr>
            </a:pPr>
            <a:endParaRPr lang="en-GB"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1789122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335"/>
            <a:ext cx="9115685" cy="6426558"/>
          </a:xfrm>
          <a:prstGeom prst="rect">
            <a:avLst/>
          </a:prstGeom>
        </p:spPr>
      </p:pic>
      <p:sp>
        <p:nvSpPr>
          <p:cNvPr id="3" name="5-Point Star 2"/>
          <p:cNvSpPr/>
          <p:nvPr/>
        </p:nvSpPr>
        <p:spPr>
          <a:xfrm>
            <a:off x="-502023" y="2061881"/>
            <a:ext cx="2940424" cy="2492189"/>
          </a:xfrm>
          <a:prstGeom prst="star5">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1182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5" name="Picture 4"/>
          <p:cNvPicPr>
            <a:picLocks noChangeAspect="1"/>
          </p:cNvPicPr>
          <p:nvPr/>
        </p:nvPicPr>
        <p:blipFill>
          <a:blip r:embed="rId4"/>
          <a:stretch>
            <a:fillRect/>
          </a:stretch>
        </p:blipFill>
        <p:spPr>
          <a:xfrm>
            <a:off x="6624985" y="6526480"/>
            <a:ext cx="2103260" cy="186956"/>
          </a:xfrm>
          <a:prstGeom prst="rect">
            <a:avLst/>
          </a:prstGeom>
        </p:spPr>
      </p:pic>
      <p:sp>
        <p:nvSpPr>
          <p:cNvPr id="9" name="Rectangle 8"/>
          <p:cNvSpPr/>
          <p:nvPr/>
        </p:nvSpPr>
        <p:spPr>
          <a:xfrm>
            <a:off x="467544" y="2105457"/>
            <a:ext cx="8546608" cy="4278094"/>
          </a:xfrm>
          <a:prstGeom prst="rect">
            <a:avLst/>
          </a:prstGeom>
        </p:spPr>
        <p:txBody>
          <a:bodyPr wrap="square">
            <a:spAutoFit/>
          </a:bodyPr>
          <a:lstStyle/>
          <a:p>
            <a:r>
              <a:rPr lang="en-GB" sz="3600" b="1" dirty="0">
                <a:latin typeface="Calibri" panose="020F0502020204030204" pitchFamily="34" charset="0"/>
              </a:rPr>
              <a:t>Workshop activities</a:t>
            </a:r>
          </a:p>
          <a:p>
            <a:endParaRPr lang="en-GB" sz="3600" b="1" dirty="0">
              <a:latin typeface="Calibri" panose="020F0502020204030204" pitchFamily="34" charset="0"/>
            </a:endParaRPr>
          </a:p>
          <a:p>
            <a:r>
              <a:rPr lang="en-GB" sz="3600" b="1" dirty="0">
                <a:latin typeface="Calibri" panose="020F0502020204030204" pitchFamily="34" charset="0"/>
              </a:rPr>
              <a:t>You will need:</a:t>
            </a:r>
          </a:p>
          <a:p>
            <a:pPr marL="571500" indent="-571500">
              <a:buClr>
                <a:schemeClr val="accent5"/>
              </a:buClr>
              <a:buFont typeface="Arial" panose="020B0604020202020204" pitchFamily="34" charset="0"/>
              <a:buChar char="•"/>
            </a:pPr>
            <a:r>
              <a:rPr lang="en-GB" sz="3600" dirty="0" smtClean="0">
                <a:latin typeface="Calibri" panose="020F0502020204030204" pitchFamily="34" charset="0"/>
              </a:rPr>
              <a:t>Board paper</a:t>
            </a:r>
          </a:p>
          <a:p>
            <a:pPr marL="571500" indent="-571500">
              <a:buClr>
                <a:schemeClr val="accent5"/>
              </a:buClr>
              <a:buFont typeface="Arial" panose="020B0604020202020204" pitchFamily="34" charset="0"/>
              <a:buChar char="•"/>
            </a:pPr>
            <a:r>
              <a:rPr lang="en-GB" sz="3600" dirty="0" smtClean="0">
                <a:latin typeface="Calibri" panose="020F0502020204030204" pitchFamily="34" charset="0"/>
              </a:rPr>
              <a:t>Pen(s)</a:t>
            </a:r>
            <a:endParaRPr lang="en-GB" sz="3600" dirty="0">
              <a:latin typeface="Calibri" panose="020F0502020204030204" pitchFamily="34" charset="0"/>
            </a:endParaRPr>
          </a:p>
          <a:p>
            <a:endParaRPr lang="en-GB" sz="3600" dirty="0">
              <a:latin typeface="Calibri" panose="020F0502020204030204" pitchFamily="34" charset="0"/>
            </a:endParaRPr>
          </a:p>
          <a:p>
            <a:endParaRPr lang="en-GB" sz="3600" dirty="0">
              <a:latin typeface="Calibri" panose="020F0502020204030204" pitchFamily="34" charset="0"/>
            </a:endParaRPr>
          </a:p>
          <a:p>
            <a:endParaRPr lang="en-GB" sz="2000" dirty="0"/>
          </a:p>
        </p:txBody>
      </p:sp>
      <p:pic>
        <p:nvPicPr>
          <p:cNvPr id="6" name="Picture 5"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287048" y="332656"/>
            <a:ext cx="1908689" cy="1071658"/>
          </a:xfrm>
          <a:prstGeom prst="rect">
            <a:avLst/>
          </a:prstGeom>
        </p:spPr>
      </p:pic>
      <p:sp>
        <p:nvSpPr>
          <p:cNvPr id="7" name="Rectangle 6"/>
          <p:cNvSpPr/>
          <p:nvPr/>
        </p:nvSpPr>
        <p:spPr>
          <a:xfrm>
            <a:off x="2899523" y="514542"/>
            <a:ext cx="6244477" cy="707886"/>
          </a:xfrm>
          <a:prstGeom prst="rect">
            <a:avLst/>
          </a:prstGeom>
        </p:spPr>
        <p:txBody>
          <a:bodyPr wrap="square">
            <a:spAutoFit/>
          </a:bodyPr>
          <a:lstStyle/>
          <a:p>
            <a:r>
              <a:rPr lang="en-GB" sz="4000" b="1">
                <a:solidFill>
                  <a:srgbClr val="00ABB5"/>
                </a:solidFill>
                <a:latin typeface="+mj-lt"/>
              </a:rPr>
              <a:t>Feedback</a:t>
            </a:r>
            <a:endParaRPr lang="en-US" sz="4000" b="1">
              <a:latin typeface="+mj-lt"/>
            </a:endParaRPr>
          </a:p>
        </p:txBody>
      </p:sp>
    </p:spTree>
    <p:extLst>
      <p:ext uri="{BB962C8B-B14F-4D97-AF65-F5344CB8AC3E}">
        <p14:creationId xmlns:p14="http://schemas.microsoft.com/office/powerpoint/2010/main" val="1841150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28435" y="764704"/>
            <a:ext cx="8287130" cy="782320"/>
          </a:xfrm>
        </p:spPr>
        <p:txBody>
          <a:bodyPr>
            <a:normAutofit/>
          </a:bodyPr>
          <a:lstStyle/>
          <a:p>
            <a:r>
              <a:rPr lang="en-GB" sz="3600" b="1" dirty="0" smtClean="0">
                <a:solidFill>
                  <a:srgbClr val="00ABB5"/>
                </a:solidFill>
              </a:rPr>
              <a:t>Discussion </a:t>
            </a:r>
            <a:r>
              <a:rPr lang="en-GB" sz="3600" b="1" dirty="0">
                <a:solidFill>
                  <a:srgbClr val="00ABB5"/>
                </a:solidFill>
              </a:rPr>
              <a:t>Questions - Feedback</a:t>
            </a:r>
          </a:p>
        </p:txBody>
      </p:sp>
      <p:sp>
        <p:nvSpPr>
          <p:cNvPr id="3" name="Content Placeholder 2"/>
          <p:cNvSpPr>
            <a:spLocks noGrp="1"/>
          </p:cNvSpPr>
          <p:nvPr>
            <p:ph idx="1"/>
          </p:nvPr>
        </p:nvSpPr>
        <p:spPr>
          <a:xfrm>
            <a:off x="709958" y="1844828"/>
            <a:ext cx="7890969" cy="3672404"/>
          </a:xfrm>
        </p:spPr>
        <p:txBody>
          <a:bodyPr>
            <a:normAutofit lnSpcReduction="10000"/>
          </a:bodyPr>
          <a:lstStyle/>
          <a:p>
            <a:pPr>
              <a:buClr>
                <a:schemeClr val="accent5"/>
              </a:buClr>
            </a:pPr>
            <a:r>
              <a:rPr lang="en-GB" sz="3300" dirty="0" smtClean="0"/>
              <a:t>How do you provide feedback to your pupils?</a:t>
            </a:r>
            <a:endParaRPr lang="en-GB" sz="3300" dirty="0"/>
          </a:p>
          <a:p>
            <a:pPr>
              <a:buClr>
                <a:schemeClr val="accent5"/>
              </a:buClr>
            </a:pPr>
            <a:r>
              <a:rPr lang="en-GB" sz="3300" dirty="0" smtClean="0"/>
              <a:t>What </a:t>
            </a:r>
            <a:r>
              <a:rPr lang="en-GB" sz="3300" dirty="0"/>
              <a:t>are the common </a:t>
            </a:r>
            <a:r>
              <a:rPr lang="en-GB" sz="3300" dirty="0" smtClean="0"/>
              <a:t>issues </a:t>
            </a:r>
            <a:r>
              <a:rPr lang="en-GB" sz="3300" dirty="0"/>
              <a:t>affecting the quality of feedback in your context</a:t>
            </a:r>
            <a:r>
              <a:rPr lang="en-GB" sz="3300" dirty="0" smtClean="0"/>
              <a:t>?</a:t>
            </a:r>
          </a:p>
          <a:p>
            <a:pPr>
              <a:buClr>
                <a:schemeClr val="accent5"/>
              </a:buClr>
            </a:pPr>
            <a:r>
              <a:rPr lang="en-GB" sz="3300" dirty="0" smtClean="0"/>
              <a:t>How do </a:t>
            </a:r>
            <a:r>
              <a:rPr lang="en-GB" sz="3300" b="1" dirty="0" smtClean="0"/>
              <a:t>you</a:t>
            </a:r>
            <a:r>
              <a:rPr lang="en-GB" sz="3300" dirty="0" smtClean="0"/>
              <a:t> make use of feedback?</a:t>
            </a:r>
          </a:p>
          <a:p>
            <a:pPr>
              <a:buClr>
                <a:schemeClr val="accent5"/>
              </a:buClr>
            </a:pPr>
            <a:r>
              <a:rPr lang="en-GB" sz="3300" dirty="0" smtClean="0"/>
              <a:t>Which do you find more effective – written or verbal feedback? Why?</a:t>
            </a:r>
            <a:endParaRPr lang="en-GB" sz="3300" dirty="0"/>
          </a:p>
          <a:p>
            <a:endParaRPr lang="en-GB" dirty="0"/>
          </a:p>
          <a:p>
            <a:endParaRPr lang="en-GB" dirty="0"/>
          </a:p>
          <a:p>
            <a:pPr>
              <a:buClr>
                <a:srgbClr val="00ABB5"/>
              </a:buClr>
            </a:pPr>
            <a:endParaRPr lang="en-GB"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1289477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3" name="Content Placeholder 2"/>
          <p:cNvSpPr>
            <a:spLocks noGrp="1"/>
          </p:cNvSpPr>
          <p:nvPr>
            <p:ph idx="1"/>
          </p:nvPr>
        </p:nvSpPr>
        <p:spPr>
          <a:xfrm>
            <a:off x="649852" y="1628800"/>
            <a:ext cx="7890969" cy="4461099"/>
          </a:xfrm>
        </p:spPr>
        <p:txBody>
          <a:bodyPr>
            <a:normAutofit fontScale="92500" lnSpcReduction="20000"/>
          </a:bodyPr>
          <a:lstStyle/>
          <a:p>
            <a:pPr marL="0" indent="0" algn="ctr">
              <a:lnSpc>
                <a:spcPct val="150000"/>
              </a:lnSpc>
              <a:buNone/>
            </a:pPr>
            <a:r>
              <a:rPr lang="en-GB" sz="4000" b="1" dirty="0">
                <a:solidFill>
                  <a:schemeClr val="accent5"/>
                </a:solidFill>
              </a:rPr>
              <a:t>Why </a:t>
            </a:r>
            <a:r>
              <a:rPr lang="en-GB" sz="4000" b="1" dirty="0" smtClean="0">
                <a:solidFill>
                  <a:schemeClr val="accent5"/>
                </a:solidFill>
              </a:rPr>
              <a:t>is feedback important?</a:t>
            </a:r>
          </a:p>
          <a:p>
            <a:pPr marL="0" indent="0" algn="ctr">
              <a:lnSpc>
                <a:spcPct val="150000"/>
              </a:lnSpc>
              <a:buNone/>
            </a:pPr>
            <a:endParaRPr lang="en-GB" sz="4000" b="1" dirty="0">
              <a:solidFill>
                <a:schemeClr val="accent5"/>
              </a:solidFill>
            </a:endParaRPr>
          </a:p>
          <a:p>
            <a:pPr marL="0" indent="0" algn="ctr">
              <a:lnSpc>
                <a:spcPct val="150000"/>
              </a:lnSpc>
              <a:buNone/>
            </a:pPr>
            <a:r>
              <a:rPr lang="en-GB" sz="4000" b="1" dirty="0">
                <a:solidFill>
                  <a:schemeClr val="accent5"/>
                </a:solidFill>
              </a:rPr>
              <a:t>What are the key features of effective </a:t>
            </a:r>
            <a:r>
              <a:rPr lang="en-GB" sz="4000" b="1" dirty="0" smtClean="0">
                <a:solidFill>
                  <a:schemeClr val="accent5"/>
                </a:solidFill>
              </a:rPr>
              <a:t>feedback?</a:t>
            </a:r>
            <a:r>
              <a:rPr lang="en-GB" sz="4000" b="1" dirty="0">
                <a:solidFill>
                  <a:schemeClr val="accent5"/>
                </a:solidFill>
              </a:rPr>
              <a:t/>
            </a:r>
            <a:br>
              <a:rPr lang="en-GB" sz="4000" b="1" dirty="0">
                <a:solidFill>
                  <a:schemeClr val="accent5"/>
                </a:solidFill>
              </a:rPr>
            </a:br>
            <a:r>
              <a:rPr lang="en-GB" sz="4000" b="1" dirty="0">
                <a:solidFill>
                  <a:schemeClr val="accent5"/>
                </a:solidFill>
              </a:rPr>
              <a:t/>
            </a:r>
            <a:br>
              <a:rPr lang="en-GB" sz="4000" b="1" dirty="0">
                <a:solidFill>
                  <a:schemeClr val="accent5"/>
                </a:solidFill>
              </a:rPr>
            </a:br>
            <a:r>
              <a:rPr lang="en-GB" sz="2400" b="1" dirty="0" smtClean="0">
                <a:solidFill>
                  <a:schemeClr val="accent5"/>
                </a:solidFill>
              </a:rPr>
              <a:t>(8 </a:t>
            </a:r>
            <a:r>
              <a:rPr lang="en-GB" sz="2400" b="1" dirty="0">
                <a:solidFill>
                  <a:schemeClr val="accent5"/>
                </a:solidFill>
              </a:rPr>
              <a:t>minutes to discuss)</a:t>
            </a:r>
          </a:p>
          <a:p>
            <a:pPr marL="0" indent="0">
              <a:lnSpc>
                <a:spcPct val="150000"/>
              </a:lnSpc>
              <a:buClr>
                <a:srgbClr val="00ABB5"/>
              </a:buClr>
              <a:buNone/>
            </a:pPr>
            <a:endParaRPr lang="en-GB"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2039722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lstStyle/>
          <a:p>
            <a:r>
              <a:rPr lang="en-GB" b="1" dirty="0">
                <a:solidFill>
                  <a:srgbClr val="00ABB5"/>
                </a:solidFill>
              </a:rPr>
              <a:t>Why is </a:t>
            </a:r>
            <a:r>
              <a:rPr lang="en-GB" b="1" dirty="0" smtClean="0">
                <a:solidFill>
                  <a:srgbClr val="00ABB5"/>
                </a:solidFill>
              </a:rPr>
              <a:t>feedback </a:t>
            </a:r>
            <a:r>
              <a:rPr lang="en-GB" b="1" dirty="0">
                <a:solidFill>
                  <a:srgbClr val="00ABB5"/>
                </a:solidFill>
              </a:rPr>
              <a:t>important? </a:t>
            </a:r>
          </a:p>
        </p:txBody>
      </p:sp>
      <p:sp>
        <p:nvSpPr>
          <p:cNvPr id="3" name="Content Placeholder 2"/>
          <p:cNvSpPr>
            <a:spLocks noGrp="1"/>
          </p:cNvSpPr>
          <p:nvPr>
            <p:ph idx="1"/>
          </p:nvPr>
        </p:nvSpPr>
        <p:spPr>
          <a:xfrm>
            <a:off x="413443" y="1507444"/>
            <a:ext cx="8331020" cy="4818987"/>
          </a:xfrm>
        </p:spPr>
        <p:txBody>
          <a:bodyPr>
            <a:normAutofit fontScale="85000" lnSpcReduction="10000"/>
          </a:bodyPr>
          <a:lstStyle/>
          <a:p>
            <a:pPr marL="685800">
              <a:buClr>
                <a:schemeClr val="accent5"/>
              </a:buClr>
            </a:pPr>
            <a:r>
              <a:rPr lang="en-GB" dirty="0"/>
              <a:t>Ensures learners are clear about what they have done well </a:t>
            </a:r>
            <a:endParaRPr lang="en-GB" dirty="0" smtClean="0"/>
          </a:p>
          <a:p>
            <a:pPr marL="685800">
              <a:buClr>
                <a:schemeClr val="accent5"/>
              </a:buClr>
            </a:pPr>
            <a:r>
              <a:rPr lang="en-GB" dirty="0" smtClean="0"/>
              <a:t>Provides areas </a:t>
            </a:r>
            <a:r>
              <a:rPr lang="en-GB" dirty="0"/>
              <a:t>for improvement</a:t>
            </a:r>
          </a:p>
          <a:p>
            <a:pPr marL="685800">
              <a:buClr>
                <a:schemeClr val="accent5"/>
              </a:buClr>
            </a:pPr>
            <a:r>
              <a:rPr lang="en-GB" dirty="0"/>
              <a:t>Ensures learners are engaged in high quality interactions throughout the learning process</a:t>
            </a:r>
          </a:p>
          <a:p>
            <a:pPr marL="685800">
              <a:buClr>
                <a:schemeClr val="accent5"/>
              </a:buClr>
            </a:pPr>
            <a:r>
              <a:rPr lang="en-GB" dirty="0"/>
              <a:t>Supports learners when target setting/profiling/personal learning </a:t>
            </a:r>
            <a:r>
              <a:rPr lang="en-GB" dirty="0" smtClean="0"/>
              <a:t>planning</a:t>
            </a:r>
          </a:p>
          <a:p>
            <a:pPr marL="685800">
              <a:buClr>
                <a:schemeClr val="accent5"/>
              </a:buClr>
            </a:pPr>
            <a:r>
              <a:rPr lang="en-GB" dirty="0" smtClean="0"/>
              <a:t>Ensures </a:t>
            </a:r>
            <a:r>
              <a:rPr lang="en-GB" dirty="0"/>
              <a:t>appropriate, pace, progression and </a:t>
            </a:r>
            <a:r>
              <a:rPr lang="en-GB" dirty="0" smtClean="0"/>
              <a:t>challenge</a:t>
            </a:r>
          </a:p>
          <a:p>
            <a:pPr marL="685800">
              <a:buClr>
                <a:schemeClr val="accent5"/>
              </a:buClr>
            </a:pPr>
            <a:r>
              <a:rPr lang="en-GB" dirty="0" smtClean="0"/>
              <a:t>Ensures </a:t>
            </a:r>
            <a:r>
              <a:rPr lang="en-GB" dirty="0"/>
              <a:t>practitioners are clear about areas for further development within short and longer term planning </a:t>
            </a:r>
          </a:p>
          <a:p>
            <a:pPr>
              <a:lnSpc>
                <a:spcPct val="150000"/>
              </a:lnSpc>
              <a:buClr>
                <a:srgbClr val="00ABB5"/>
              </a:buClr>
            </a:pPr>
            <a:endParaRPr lang="en-GB" b="1" dirty="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1211442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dditional_x0020_tags xmlns="12459f61-1e73-41b4-9dd7-e7737d0a3c13">#tagtest</additional_x0020_tag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32A958B47A7B4D8550C9E3EAE9228A" ma:contentTypeVersion="2" ma:contentTypeDescription="Create a new document." ma:contentTypeScope="" ma:versionID="980451ab1ecad9d9e61b9e6512aad7a7">
  <xsd:schema xmlns:xsd="http://www.w3.org/2001/XMLSchema" xmlns:xs="http://www.w3.org/2001/XMLSchema" xmlns:p="http://schemas.microsoft.com/office/2006/metadata/properties" xmlns:ns2="12459f61-1e73-41b4-9dd7-e7737d0a3c13" xmlns:ns3="c0d1e222-76f4-48f5-9896-8dac472417b0" targetNamespace="http://schemas.microsoft.com/office/2006/metadata/properties" ma:root="true" ma:fieldsID="89f6636f621a270f71ebc78723ad1c77" ns2:_="" ns3:_="">
    <xsd:import namespace="12459f61-1e73-41b4-9dd7-e7737d0a3c13"/>
    <xsd:import namespace="c0d1e222-76f4-48f5-9896-8dac472417b0"/>
    <xsd:element name="properties">
      <xsd:complexType>
        <xsd:sequence>
          <xsd:element name="documentManagement">
            <xsd:complexType>
              <xsd:all>
                <xsd:element ref="ns2:additional_x0020_tag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59f61-1e73-41b4-9dd7-e7737d0a3c13" elementFormDefault="qualified">
    <xsd:import namespace="http://schemas.microsoft.com/office/2006/documentManagement/types"/>
    <xsd:import namespace="http://schemas.microsoft.com/office/infopath/2007/PartnerControls"/>
    <xsd:element name="additional_x0020_tags" ma:index="8" nillable="true" ma:displayName="additional tags" ma:default="#tagtest" ma:internalName="additional_x0020_tag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d1e222-76f4-48f5-9896-8dac472417b0"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045D8C-23E5-4ECE-931A-1465E7FDD9E8}">
  <ds:schemaRefs>
    <ds:schemaRef ds:uri="http://schemas.microsoft.com/office/2006/documentManagement/types"/>
    <ds:schemaRef ds:uri="http://schemas.openxmlformats.org/package/2006/metadata/core-properties"/>
    <ds:schemaRef ds:uri="http://purl.org/dc/terms/"/>
    <ds:schemaRef ds:uri="c0d1e222-76f4-48f5-9896-8dac472417b0"/>
    <ds:schemaRef ds:uri="http://purl.org/dc/dcmitype/"/>
    <ds:schemaRef ds:uri="http://schemas.microsoft.com/office/infopath/2007/PartnerControls"/>
    <ds:schemaRef ds:uri="http://purl.org/dc/elements/1.1/"/>
    <ds:schemaRef ds:uri="12459f61-1e73-41b4-9dd7-e7737d0a3c1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9B7F590-48C4-4772-87CE-7EDCCAF9EF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59f61-1e73-41b4-9dd7-e7737d0a3c13"/>
    <ds:schemaRef ds:uri="c0d1e222-76f4-48f5-9896-8dac472417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DC7F28-1288-4282-807B-3EEA182DB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1463</TotalTime>
  <Words>3516</Words>
  <Application>Microsoft Office PowerPoint</Application>
  <PresentationFormat>On-screen Show (4:3)</PresentationFormat>
  <Paragraphs>446</Paragraphs>
  <Slides>49</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Baskerville Old Face</vt:lpstr>
      <vt:lpstr>Calibri</vt:lpstr>
      <vt:lpstr>Times New Roman</vt:lpstr>
      <vt:lpstr>Wingdings 2</vt:lpstr>
      <vt:lpstr>Office Theme</vt:lpstr>
      <vt:lpstr>PowerPoint Presentation</vt:lpstr>
      <vt:lpstr>Aims</vt:lpstr>
      <vt:lpstr>PowerPoint Presentation</vt:lpstr>
      <vt:lpstr>PowerPoint Presentation</vt:lpstr>
      <vt:lpstr>PowerPoint Presentation</vt:lpstr>
      <vt:lpstr>PowerPoint Presentation</vt:lpstr>
      <vt:lpstr>Discussion Questions - Feedback</vt:lpstr>
      <vt:lpstr>PowerPoint Presentation</vt:lpstr>
      <vt:lpstr>Why is feedback important? </vt:lpstr>
      <vt:lpstr>What are the key features of effective feedback?</vt:lpstr>
      <vt:lpstr>What are the key features of effective feedback?</vt:lpstr>
      <vt:lpstr>PowerPoint Presentation</vt:lpstr>
      <vt:lpstr>PowerPoint Presentation</vt:lpstr>
      <vt:lpstr>PowerPoint Presentation</vt:lpstr>
      <vt:lpstr>PowerPoint Presentation</vt:lpstr>
      <vt:lpstr>“Good feedback causes thinking”</vt:lpstr>
      <vt:lpstr>Common issues with feedback…</vt:lpstr>
      <vt:lpstr>Common issues with feedback…</vt:lpstr>
      <vt:lpstr>PowerPoint Presentation</vt:lpstr>
      <vt:lpstr>Building feedback into day to day learning: </vt:lpstr>
      <vt:lpstr>Building feedback into longer term learning: </vt:lpstr>
      <vt:lpstr>PowerPoint Presentation</vt:lpstr>
      <vt:lpstr>PowerPoint Presentation</vt:lpstr>
      <vt:lpstr>PowerPoint Presentation</vt:lpstr>
      <vt:lpstr>PowerPoint Presentation</vt:lpstr>
      <vt:lpstr>Effective Peer Feedback</vt:lpstr>
      <vt:lpstr>Feedback</vt:lpstr>
      <vt:lpstr>Feedback</vt:lpstr>
      <vt:lpstr>Feedback</vt:lpstr>
      <vt:lpstr>PowerPoint Presentation</vt:lpstr>
      <vt:lpstr>Moderating Feedback</vt:lpstr>
      <vt:lpstr>PowerPoint Presentation</vt:lpstr>
      <vt:lpstr>Feedback Activity 1</vt:lpstr>
      <vt:lpstr>Improving Feedback Discuss these feedback comments. How might they be improved?</vt:lpstr>
      <vt:lpstr>Improving Feedback Do you agree with these comments?</vt:lpstr>
      <vt:lpstr>Feedback Activity 2</vt:lpstr>
      <vt:lpstr>Moderating Feedback</vt:lpstr>
      <vt:lpstr>Feedback Activity 3</vt:lpstr>
      <vt:lpstr>Improving Feedback Discuss these feedback comments. How might they be improved?</vt:lpstr>
      <vt:lpstr>Improving Feedback Do you agree with these comments?</vt:lpstr>
      <vt:lpstr>Improving Feedback and Next Steps Discuss these comments. How might they be improved? .</vt:lpstr>
      <vt:lpstr>Improving Feedback Do you agree with these comments? .</vt:lpstr>
      <vt:lpstr>Improving Feedback Discuss these feedback comments. How might they be improved? .</vt:lpstr>
      <vt:lpstr>Improving Feedback Do you agree with these comments? .</vt:lpstr>
      <vt:lpstr>  Feedback Activity 4  </vt:lpstr>
      <vt:lpstr>Moderating Feedback</vt:lpstr>
      <vt:lpstr>Reflective Questions</vt:lpstr>
      <vt:lpstr>Reflective Questions - Feedback</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Cathro, Gillian</dc:creator>
  <cp:lastModifiedBy>Cathro, Gillian</cp:lastModifiedBy>
  <cp:revision>51</cp:revision>
  <cp:lastPrinted>2018-11-21T11:34:01Z</cp:lastPrinted>
  <dcterms:modified xsi:type="dcterms:W3CDTF">2018-11-22T13:45:23Z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0x010100A132A958B47A7B4D8550C9E3EAE9228A</vt:lpwstr>
  </property>
</Properties>
</file>