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26"/>
  </p:notesMasterIdLst>
  <p:handoutMasterIdLst>
    <p:handoutMasterId r:id="rId27"/>
  </p:handoutMasterIdLst>
  <p:sldIdLst>
    <p:sldId id="364" r:id="rId2"/>
    <p:sldId id="330" r:id="rId3"/>
    <p:sldId id="331" r:id="rId4"/>
    <p:sldId id="332" r:id="rId5"/>
    <p:sldId id="333" r:id="rId6"/>
    <p:sldId id="335" r:id="rId7"/>
    <p:sldId id="336" r:id="rId8"/>
    <p:sldId id="334" r:id="rId9"/>
    <p:sldId id="337" r:id="rId10"/>
    <p:sldId id="338" r:id="rId11"/>
    <p:sldId id="339" r:id="rId12"/>
    <p:sldId id="340" r:id="rId13"/>
    <p:sldId id="341" r:id="rId14"/>
    <p:sldId id="342" r:id="rId15"/>
    <p:sldId id="345" r:id="rId16"/>
    <p:sldId id="346" r:id="rId17"/>
    <p:sldId id="347" r:id="rId18"/>
    <p:sldId id="349" r:id="rId19"/>
    <p:sldId id="356" r:id="rId20"/>
    <p:sldId id="357" r:id="rId21"/>
    <p:sldId id="359" r:id="rId22"/>
    <p:sldId id="360" r:id="rId23"/>
    <p:sldId id="362" r:id="rId24"/>
    <p:sldId id="363" r:id="rId25"/>
  </p:sldIdLst>
  <p:sldSz cx="9144000" cy="6858000" type="screen4x3"/>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0242BB02-B15D-45A9-A87A-66981FE33AE7}" type="datetimeFigureOut">
              <a:rPr lang="en-GB" smtClean="0"/>
              <a:t>01/02/2019</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A1C2522A-5CD1-4B49-81EF-BCA31DFA595E}" type="slidenum">
              <a:rPr lang="en-GB" smtClean="0"/>
              <a:t>‹#›</a:t>
            </a:fld>
            <a:endParaRPr lang="en-GB"/>
          </a:p>
        </p:txBody>
      </p:sp>
    </p:spTree>
    <p:extLst>
      <p:ext uri="{BB962C8B-B14F-4D97-AF65-F5344CB8AC3E}">
        <p14:creationId xmlns:p14="http://schemas.microsoft.com/office/powerpoint/2010/main" val="584830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287EFEDF-9B6F-4A1D-AF78-0933BAC096C5}" type="datetimeFigureOut">
              <a:rPr lang="en-GB" smtClean="0"/>
              <a:t>01/02/2019</a:t>
            </a:fld>
            <a:endParaRPr lang="en-GB"/>
          </a:p>
        </p:txBody>
      </p:sp>
      <p:sp>
        <p:nvSpPr>
          <p:cNvPr id="4" name="Slide Image Placehold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723FEA7C-3203-462F-917A-1007CC8FAB96}" type="slidenum">
              <a:rPr lang="en-GB" smtClean="0"/>
              <a:t>‹#›</a:t>
            </a:fld>
            <a:endParaRPr lang="en-GB"/>
          </a:p>
        </p:txBody>
      </p:sp>
    </p:spTree>
    <p:extLst>
      <p:ext uri="{BB962C8B-B14F-4D97-AF65-F5344CB8AC3E}">
        <p14:creationId xmlns:p14="http://schemas.microsoft.com/office/powerpoint/2010/main" val="322186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This is an extract from the statement for practitioners.  It states that moderation is integral to planning learning, teaching and assessment and is a process rather than a one-off activity or event.  Moderation is on-going throughout the learning and teaching process.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36455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Learning intentions and success criteria have been drawn together into one stage within the cycle as they clearly link.  It is important both to share the learning intention and to co-construct success criteria to ensure learners are clear about what they have to do to be successful.  Success criteria should also provide the framework for feedback discussions.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634364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426550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Learning, teaching and assessment draws together ‘learning experiences’ and ‘assessment approaches’.  This reflects the Quality Indicator 2.3 in Hoe Good is our School 4 and also emphasises the importance of planning for learning, teaching and assessment together.</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12718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A range of evidence demonstrating breadth, challenge and application should be considered when reviewing and evaluating progress towards or achievement of a level.  The evidence will come from a variety of different sources, for example classwork, jotters, displays, observations of learning, planned periodic assessments, standardised assessments.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79475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Practitioners evaluate learning all the time and this informs short term responsive planning.  </a:t>
            </a:r>
          </a:p>
          <a:p>
            <a:r>
              <a:rPr lang="en-GB" dirty="0" smtClean="0"/>
              <a:t>It is also important that practitioners are given opportunities to evaluate together, particularly when coming to teacher professional judgements around progress towards or achievement of a level.</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1860990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Feedback and next steps should be based on the co-constructed success criteria.  Feedback should be </a:t>
            </a:r>
            <a:r>
              <a:rPr lang="en-GB" dirty="0" err="1" smtClean="0"/>
              <a:t>ongoing</a:t>
            </a:r>
            <a:r>
              <a:rPr lang="en-GB" dirty="0" smtClean="0"/>
              <a:t> throughout lessons as well as periodically to review a range of learning over time and to set longer term targets.  Feedback and next steps identified should also inform teachers’ planning.</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28822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Reporting should reflect most recent progress and next steps in learning.  Reporting guidance is available on the National Improvement Hub.</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140555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4082397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953456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Effective moderation:</a:t>
            </a:r>
          </a:p>
          <a:p>
            <a:pPr marL="169564" indent="-169564">
              <a:buFont typeface="Arial" panose="020B0604020202020204" pitchFamily="34" charset="0"/>
              <a:buChar char="•"/>
            </a:pPr>
            <a:r>
              <a:rPr lang="en-GB" dirty="0" smtClean="0"/>
              <a:t>Is an on-going process rather than a one-off event</a:t>
            </a:r>
          </a:p>
          <a:p>
            <a:pPr marL="169564" indent="-169564">
              <a:buFont typeface="Arial" panose="020B0604020202020204" pitchFamily="34" charset="0"/>
              <a:buChar char="•"/>
            </a:pPr>
            <a:r>
              <a:rPr lang="en-GB" dirty="0" smtClean="0"/>
              <a:t>Involves high levels of professional dialogue at every stage</a:t>
            </a:r>
          </a:p>
          <a:p>
            <a:pPr marL="169564" indent="-169564">
              <a:buFont typeface="Arial" panose="020B0604020202020204" pitchFamily="34" charset="0"/>
              <a:buChar char="•"/>
            </a:pPr>
            <a:r>
              <a:rPr lang="en-GB" dirty="0" smtClean="0"/>
              <a:t>Is integral to planning, learning, teaching and assessment</a:t>
            </a:r>
          </a:p>
          <a:p>
            <a:pPr marL="169564" indent="-169564">
              <a:buFont typeface="Arial" panose="020B0604020202020204" pitchFamily="34" charset="0"/>
              <a:buChar char="•"/>
            </a:pPr>
            <a:r>
              <a:rPr lang="en-GB" dirty="0" smtClean="0"/>
              <a:t>Includes discussions focused on breadth, challenge and application at every stage</a:t>
            </a:r>
          </a:p>
          <a:p>
            <a:pPr marL="169564" indent="-169564">
              <a:buFont typeface="Arial" panose="020B0604020202020204" pitchFamily="34" charset="0"/>
              <a:buChar char="•"/>
            </a:pPr>
            <a:r>
              <a:rPr lang="en-GB" dirty="0" smtClean="0"/>
              <a:t>Takes place at a range of levels within school and beyond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175210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a:t>T</a:t>
            </a:r>
            <a:r>
              <a:rPr lang="en-GB" baseline="0" dirty="0" smtClean="0"/>
              <a:t>hroughout the Curriculum for Excellence Statement there are direct references to effective moderation.  </a:t>
            </a:r>
          </a:p>
          <a:p>
            <a:r>
              <a:rPr lang="en-GB" baseline="0" dirty="0" smtClean="0"/>
              <a:t>The importance of a collegiate approach to the process of moderation, using a range of assessment evidence and working together to review and reduce any unnecessary bureaucracy.</a:t>
            </a: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dirty="0"/>
          </a:p>
        </p:txBody>
      </p:sp>
    </p:spTree>
    <p:extLst>
      <p:ext uri="{BB962C8B-B14F-4D97-AF65-F5344CB8AC3E}">
        <p14:creationId xmlns:p14="http://schemas.microsoft.com/office/powerpoint/2010/main" val="2681966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What are the benefits of moderating teacher professional judgement</a:t>
            </a:r>
            <a:r>
              <a:rPr lang="en-GB" baseline="0" dirty="0" smtClean="0"/>
              <a:t>?  Please pause the presentation and take 5 minutes to discuss this together.</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016043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What does moderation look like in your context</a:t>
            </a:r>
            <a:r>
              <a:rPr lang="en-GB" baseline="0" dirty="0" smtClean="0"/>
              <a:t>?  What are your</a:t>
            </a:r>
            <a:r>
              <a:rPr lang="en-GB" dirty="0" smtClean="0"/>
              <a:t> next steps for improving opportunities for moderation?</a:t>
            </a:r>
          </a:p>
          <a:p>
            <a:r>
              <a:rPr lang="en-GB" baseline="0" dirty="0" smtClean="0"/>
              <a:t>Please pause the presentation and take 5 minutes to discuss this together.</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2269223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Now that you have thought about moderation within your own context, consider the following questions to help you identify your next steps.</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59344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In order to arrive at a shared understanding of standards and expectations, moderation should take place at a range of levels within school, locally and nationally.</a:t>
            </a:r>
          </a:p>
          <a:p>
            <a:r>
              <a:rPr lang="en-GB" dirty="0" smtClean="0"/>
              <a:t>Moderation should be </a:t>
            </a:r>
            <a:r>
              <a:rPr lang="en-GB" dirty="0" err="1" smtClean="0"/>
              <a:t>ongoing</a:t>
            </a:r>
            <a:r>
              <a:rPr lang="en-GB" dirty="0" smtClean="0"/>
              <a:t> within schools, for example through collegiate planning and </a:t>
            </a:r>
            <a:r>
              <a:rPr lang="en-GB" dirty="0" err="1" smtClean="0"/>
              <a:t>ongoing</a:t>
            </a:r>
            <a:r>
              <a:rPr lang="en-GB" dirty="0" smtClean="0"/>
              <a:t> conversation with colleagues.  There should also be planned opportunities to moderate as a whole staff within the school, cluster and local authority.</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253820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baseline="0" dirty="0" smtClean="0"/>
              <a:t>Achievement of a Level poster highlights the importance of moderation and highlights</a:t>
            </a:r>
            <a:r>
              <a:rPr lang="en-GB" dirty="0" smtClean="0"/>
              <a:t> the process throughout planning, learning, teaching and assessment.  It</a:t>
            </a:r>
            <a:r>
              <a:rPr lang="en-GB" baseline="0" dirty="0" smtClean="0"/>
              <a:t> can be used to generate discussion and support moderation. The poster outlines</a:t>
            </a:r>
            <a:r>
              <a:rPr lang="en-GB" dirty="0" smtClean="0"/>
              <a:t> that moderation involves:</a:t>
            </a:r>
          </a:p>
          <a:p>
            <a:r>
              <a:rPr lang="en-GB" dirty="0" smtClean="0"/>
              <a:t>1.)  Collegiate planning</a:t>
            </a:r>
          </a:p>
          <a:p>
            <a:r>
              <a:rPr lang="en-GB" dirty="0" smtClean="0"/>
              <a:t>2.)  Observation of classroom practice </a:t>
            </a:r>
          </a:p>
          <a:p>
            <a:r>
              <a:rPr lang="en-GB" dirty="0" smtClean="0"/>
              <a:t>3.)  Reviewing and evaluating a body of evidence</a:t>
            </a:r>
            <a:endParaRPr lang="en-GB" dirty="0"/>
          </a:p>
        </p:txBody>
      </p:sp>
      <p:sp>
        <p:nvSpPr>
          <p:cNvPr id="4" name="Slide Number Placeholder 3"/>
          <p:cNvSpPr>
            <a:spLocks noGrp="1"/>
          </p:cNvSpPr>
          <p:nvPr>
            <p:ph type="sldNum" sz="quarter" idx="10"/>
          </p:nvPr>
        </p:nvSpPr>
        <p:spPr/>
        <p:txBody>
          <a:bodyPr/>
          <a:lstStyle/>
          <a:p>
            <a:fld id="{4A04A844-A137-4FBB-8C1C-6AFD11846AF0}" type="slidenum">
              <a:rPr lang="en-GB" smtClean="0"/>
              <a:t>5</a:t>
            </a:fld>
            <a:endParaRPr lang="en-GB" dirty="0"/>
          </a:p>
        </p:txBody>
      </p:sp>
    </p:spTree>
    <p:extLst>
      <p:ext uri="{BB962C8B-B14F-4D97-AF65-F5344CB8AC3E}">
        <p14:creationId xmlns:p14="http://schemas.microsoft.com/office/powerpoint/2010/main" val="8934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The moderation cycle replaces the NAR Flowchart.  The NAR resource no longer exists, however the stages within the NAR flowchart remain valid and are reflected in the moderation cycle.  The change to format is to emphasise the cyclical nature of moderation and the understanding of moderation as a process rather than a ‘one-off event’.  There have been some slight changes to wording, for example learning intentions and success criteria have been drawn together into one stage within the cycle and learning experiences and assessment approaches have been drawn together as ‘Learning, Teaching and Assessment’.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113143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The moderation cycle should be used to structure moderation discussions around.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386335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steps in the learning process that we have highlighted for moderation and professional dialogue.</a:t>
            </a:r>
            <a:r>
              <a:rPr lang="en-GB" baseline="0" dirty="0" smtClean="0"/>
              <a:t>  Using this process ensures professional dialogue takes place around planning, learning and teaching, assessment, evaluations etc. </a:t>
            </a:r>
            <a:endParaRPr lang="en-GB" dirty="0"/>
          </a:p>
        </p:txBody>
      </p:sp>
      <p:sp>
        <p:nvSpPr>
          <p:cNvPr id="4" name="Slide Number Placeholder 3"/>
          <p:cNvSpPr>
            <a:spLocks noGrp="1"/>
          </p:cNvSpPr>
          <p:nvPr>
            <p:ph type="sldNum" sz="quarter" idx="10"/>
          </p:nvPr>
        </p:nvSpPr>
        <p:spPr/>
        <p:txBody>
          <a:bodyPr/>
          <a:lstStyle/>
          <a:p>
            <a:fld id="{4A04A844-A137-4FBB-8C1C-6AFD11846AF0}" type="slidenum">
              <a:rPr lang="en-GB" smtClean="0"/>
              <a:t>8</a:t>
            </a:fld>
            <a:endParaRPr lang="en-GB" dirty="0"/>
          </a:p>
        </p:txBody>
      </p:sp>
    </p:spTree>
    <p:extLst>
      <p:ext uri="{BB962C8B-B14F-4D97-AF65-F5344CB8AC3E}">
        <p14:creationId xmlns:p14="http://schemas.microsoft.com/office/powerpoint/2010/main" val="47754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Learners should be involved at each stage of the cycle.  </a:t>
            </a:r>
          </a:p>
          <a:p>
            <a:r>
              <a:rPr lang="en-GB" dirty="0" smtClean="0"/>
              <a:t>In which ways are your learners involved at each stage?</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107131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6138" y="1333500"/>
            <a:ext cx="4794250" cy="3595688"/>
          </a:xfrm>
        </p:spPr>
      </p:sp>
      <p:sp>
        <p:nvSpPr>
          <p:cNvPr id="3" name="Notes Placeholder 2"/>
          <p:cNvSpPr>
            <a:spLocks noGrp="1"/>
          </p:cNvSpPr>
          <p:nvPr>
            <p:ph type="body" idx="1"/>
          </p:nvPr>
        </p:nvSpPr>
        <p:spPr/>
        <p:txBody>
          <a:bodyPr/>
          <a:lstStyle/>
          <a:p>
            <a:r>
              <a:rPr lang="en-GB" dirty="0" smtClean="0"/>
              <a:t>Learning, teaching and assessment should be planned using the </a:t>
            </a:r>
            <a:r>
              <a:rPr lang="en-GB" dirty="0" err="1" smtClean="0"/>
              <a:t>Es</a:t>
            </a:r>
            <a:r>
              <a:rPr lang="en-GB" dirty="0" smtClean="0"/>
              <a:t> and </a:t>
            </a:r>
            <a:r>
              <a:rPr lang="en-GB" dirty="0" err="1" smtClean="0"/>
              <a:t>Os</a:t>
            </a:r>
            <a:r>
              <a:rPr lang="en-GB" dirty="0" smtClean="0"/>
              <a:t>.  It is important to recognise that the </a:t>
            </a:r>
            <a:r>
              <a:rPr lang="en-GB" dirty="0" err="1" smtClean="0"/>
              <a:t>Es</a:t>
            </a:r>
            <a:r>
              <a:rPr lang="en-GB" dirty="0" smtClean="0"/>
              <a:t> and </a:t>
            </a:r>
            <a:r>
              <a:rPr lang="en-GB" dirty="0" err="1" smtClean="0"/>
              <a:t>Os</a:t>
            </a:r>
            <a:r>
              <a:rPr lang="en-GB" dirty="0" smtClean="0"/>
              <a:t> outline the experiences/pedagogy </a:t>
            </a:r>
            <a:r>
              <a:rPr lang="en-GB" dirty="0" err="1" smtClean="0"/>
              <a:t>aswell</a:t>
            </a:r>
            <a:r>
              <a:rPr lang="en-GB" dirty="0" smtClean="0"/>
              <a:t> as the intended outcomes.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979165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22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2420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75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470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63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7919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0921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705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34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7077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28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2/1/2019</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8296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emf"/><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16.png"/><Relationship Id="rId12"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0.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MODERATION cycle</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409590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2108" y="2018210"/>
            <a:ext cx="811874"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196" y="2841884"/>
            <a:ext cx="2436019" cy="247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2890" y="1464212"/>
            <a:ext cx="4572000" cy="3000821"/>
          </a:xfrm>
          <a:prstGeom prst="rect">
            <a:avLst/>
          </a:prstGeom>
        </p:spPr>
        <p:txBody>
          <a:bodyPr>
            <a:spAutoFit/>
          </a:bodyPr>
          <a:lstStyle/>
          <a:p>
            <a:pPr marL="214313" indent="-214313">
              <a:buFont typeface="Arial" panose="020B0604020202020204" pitchFamily="34" charset="0"/>
              <a:buChar char="•"/>
            </a:pPr>
            <a:r>
              <a:rPr lang="en-GB" sz="2100" b="1" dirty="0" err="1">
                <a:latin typeface="Calibri" panose="020F0502020204030204" pitchFamily="34" charset="0"/>
              </a:rPr>
              <a:t>Es</a:t>
            </a:r>
            <a:r>
              <a:rPr lang="en-GB" sz="2100" b="1" dirty="0">
                <a:latin typeface="Calibri" panose="020F0502020204030204" pitchFamily="34" charset="0"/>
              </a:rPr>
              <a:t> and </a:t>
            </a:r>
            <a:r>
              <a:rPr lang="en-GB" sz="2100" b="1" dirty="0" err="1">
                <a:latin typeface="Calibri" panose="020F0502020204030204" pitchFamily="34" charset="0"/>
              </a:rPr>
              <a:t>Os</a:t>
            </a:r>
            <a:r>
              <a:rPr lang="en-GB" sz="2100" b="1" dirty="0">
                <a:latin typeface="Calibri" panose="020F0502020204030204" pitchFamily="34" charset="0"/>
              </a:rPr>
              <a:t> </a:t>
            </a:r>
            <a:r>
              <a:rPr lang="en-GB" sz="2100" dirty="0">
                <a:latin typeface="Calibri" panose="020F0502020204030204" pitchFamily="34" charset="0"/>
              </a:rPr>
              <a:t>should be bundled to link concepts appropriately</a:t>
            </a:r>
          </a:p>
          <a:p>
            <a:pPr marL="214313" indent="-214313">
              <a:buFont typeface="Arial" panose="020B0604020202020204" pitchFamily="34" charset="0"/>
              <a:buChar char="•"/>
            </a:pPr>
            <a:endParaRPr lang="en-GB" sz="2100" dirty="0">
              <a:latin typeface="Calibri" panose="020F0502020204030204" pitchFamily="34" charset="0"/>
            </a:endParaRPr>
          </a:p>
          <a:p>
            <a:pPr marL="214313" indent="-214313">
              <a:buFont typeface="Arial" panose="020B0604020202020204" pitchFamily="34" charset="0"/>
              <a:buChar char="•"/>
            </a:pPr>
            <a:r>
              <a:rPr lang="en-GB" sz="2100" dirty="0">
                <a:latin typeface="Calibri" panose="020F0502020204030204" pitchFamily="34" charset="0"/>
              </a:rPr>
              <a:t>Learning, teaching and assessment should be planned together from the outset</a:t>
            </a:r>
          </a:p>
          <a:p>
            <a:pPr marL="214313" indent="-214313">
              <a:buFont typeface="Arial" panose="020B0604020202020204" pitchFamily="34" charset="0"/>
              <a:buChar char="•"/>
            </a:pPr>
            <a:endParaRPr lang="en-GB" sz="2100" dirty="0">
              <a:latin typeface="Calibri" panose="020F0502020204030204" pitchFamily="34" charset="0"/>
            </a:endParaRPr>
          </a:p>
          <a:p>
            <a:pPr marL="214313" indent="-214313">
              <a:buFont typeface="Arial" panose="020B0604020202020204" pitchFamily="34" charset="0"/>
              <a:buChar char="•"/>
            </a:pPr>
            <a:r>
              <a:rPr lang="en-GB" sz="2100" dirty="0">
                <a:latin typeface="Calibri" panose="020F0502020204030204" pitchFamily="34" charset="0"/>
              </a:rPr>
              <a:t>Learning, teaching and assessment should be planned from the </a:t>
            </a:r>
            <a:r>
              <a:rPr lang="en-GB" sz="2100" b="1" dirty="0" err="1">
                <a:latin typeface="Calibri" panose="020F0502020204030204" pitchFamily="34" charset="0"/>
              </a:rPr>
              <a:t>Es</a:t>
            </a:r>
            <a:r>
              <a:rPr lang="en-GB" sz="2100" b="1" dirty="0">
                <a:latin typeface="Calibri" panose="020F0502020204030204" pitchFamily="34" charset="0"/>
              </a:rPr>
              <a:t> and </a:t>
            </a:r>
            <a:r>
              <a:rPr lang="en-GB" sz="2100" b="1" dirty="0" err="1">
                <a:latin typeface="Calibri" panose="020F0502020204030204" pitchFamily="34" charset="0"/>
              </a:rPr>
              <a:t>Os</a:t>
            </a:r>
            <a:endParaRPr lang="en-GB" sz="2100" b="1" dirty="0">
              <a:latin typeface="Calibri" panose="020F0502020204030204" pitchFamily="34" charset="0"/>
            </a:endParaRPr>
          </a:p>
        </p:txBody>
      </p:sp>
    </p:spTree>
    <p:extLst>
      <p:ext uri="{BB962C8B-B14F-4D97-AF65-F5344CB8AC3E}">
        <p14:creationId xmlns:p14="http://schemas.microsoft.com/office/powerpoint/2010/main" val="285953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2108" y="2018210"/>
            <a:ext cx="811874"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2108" y="3074496"/>
            <a:ext cx="811874" cy="82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8953" y="2610187"/>
            <a:ext cx="2780885" cy="274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1547716"/>
            <a:ext cx="9144000" cy="4431983"/>
          </a:xfrm>
          <a:prstGeom prst="rect">
            <a:avLst/>
          </a:prstGeom>
        </p:spPr>
        <p:txBody>
          <a:bodyPr wrap="square">
            <a:spAutoFit/>
          </a:bodyPr>
          <a:lstStyle/>
          <a:p>
            <a:pPr marL="214313" indent="-214313">
              <a:buFont typeface="Arial" panose="020B0604020202020204" pitchFamily="34" charset="0"/>
              <a:buChar char="•"/>
            </a:pPr>
            <a:r>
              <a:rPr lang="en-GB" sz="2100" b="1" dirty="0">
                <a:latin typeface="Calibri" panose="020F0502020204030204" pitchFamily="34" charset="0"/>
              </a:rPr>
              <a:t>Learning intentions </a:t>
            </a:r>
            <a:r>
              <a:rPr lang="en-GB" sz="2100" dirty="0">
                <a:latin typeface="Calibri" panose="020F0502020204030204" pitchFamily="34" charset="0"/>
              </a:rPr>
              <a:t>should clearly outline what the learner should know, understand or be able to do by the end of the lesson/series of lessons/</a:t>
            </a:r>
          </a:p>
          <a:p>
            <a:r>
              <a:rPr lang="en-GB" sz="2100" dirty="0">
                <a:latin typeface="Calibri" panose="020F0502020204030204" pitchFamily="34" charset="0"/>
              </a:rPr>
              <a:t>    block of learning</a:t>
            </a:r>
          </a:p>
          <a:p>
            <a:endParaRPr lang="en-GB" sz="2100" dirty="0">
              <a:latin typeface="Calibri" panose="020F0502020204030204" pitchFamily="34" charset="0"/>
            </a:endParaRPr>
          </a:p>
          <a:p>
            <a:pPr marL="214313" indent="-214313">
              <a:buFont typeface="Arial" panose="020B0604020202020204" pitchFamily="34" charset="0"/>
              <a:buChar char="•"/>
            </a:pPr>
            <a:endParaRPr lang="en-GB" sz="900" dirty="0">
              <a:latin typeface="Calibri" panose="020F0502020204030204" pitchFamily="34" charset="0"/>
            </a:endParaRPr>
          </a:p>
          <a:p>
            <a:pPr marL="214313" indent="-214313">
              <a:buFont typeface="Arial" panose="020B0604020202020204" pitchFamily="34" charset="0"/>
              <a:buChar char="•"/>
            </a:pPr>
            <a:r>
              <a:rPr lang="en-GB" sz="2100" b="1" dirty="0">
                <a:latin typeface="Calibri" panose="020F0502020204030204" pitchFamily="34" charset="0"/>
              </a:rPr>
              <a:t>Success criteria </a:t>
            </a:r>
            <a:r>
              <a:rPr lang="en-GB" sz="2100" dirty="0">
                <a:latin typeface="Calibri" panose="020F0502020204030204" pitchFamily="34" charset="0"/>
              </a:rPr>
              <a:t>should: </a:t>
            </a:r>
          </a:p>
          <a:p>
            <a:pPr marL="685800" lvl="1" indent="-342900">
              <a:buFont typeface="Courier New" panose="02070309020205020404" pitchFamily="49" charset="0"/>
              <a:buChar char="o"/>
            </a:pPr>
            <a:r>
              <a:rPr lang="en-GB" sz="2100" dirty="0">
                <a:latin typeface="Calibri" panose="020F0502020204030204" pitchFamily="34" charset="0"/>
              </a:rPr>
              <a:t>outline what the learner has to do </a:t>
            </a:r>
          </a:p>
          <a:p>
            <a:pPr lvl="1"/>
            <a:r>
              <a:rPr lang="en-GB" sz="2100" dirty="0">
                <a:latin typeface="Calibri" panose="020F0502020204030204" pitchFamily="34" charset="0"/>
              </a:rPr>
              <a:t>      to be successful in achieving the </a:t>
            </a:r>
          </a:p>
          <a:p>
            <a:pPr lvl="1"/>
            <a:r>
              <a:rPr lang="en-GB" sz="2100" dirty="0">
                <a:latin typeface="Calibri" panose="020F0502020204030204" pitchFamily="34" charset="0"/>
              </a:rPr>
              <a:t>      learning intention</a:t>
            </a:r>
          </a:p>
          <a:p>
            <a:pPr lvl="1"/>
            <a:endParaRPr lang="en-GB" sz="2100" dirty="0">
              <a:latin typeface="Calibri" panose="020F0502020204030204" pitchFamily="34" charset="0"/>
            </a:endParaRPr>
          </a:p>
          <a:p>
            <a:pPr marL="685800" lvl="1" indent="-342900">
              <a:buFont typeface="Courier New" panose="02070309020205020404" pitchFamily="49" charset="0"/>
              <a:buChar char="o"/>
            </a:pPr>
            <a:r>
              <a:rPr lang="en-GB" sz="2100" dirty="0">
                <a:latin typeface="Calibri" panose="020F0502020204030204" pitchFamily="34" charset="0"/>
              </a:rPr>
              <a:t>be clear, relevant and measurable</a:t>
            </a:r>
          </a:p>
          <a:p>
            <a:pPr marL="557213" lvl="1" indent="-214313">
              <a:buFont typeface="Arial" panose="020B0604020202020204" pitchFamily="34" charset="0"/>
              <a:buChar char="•"/>
            </a:pPr>
            <a:endParaRPr lang="en-GB" sz="2100" dirty="0">
              <a:latin typeface="Calibri" panose="020F0502020204030204" pitchFamily="34" charset="0"/>
            </a:endParaRPr>
          </a:p>
          <a:p>
            <a:pPr marL="685800" lvl="1" indent="-342900">
              <a:buFont typeface="Courier New" panose="02070309020205020404" pitchFamily="49" charset="0"/>
              <a:buChar char="o"/>
            </a:pPr>
            <a:r>
              <a:rPr lang="en-GB" sz="2100" dirty="0">
                <a:latin typeface="Calibri" panose="020F0502020204030204" pitchFamily="34" charset="0"/>
              </a:rPr>
              <a:t>be co-constructed with learners</a:t>
            </a:r>
          </a:p>
          <a:p>
            <a:pPr marL="342900" lvl="1"/>
            <a:endParaRPr lang="en-GB" sz="2100" dirty="0">
              <a:latin typeface="Calibri" panose="020F0502020204030204" pitchFamily="34" charset="0"/>
            </a:endParaRPr>
          </a:p>
        </p:txBody>
      </p:sp>
      <p:sp>
        <p:nvSpPr>
          <p:cNvPr id="11" name="Oval Callout 10"/>
          <p:cNvSpPr/>
          <p:nvPr/>
        </p:nvSpPr>
        <p:spPr>
          <a:xfrm>
            <a:off x="8084127" y="4570617"/>
            <a:ext cx="696191" cy="442997"/>
          </a:xfrm>
          <a:prstGeom prst="wedgeEllipseCallout">
            <a:avLst>
              <a:gd name="adj1" fmla="val -103247"/>
              <a:gd name="adj2" fmla="val 39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197798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udleye-s\Documents\Computer transfer\2015.16\ICSEI\1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26405">
            <a:off x="249382" y="1158587"/>
            <a:ext cx="4641273" cy="34809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5341" t="19986" r="6137" b="16752"/>
          <a:stretch/>
        </p:blipFill>
        <p:spPr>
          <a:xfrm rot="539823">
            <a:off x="3512128" y="2777260"/>
            <a:ext cx="5569529" cy="2890983"/>
          </a:xfrm>
          <a:prstGeom prst="rect">
            <a:avLst/>
          </a:prstGeom>
        </p:spPr>
      </p:pic>
      <p:sp>
        <p:nvSpPr>
          <p:cNvPr id="3" name="TextBox 2"/>
          <p:cNvSpPr txBox="1"/>
          <p:nvPr/>
        </p:nvSpPr>
        <p:spPr>
          <a:xfrm rot="499750">
            <a:off x="6961065" y="1202056"/>
            <a:ext cx="2059090" cy="415498"/>
          </a:xfrm>
          <a:prstGeom prst="rect">
            <a:avLst/>
          </a:prstGeom>
          <a:noFill/>
        </p:spPr>
        <p:txBody>
          <a:bodyPr wrap="none" rtlCol="0">
            <a:spAutoFit/>
          </a:bodyPr>
          <a:lstStyle/>
          <a:p>
            <a:r>
              <a:rPr lang="en-GB" sz="2100" b="1" dirty="0">
                <a:latin typeface="Calibri" panose="020F0502020204030204" pitchFamily="34" charset="0"/>
                <a:cs typeface="Calibri" panose="020F0502020204030204" pitchFamily="34" charset="0"/>
              </a:rPr>
              <a:t>Good exemplars </a:t>
            </a:r>
          </a:p>
        </p:txBody>
      </p:sp>
      <p:sp>
        <p:nvSpPr>
          <p:cNvPr id="5" name="TextBox 4"/>
          <p:cNvSpPr txBox="1"/>
          <p:nvPr/>
        </p:nvSpPr>
        <p:spPr>
          <a:xfrm rot="21362270">
            <a:off x="1514310" y="4950738"/>
            <a:ext cx="1314784" cy="415498"/>
          </a:xfrm>
          <a:prstGeom prst="rect">
            <a:avLst/>
          </a:prstGeom>
          <a:noFill/>
        </p:spPr>
        <p:txBody>
          <a:bodyPr wrap="none" rtlCol="0">
            <a:spAutoFit/>
          </a:bodyPr>
          <a:lstStyle/>
          <a:p>
            <a:r>
              <a:rPr lang="en-GB" sz="2100" b="1" dirty="0">
                <a:latin typeface="Calibri" panose="020F0502020204030204" pitchFamily="34" charset="0"/>
                <a:cs typeface="Calibri" panose="020F0502020204030204" pitchFamily="34" charset="0"/>
              </a:rPr>
              <a:t>Modelling</a:t>
            </a:r>
          </a:p>
        </p:txBody>
      </p:sp>
      <p:sp>
        <p:nvSpPr>
          <p:cNvPr id="6" name="TextBox 5"/>
          <p:cNvSpPr txBox="1"/>
          <p:nvPr/>
        </p:nvSpPr>
        <p:spPr>
          <a:xfrm rot="21197400">
            <a:off x="5637978" y="1881977"/>
            <a:ext cx="1820883" cy="415498"/>
          </a:xfrm>
          <a:prstGeom prst="rect">
            <a:avLst/>
          </a:prstGeom>
          <a:noFill/>
        </p:spPr>
        <p:txBody>
          <a:bodyPr wrap="none" rtlCol="0">
            <a:spAutoFit/>
          </a:bodyPr>
          <a:lstStyle/>
          <a:p>
            <a:r>
              <a:rPr lang="en-GB" sz="2100" b="1" dirty="0">
                <a:latin typeface="Calibri" panose="020F0502020204030204" pitchFamily="34" charset="0"/>
                <a:cs typeface="Calibri" panose="020F0502020204030204" pitchFamily="34" charset="0"/>
              </a:rPr>
              <a:t>Pair discussion</a:t>
            </a:r>
          </a:p>
        </p:txBody>
      </p:sp>
    </p:spTree>
    <p:extLst>
      <p:ext uri="{BB962C8B-B14F-4D97-AF65-F5344CB8AC3E}">
        <p14:creationId xmlns:p14="http://schemas.microsoft.com/office/powerpoint/2010/main" val="4161898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2108" y="2018210"/>
            <a:ext cx="811874"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2108" y="3074496"/>
            <a:ext cx="811874" cy="82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2001" y="4111600"/>
            <a:ext cx="835787"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1203" y="2400874"/>
            <a:ext cx="2802517" cy="2802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952" y="1141508"/>
            <a:ext cx="7935155" cy="3323987"/>
          </a:xfrm>
          <a:prstGeom prst="rect">
            <a:avLst/>
          </a:prstGeom>
        </p:spPr>
        <p:txBody>
          <a:bodyPr wrap="square">
            <a:spAutoFit/>
          </a:bodyPr>
          <a:lstStyle/>
          <a:p>
            <a:pPr marL="342900" indent="-342900">
              <a:buFont typeface="Arial" panose="020B0604020202020204" pitchFamily="34" charset="0"/>
              <a:buChar char="•"/>
            </a:pPr>
            <a:r>
              <a:rPr lang="en-GB" sz="2100" b="1" dirty="0">
                <a:latin typeface="Calibri" panose="020F0502020204030204" pitchFamily="34" charset="0"/>
              </a:rPr>
              <a:t>Learning, teaching and assessment </a:t>
            </a:r>
            <a:r>
              <a:rPr lang="en-GB" sz="2100" dirty="0">
                <a:latin typeface="Calibri" panose="020F0502020204030204" pitchFamily="34" charset="0"/>
              </a:rPr>
              <a:t>should be:</a:t>
            </a:r>
          </a:p>
          <a:p>
            <a:pPr marL="685800" lvl="1" indent="-342900">
              <a:buFont typeface="Courier New" panose="02070309020205020404" pitchFamily="49" charset="0"/>
              <a:buChar char="o"/>
            </a:pPr>
            <a:r>
              <a:rPr lang="en-GB" sz="2100" dirty="0">
                <a:latin typeface="Calibri" panose="020F0502020204030204" pitchFamily="34" charset="0"/>
              </a:rPr>
              <a:t>Planned together using the </a:t>
            </a:r>
            <a:r>
              <a:rPr lang="en-GB" sz="2100" dirty="0" err="1">
                <a:latin typeface="Calibri" panose="020F0502020204030204" pitchFamily="34" charset="0"/>
              </a:rPr>
              <a:t>Es</a:t>
            </a:r>
            <a:r>
              <a:rPr lang="en-GB" sz="2100" dirty="0">
                <a:latin typeface="Calibri" panose="020F0502020204030204" pitchFamily="34" charset="0"/>
              </a:rPr>
              <a:t> and </a:t>
            </a:r>
            <a:r>
              <a:rPr lang="en-GB" sz="2100" dirty="0" err="1">
                <a:latin typeface="Calibri" panose="020F0502020204030204" pitchFamily="34" charset="0"/>
              </a:rPr>
              <a:t>Os</a:t>
            </a:r>
            <a:endParaRPr lang="en-GB" sz="2100" dirty="0">
              <a:latin typeface="Calibri" panose="020F0502020204030204" pitchFamily="34" charset="0"/>
            </a:endParaRPr>
          </a:p>
          <a:p>
            <a:pPr marL="685800" lvl="1" indent="-342900">
              <a:buFont typeface="Courier New" panose="02070309020205020404" pitchFamily="49" charset="0"/>
              <a:buChar char="o"/>
            </a:pPr>
            <a:endParaRPr lang="en-GB" sz="2100" dirty="0">
              <a:latin typeface="Calibri" panose="020F0502020204030204" pitchFamily="34" charset="0"/>
            </a:endParaRPr>
          </a:p>
          <a:p>
            <a:pPr marL="685800" lvl="1" indent="-342900">
              <a:buFont typeface="Courier New" panose="02070309020205020404" pitchFamily="49" charset="0"/>
              <a:buChar char="o"/>
            </a:pPr>
            <a:r>
              <a:rPr lang="en-GB" sz="2100" dirty="0">
                <a:latin typeface="Calibri" panose="020F0502020204030204" pitchFamily="34" charset="0"/>
              </a:rPr>
              <a:t>Planned to allow opportunities </a:t>
            </a:r>
          </a:p>
          <a:p>
            <a:pPr lvl="1"/>
            <a:r>
              <a:rPr lang="en-GB" sz="2100" dirty="0">
                <a:latin typeface="Calibri" panose="020F0502020204030204" pitchFamily="34" charset="0"/>
              </a:rPr>
              <a:t>      for breadth, challenge and </a:t>
            </a:r>
          </a:p>
          <a:p>
            <a:pPr lvl="1"/>
            <a:r>
              <a:rPr lang="en-GB" sz="2100" dirty="0">
                <a:latin typeface="Calibri" panose="020F0502020204030204" pitchFamily="34" charset="0"/>
              </a:rPr>
              <a:t>      application</a:t>
            </a:r>
          </a:p>
          <a:p>
            <a:pPr marL="342900" indent="-342900">
              <a:buFont typeface="Arial" panose="020B0604020202020204" pitchFamily="34" charset="0"/>
              <a:buChar char="•"/>
            </a:pPr>
            <a:endParaRPr lang="en-GB" sz="2100" dirty="0">
              <a:latin typeface="Calibri" panose="020F0502020204030204" pitchFamily="34" charset="0"/>
            </a:endParaRPr>
          </a:p>
          <a:p>
            <a:pPr marL="214313" indent="-214313">
              <a:buFont typeface="Arial" panose="020B0604020202020204" pitchFamily="34" charset="0"/>
              <a:buChar char="•"/>
            </a:pPr>
            <a:r>
              <a:rPr lang="en-GB" sz="2100" dirty="0">
                <a:latin typeface="Calibri" panose="020F0502020204030204" pitchFamily="34" charset="0"/>
              </a:rPr>
              <a:t>There should be an appropriate </a:t>
            </a:r>
          </a:p>
          <a:p>
            <a:r>
              <a:rPr lang="en-GB" sz="2100" dirty="0">
                <a:latin typeface="Calibri" panose="020F0502020204030204" pitchFamily="34" charset="0"/>
              </a:rPr>
              <a:t>    balance between ongoing and </a:t>
            </a:r>
          </a:p>
          <a:p>
            <a:r>
              <a:rPr lang="en-GB" sz="2100" dirty="0">
                <a:latin typeface="Calibri" panose="020F0502020204030204" pitchFamily="34" charset="0"/>
              </a:rPr>
              <a:t>    periodic assessment</a:t>
            </a:r>
          </a:p>
        </p:txBody>
      </p:sp>
    </p:spTree>
    <p:extLst>
      <p:ext uri="{BB962C8B-B14F-4D97-AF65-F5344CB8AC3E}">
        <p14:creationId xmlns:p14="http://schemas.microsoft.com/office/powerpoint/2010/main" val="215063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2" name="TextBox 1"/>
          <p:cNvSpPr txBox="1"/>
          <p:nvPr/>
        </p:nvSpPr>
        <p:spPr>
          <a:xfrm>
            <a:off x="1176819" y="2873675"/>
            <a:ext cx="6507346" cy="738664"/>
          </a:xfrm>
          <a:prstGeom prst="rect">
            <a:avLst/>
          </a:prstGeom>
          <a:noFill/>
        </p:spPr>
        <p:txBody>
          <a:bodyPr wrap="square" rtlCol="0">
            <a:spAutoFit/>
          </a:bodyPr>
          <a:lstStyle/>
          <a:p>
            <a:pPr marL="214313" indent="-214313">
              <a:buFont typeface="Arial" panose="020B0604020202020204" pitchFamily="34" charset="0"/>
              <a:buChar char="•"/>
            </a:pPr>
            <a:endParaRPr lang="en-GB" sz="2100" dirty="0">
              <a:latin typeface="Calibri" panose="020F0502020204030204" pitchFamily="34" charset="0"/>
            </a:endParaRPr>
          </a:p>
          <a:p>
            <a:endParaRPr lang="en-GB" sz="2100" dirty="0">
              <a:latin typeface="Calibri" panose="020F0502020204030204" pitchFamily="34" charset="0"/>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2108" y="2018210"/>
            <a:ext cx="811874"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2108" y="3074496"/>
            <a:ext cx="811874" cy="82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2001" y="4111600"/>
            <a:ext cx="835787"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0642" y="4407822"/>
            <a:ext cx="821086" cy="82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1133" y="2722126"/>
            <a:ext cx="2721735" cy="2778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9480" y="1060255"/>
            <a:ext cx="8466365" cy="3323987"/>
          </a:xfrm>
          <a:prstGeom prst="rect">
            <a:avLst/>
          </a:prstGeom>
        </p:spPr>
        <p:txBody>
          <a:bodyPr wrap="square">
            <a:spAutoFit/>
          </a:bodyPr>
          <a:lstStyle/>
          <a:p>
            <a:pPr marL="214313" indent="-214313">
              <a:buFont typeface="Arial" panose="020B0604020202020204" pitchFamily="34" charset="0"/>
              <a:buChar char="•"/>
            </a:pPr>
            <a:r>
              <a:rPr lang="en-GB" sz="2100" dirty="0">
                <a:latin typeface="Calibri" panose="020F0502020204030204" pitchFamily="34" charset="0"/>
              </a:rPr>
              <a:t>A wide range of </a:t>
            </a:r>
            <a:r>
              <a:rPr lang="en-GB" sz="2100" b="1" dirty="0">
                <a:latin typeface="Calibri" panose="020F0502020204030204" pitchFamily="34" charset="0"/>
              </a:rPr>
              <a:t>evidence</a:t>
            </a:r>
            <a:r>
              <a:rPr lang="en-GB" sz="2100" dirty="0">
                <a:latin typeface="Calibri" panose="020F0502020204030204" pitchFamily="34" charset="0"/>
              </a:rPr>
              <a:t> should be considered when making </a:t>
            </a:r>
          </a:p>
          <a:p>
            <a:r>
              <a:rPr lang="en-GB" sz="2100" dirty="0">
                <a:latin typeface="Calibri" panose="020F0502020204030204" pitchFamily="34" charset="0"/>
              </a:rPr>
              <a:t>    judgements around progress towards or achievement of a level</a:t>
            </a:r>
          </a:p>
          <a:p>
            <a:pPr marL="214313" indent="-214313">
              <a:buFont typeface="Arial" panose="020B0604020202020204" pitchFamily="34" charset="0"/>
              <a:buChar char="•"/>
            </a:pPr>
            <a:endParaRPr lang="en-GB" sz="2100" dirty="0">
              <a:latin typeface="Calibri" panose="020F0502020204030204" pitchFamily="34" charset="0"/>
            </a:endParaRPr>
          </a:p>
          <a:p>
            <a:pPr marL="214313" indent="-214313">
              <a:buFont typeface="Arial" panose="020B0604020202020204" pitchFamily="34" charset="0"/>
              <a:buChar char="•"/>
            </a:pPr>
            <a:r>
              <a:rPr lang="en-GB" sz="2100" dirty="0">
                <a:latin typeface="Calibri" panose="020F0502020204030204" pitchFamily="34" charset="0"/>
              </a:rPr>
              <a:t>The range of </a:t>
            </a:r>
            <a:r>
              <a:rPr lang="en-GB" sz="2100" b="1" dirty="0">
                <a:latin typeface="Calibri" panose="020F0502020204030204" pitchFamily="34" charset="0"/>
              </a:rPr>
              <a:t>evidence</a:t>
            </a:r>
            <a:r>
              <a:rPr lang="en-GB" sz="2100" dirty="0">
                <a:latin typeface="Calibri" panose="020F0502020204030204" pitchFamily="34" charset="0"/>
              </a:rPr>
              <a:t> will exist in different </a:t>
            </a:r>
            <a:r>
              <a:rPr lang="en-GB" sz="2100" dirty="0" smtClean="0">
                <a:latin typeface="Calibri" panose="020F0502020204030204" pitchFamily="34" charset="0"/>
              </a:rPr>
              <a:t>places (e.g. jotters, </a:t>
            </a:r>
          </a:p>
          <a:p>
            <a:r>
              <a:rPr lang="en-GB" sz="2100" dirty="0" smtClean="0">
                <a:latin typeface="Calibri" panose="020F0502020204030204" pitchFamily="34" charset="0"/>
              </a:rPr>
              <a:t>    displays, learner conversations, periodic assessments)</a:t>
            </a:r>
          </a:p>
          <a:p>
            <a:pPr marL="214313" indent="-214313">
              <a:buFont typeface="Arial" panose="020B0604020202020204" pitchFamily="34" charset="0"/>
              <a:buChar char="•"/>
            </a:pPr>
            <a:endParaRPr lang="en-GB" sz="2100" dirty="0" smtClean="0">
              <a:latin typeface="Calibri" panose="020F0502020204030204" pitchFamily="34" charset="0"/>
            </a:endParaRPr>
          </a:p>
          <a:p>
            <a:pPr marL="214313" indent="-214313">
              <a:buFont typeface="Arial" panose="020B0604020202020204" pitchFamily="34" charset="0"/>
              <a:buChar char="•"/>
            </a:pPr>
            <a:r>
              <a:rPr lang="en-GB" sz="2100" b="1" dirty="0" smtClean="0">
                <a:latin typeface="Calibri" panose="020F0502020204030204" pitchFamily="34" charset="0"/>
              </a:rPr>
              <a:t>Evidence</a:t>
            </a:r>
            <a:r>
              <a:rPr lang="en-GB" sz="2100" dirty="0" smtClean="0">
                <a:latin typeface="Calibri" panose="020F0502020204030204" pitchFamily="34" charset="0"/>
              </a:rPr>
              <a:t> </a:t>
            </a:r>
            <a:r>
              <a:rPr lang="en-GB" sz="2100" dirty="0">
                <a:latin typeface="Calibri" panose="020F0502020204030204" pitchFamily="34" charset="0"/>
              </a:rPr>
              <a:t>should </a:t>
            </a:r>
          </a:p>
          <a:p>
            <a:r>
              <a:rPr lang="en-GB" sz="2100" dirty="0">
                <a:latin typeface="Calibri" panose="020F0502020204030204" pitchFamily="34" charset="0"/>
              </a:rPr>
              <a:t>   demonstrate breadth, </a:t>
            </a:r>
          </a:p>
          <a:p>
            <a:r>
              <a:rPr lang="en-GB" sz="2100" dirty="0">
                <a:latin typeface="Calibri" panose="020F0502020204030204" pitchFamily="34" charset="0"/>
              </a:rPr>
              <a:t>   challenge and </a:t>
            </a:r>
          </a:p>
          <a:p>
            <a:r>
              <a:rPr lang="en-GB" sz="2100" dirty="0">
                <a:latin typeface="Calibri" panose="020F0502020204030204" pitchFamily="34" charset="0"/>
              </a:rPr>
              <a:t>   application</a:t>
            </a:r>
          </a:p>
        </p:txBody>
      </p:sp>
    </p:spTree>
    <p:extLst>
      <p:ext uri="{BB962C8B-B14F-4D97-AF65-F5344CB8AC3E}">
        <p14:creationId xmlns:p14="http://schemas.microsoft.com/office/powerpoint/2010/main" val="448508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2" name="TextBox 1"/>
          <p:cNvSpPr txBox="1"/>
          <p:nvPr/>
        </p:nvSpPr>
        <p:spPr>
          <a:xfrm>
            <a:off x="1176819" y="2873675"/>
            <a:ext cx="6507346" cy="738664"/>
          </a:xfrm>
          <a:prstGeom prst="rect">
            <a:avLst/>
          </a:prstGeom>
          <a:noFill/>
        </p:spPr>
        <p:txBody>
          <a:bodyPr wrap="square" rtlCol="0">
            <a:spAutoFit/>
          </a:bodyPr>
          <a:lstStyle/>
          <a:p>
            <a:pPr marL="214313" indent="-214313">
              <a:buFont typeface="Arial" panose="020B0604020202020204" pitchFamily="34" charset="0"/>
              <a:buChar char="•"/>
            </a:pPr>
            <a:endParaRPr lang="en-GB" sz="2100" dirty="0">
              <a:latin typeface="Calibri" panose="020F0502020204030204" pitchFamily="34" charset="0"/>
            </a:endParaRPr>
          </a:p>
          <a:p>
            <a:endParaRPr lang="en-GB" sz="2100" dirty="0">
              <a:latin typeface="Calibri" panose="020F0502020204030204" pitchFamily="34" charset="0"/>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2108" y="2018210"/>
            <a:ext cx="811874"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2108" y="3074496"/>
            <a:ext cx="811874" cy="82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2001" y="4111600"/>
            <a:ext cx="835787"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0642" y="4407822"/>
            <a:ext cx="821086" cy="82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7712" y="4617217"/>
            <a:ext cx="809194" cy="82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2430" y="2873674"/>
            <a:ext cx="2696762" cy="272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66450" y="933477"/>
            <a:ext cx="8977550" cy="2354491"/>
          </a:xfrm>
          <a:prstGeom prst="rect">
            <a:avLst/>
          </a:prstGeom>
        </p:spPr>
        <p:txBody>
          <a:bodyPr wrap="square">
            <a:spAutoFit/>
          </a:bodyPr>
          <a:lstStyle/>
          <a:p>
            <a:pPr marL="257175" indent="-257175">
              <a:buFont typeface="Arial" panose="020B0604020202020204" pitchFamily="34" charset="0"/>
              <a:buChar char="•"/>
            </a:pPr>
            <a:r>
              <a:rPr lang="en-GB" sz="2100" dirty="0">
                <a:latin typeface="Calibri" panose="020F0502020204030204" pitchFamily="34" charset="0"/>
              </a:rPr>
              <a:t>Standards within the </a:t>
            </a:r>
            <a:r>
              <a:rPr lang="en-GB" sz="2100" dirty="0" err="1">
                <a:latin typeface="Calibri" panose="020F0502020204030204" pitchFamily="34" charset="0"/>
              </a:rPr>
              <a:t>Es</a:t>
            </a:r>
            <a:r>
              <a:rPr lang="en-GB" sz="2100" dirty="0">
                <a:latin typeface="Calibri" panose="020F0502020204030204" pitchFamily="34" charset="0"/>
              </a:rPr>
              <a:t> and </a:t>
            </a:r>
            <a:r>
              <a:rPr lang="en-GB" sz="2100" dirty="0" err="1">
                <a:latin typeface="Calibri" panose="020F0502020204030204" pitchFamily="34" charset="0"/>
              </a:rPr>
              <a:t>Os</a:t>
            </a:r>
            <a:r>
              <a:rPr lang="en-GB" sz="2100" dirty="0">
                <a:latin typeface="Calibri" panose="020F0502020204030204" pitchFamily="34" charset="0"/>
              </a:rPr>
              <a:t> and Benchmarks should be used to </a:t>
            </a:r>
          </a:p>
          <a:p>
            <a:r>
              <a:rPr lang="en-GB" sz="2100" dirty="0">
                <a:latin typeface="Calibri" panose="020F0502020204030204" pitchFamily="34" charset="0"/>
              </a:rPr>
              <a:t>    </a:t>
            </a:r>
            <a:r>
              <a:rPr lang="en-GB" sz="2100" b="1" dirty="0">
                <a:latin typeface="Calibri" panose="020F0502020204030204" pitchFamily="34" charset="0"/>
              </a:rPr>
              <a:t>evaluate</a:t>
            </a:r>
            <a:r>
              <a:rPr lang="en-GB" sz="2100" dirty="0">
                <a:latin typeface="Calibri" panose="020F0502020204030204" pitchFamily="34" charset="0"/>
              </a:rPr>
              <a:t> and monitor learners’ progress</a:t>
            </a:r>
          </a:p>
          <a:p>
            <a:pPr marL="257175" indent="-257175">
              <a:buFont typeface="Arial" panose="020B0604020202020204" pitchFamily="34" charset="0"/>
              <a:buChar char="•"/>
            </a:pPr>
            <a:r>
              <a:rPr lang="en-GB" sz="2100" b="1" dirty="0">
                <a:latin typeface="Calibri" panose="020F0502020204030204" pitchFamily="34" charset="0"/>
              </a:rPr>
              <a:t>Evaluation</a:t>
            </a:r>
            <a:r>
              <a:rPr lang="en-GB" sz="2100" dirty="0">
                <a:latin typeface="Calibri" panose="020F0502020204030204" pitchFamily="34" charset="0"/>
              </a:rPr>
              <a:t> should be ongoing to inform short term planning</a:t>
            </a:r>
          </a:p>
          <a:p>
            <a:pPr marL="257175" indent="-257175">
              <a:buFont typeface="Arial" panose="020B0604020202020204" pitchFamily="34" charset="0"/>
              <a:buChar char="•"/>
            </a:pPr>
            <a:r>
              <a:rPr lang="en-GB" sz="2100" dirty="0">
                <a:latin typeface="Calibri" panose="020F0502020204030204" pitchFamily="34" charset="0"/>
              </a:rPr>
              <a:t>Practitioners should have opportunities to </a:t>
            </a:r>
            <a:r>
              <a:rPr lang="en-GB" sz="2100" b="1" dirty="0">
                <a:latin typeface="Calibri" panose="020F0502020204030204" pitchFamily="34" charset="0"/>
              </a:rPr>
              <a:t>evaluate</a:t>
            </a:r>
            <a:r>
              <a:rPr lang="en-GB" sz="2100" dirty="0">
                <a:latin typeface="Calibri" panose="020F0502020204030204" pitchFamily="34" charset="0"/>
              </a:rPr>
              <a:t> a range of </a:t>
            </a:r>
          </a:p>
          <a:p>
            <a:r>
              <a:rPr lang="en-GB" sz="2100" dirty="0">
                <a:latin typeface="Calibri" panose="020F0502020204030204" pitchFamily="34" charset="0"/>
              </a:rPr>
              <a:t>    evidence together when considering progress towards or </a:t>
            </a:r>
          </a:p>
          <a:p>
            <a:r>
              <a:rPr lang="en-GB" sz="2100" dirty="0">
                <a:latin typeface="Calibri" panose="020F0502020204030204" pitchFamily="34" charset="0"/>
              </a:rPr>
              <a:t>    achievement of a level to ensure consistency in teacher professional </a:t>
            </a:r>
          </a:p>
          <a:p>
            <a:r>
              <a:rPr lang="en-GB" sz="2100" dirty="0">
                <a:latin typeface="Calibri" panose="020F0502020204030204" pitchFamily="34" charset="0"/>
              </a:rPr>
              <a:t>    judgement</a:t>
            </a:r>
          </a:p>
        </p:txBody>
      </p:sp>
    </p:spTree>
    <p:extLst>
      <p:ext uri="{BB962C8B-B14F-4D97-AF65-F5344CB8AC3E}">
        <p14:creationId xmlns:p14="http://schemas.microsoft.com/office/powerpoint/2010/main" val="2904190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2" name="TextBox 1"/>
          <p:cNvSpPr txBox="1"/>
          <p:nvPr/>
        </p:nvSpPr>
        <p:spPr>
          <a:xfrm>
            <a:off x="1176819" y="2873675"/>
            <a:ext cx="6507346" cy="738664"/>
          </a:xfrm>
          <a:prstGeom prst="rect">
            <a:avLst/>
          </a:prstGeom>
          <a:noFill/>
        </p:spPr>
        <p:txBody>
          <a:bodyPr wrap="square" rtlCol="0">
            <a:spAutoFit/>
          </a:bodyPr>
          <a:lstStyle/>
          <a:p>
            <a:pPr marL="214313" indent="-214313">
              <a:buFont typeface="Arial" panose="020B0604020202020204" pitchFamily="34" charset="0"/>
              <a:buChar char="•"/>
            </a:pPr>
            <a:endParaRPr lang="en-GB" sz="2100" dirty="0">
              <a:latin typeface="Calibri" panose="020F0502020204030204" pitchFamily="34" charset="0"/>
            </a:endParaRPr>
          </a:p>
          <a:p>
            <a:endParaRPr lang="en-GB" sz="2100" dirty="0">
              <a:latin typeface="Calibri" panose="020F0502020204030204" pitchFamily="34" charset="0"/>
            </a:endParaRP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2108" y="2018210"/>
            <a:ext cx="811874"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2108" y="3074496"/>
            <a:ext cx="811874" cy="82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2001" y="4111600"/>
            <a:ext cx="835787"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0642" y="4407822"/>
            <a:ext cx="821086" cy="82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7712" y="4617217"/>
            <a:ext cx="809194" cy="82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07582" y="4628303"/>
            <a:ext cx="845820" cy="855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 y="960562"/>
            <a:ext cx="9143999" cy="2354491"/>
          </a:xfrm>
          <a:prstGeom prst="rect">
            <a:avLst/>
          </a:prstGeom>
        </p:spPr>
        <p:txBody>
          <a:bodyPr wrap="square">
            <a:spAutoFit/>
          </a:bodyPr>
          <a:lstStyle/>
          <a:p>
            <a:pPr marL="257175" indent="-257175">
              <a:buFont typeface="Arial" panose="020B0604020202020204" pitchFamily="34" charset="0"/>
              <a:buChar char="•"/>
            </a:pPr>
            <a:r>
              <a:rPr lang="en-GB" sz="2100" b="1" dirty="0">
                <a:latin typeface="Calibri" panose="020F0502020204030204" pitchFamily="34" charset="0"/>
              </a:rPr>
              <a:t>Feedback</a:t>
            </a:r>
            <a:r>
              <a:rPr lang="en-GB" sz="2100" dirty="0">
                <a:latin typeface="Calibri" panose="020F0502020204030204" pitchFamily="34" charset="0"/>
              </a:rPr>
              <a:t> should be clearly linked to success criteria</a:t>
            </a:r>
          </a:p>
          <a:p>
            <a:pPr marL="257175" indent="-257175">
              <a:buFont typeface="Arial" panose="020B0604020202020204" pitchFamily="34" charset="0"/>
              <a:buChar char="•"/>
            </a:pPr>
            <a:r>
              <a:rPr lang="en-GB" sz="2100" b="1" dirty="0">
                <a:latin typeface="Calibri" panose="020F0502020204030204" pitchFamily="34" charset="0"/>
              </a:rPr>
              <a:t>Next steps </a:t>
            </a:r>
            <a:r>
              <a:rPr lang="en-GB" sz="2100" dirty="0">
                <a:latin typeface="Calibri" panose="020F0502020204030204" pitchFamily="34" charset="0"/>
              </a:rPr>
              <a:t>in learning should be identified using success criteria</a:t>
            </a:r>
          </a:p>
          <a:p>
            <a:pPr marL="257175" indent="-257175">
              <a:buFont typeface="Arial" panose="020B0604020202020204" pitchFamily="34" charset="0"/>
              <a:buChar char="•"/>
            </a:pPr>
            <a:r>
              <a:rPr lang="en-GB" sz="2100" b="1" dirty="0">
                <a:latin typeface="Calibri" panose="020F0502020204030204" pitchFamily="34" charset="0"/>
              </a:rPr>
              <a:t>Feedback</a:t>
            </a:r>
            <a:r>
              <a:rPr lang="en-GB" sz="2100" dirty="0">
                <a:latin typeface="Calibri" panose="020F0502020204030204" pitchFamily="34" charset="0"/>
              </a:rPr>
              <a:t> discussions should be ongoing throughout lessons </a:t>
            </a:r>
          </a:p>
          <a:p>
            <a:pPr marL="257175" indent="-257175">
              <a:buFont typeface="Arial" panose="020B0604020202020204" pitchFamily="34" charset="0"/>
              <a:buChar char="•"/>
            </a:pPr>
            <a:r>
              <a:rPr lang="en-GB" sz="2100" dirty="0">
                <a:latin typeface="Calibri" panose="020F0502020204030204" pitchFamily="34" charset="0"/>
              </a:rPr>
              <a:t>Learners should have opportunities to take part in </a:t>
            </a:r>
            <a:r>
              <a:rPr lang="en-GB" sz="2100" b="1" dirty="0">
                <a:latin typeface="Calibri" panose="020F0502020204030204" pitchFamily="34" charset="0"/>
              </a:rPr>
              <a:t>feedback </a:t>
            </a:r>
          </a:p>
          <a:p>
            <a:r>
              <a:rPr lang="en-GB" sz="2100" dirty="0">
                <a:latin typeface="Calibri" panose="020F0502020204030204" pitchFamily="34" charset="0"/>
              </a:rPr>
              <a:t>    discussions when reviewing learning over a period of time in order to </a:t>
            </a:r>
          </a:p>
          <a:p>
            <a:r>
              <a:rPr lang="en-GB" sz="2100" dirty="0">
                <a:latin typeface="Calibri" panose="020F0502020204030204" pitchFamily="34" charset="0"/>
              </a:rPr>
              <a:t>    set longer term targets (e.g. as part of the Profiling/Personal learning </a:t>
            </a:r>
          </a:p>
          <a:p>
            <a:r>
              <a:rPr lang="en-GB" sz="2100">
                <a:latin typeface="Calibri" panose="020F0502020204030204" pitchFamily="34" charset="0"/>
              </a:rPr>
              <a:t>                                                                  planning </a:t>
            </a:r>
            <a:r>
              <a:rPr lang="en-GB" sz="2100" dirty="0">
                <a:latin typeface="Calibri" panose="020F0502020204030204" pitchFamily="34" charset="0"/>
              </a:rPr>
              <a:t>process)</a:t>
            </a:r>
          </a:p>
        </p:txBody>
      </p:sp>
      <p:pic>
        <p:nvPicPr>
          <p:cNvPr id="307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6819" y="2960506"/>
            <a:ext cx="2696762" cy="264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979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2" name="TextBox 1"/>
          <p:cNvSpPr txBox="1"/>
          <p:nvPr/>
        </p:nvSpPr>
        <p:spPr>
          <a:xfrm>
            <a:off x="1" y="953435"/>
            <a:ext cx="8753981" cy="1708160"/>
          </a:xfrm>
          <a:prstGeom prst="rect">
            <a:avLst/>
          </a:prstGeom>
          <a:noFill/>
        </p:spPr>
        <p:txBody>
          <a:bodyPr wrap="square" rtlCol="0">
            <a:spAutoFit/>
          </a:bodyPr>
          <a:lstStyle/>
          <a:p>
            <a:pPr marL="257175" indent="-257175">
              <a:buFont typeface="Arial" panose="020B0604020202020204" pitchFamily="34" charset="0"/>
              <a:buChar char="•"/>
            </a:pPr>
            <a:r>
              <a:rPr lang="en-GB" sz="2100" b="1" dirty="0">
                <a:latin typeface="Calibri" panose="020F0502020204030204" pitchFamily="34" charset="0"/>
              </a:rPr>
              <a:t>Reporting</a:t>
            </a:r>
            <a:r>
              <a:rPr lang="en-GB" sz="2100" dirty="0">
                <a:latin typeface="Calibri" panose="020F0502020204030204" pitchFamily="34" charset="0"/>
              </a:rPr>
              <a:t> should highlight the learners most recent progress and next steps in learning</a:t>
            </a:r>
          </a:p>
          <a:p>
            <a:endParaRPr lang="en-GB" sz="2100" dirty="0">
              <a:latin typeface="Calibri" panose="020F0502020204030204" pitchFamily="34" charset="0"/>
            </a:endParaRPr>
          </a:p>
          <a:p>
            <a:pPr marL="257175" indent="-257175">
              <a:buFont typeface="Arial" panose="020B0604020202020204" pitchFamily="34" charset="0"/>
              <a:buChar char="•"/>
            </a:pPr>
            <a:r>
              <a:rPr lang="en-GB" sz="2100" dirty="0">
                <a:latin typeface="Calibri" panose="020F0502020204030204" pitchFamily="34" charset="0"/>
              </a:rPr>
              <a:t>Further advice and guidance can be found in the document </a:t>
            </a:r>
            <a:r>
              <a:rPr lang="en-GB" sz="2100" b="1" dirty="0">
                <a:latin typeface="Calibri" panose="020F0502020204030204" pitchFamily="34" charset="0"/>
              </a:rPr>
              <a:t>‘Reporting to Parents and Carers Guidance for schools and </a:t>
            </a:r>
            <a:r>
              <a:rPr lang="en-GB" sz="2100" b="1" dirty="0" err="1">
                <a:latin typeface="Calibri" panose="020F0502020204030204" pitchFamily="34" charset="0"/>
              </a:rPr>
              <a:t>ELC</a:t>
            </a:r>
            <a:r>
              <a:rPr lang="en-GB" sz="2100" b="1" dirty="0">
                <a:latin typeface="Calibri" panose="020F0502020204030204" pitchFamily="34" charset="0"/>
              </a:rPr>
              <a:t> settings’ </a:t>
            </a:r>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2108" y="2018210"/>
            <a:ext cx="811874"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2108" y="3074496"/>
            <a:ext cx="811874" cy="823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2001" y="4111600"/>
            <a:ext cx="835787" cy="82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0642" y="4407822"/>
            <a:ext cx="821086" cy="82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4872" y="4617217"/>
            <a:ext cx="809194" cy="82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56043" y="4628303"/>
            <a:ext cx="845820" cy="855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1012" y="4628303"/>
            <a:ext cx="861599" cy="843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989" y="2783483"/>
            <a:ext cx="2696762" cy="268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70489" y="3074495"/>
            <a:ext cx="2602096" cy="1087355"/>
          </a:xfrm>
          <a:prstGeom prst="rect">
            <a:avLst/>
          </a:prstGeom>
          <a:noFill/>
          <a:ln w="9525">
            <a:solidFill>
              <a:srgbClr val="00ABB5"/>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2707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06" y="760390"/>
            <a:ext cx="8798148" cy="520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857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925" r="49276" b="29090"/>
          <a:stretch/>
        </p:blipFill>
        <p:spPr>
          <a:xfrm>
            <a:off x="135355" y="1100889"/>
            <a:ext cx="8788123" cy="4223086"/>
          </a:xfrm>
          <a:prstGeom prst="rect">
            <a:avLst/>
          </a:prstGeom>
        </p:spPr>
      </p:pic>
    </p:spTree>
    <p:extLst>
      <p:ext uri="{BB962C8B-B14F-4D97-AF65-F5344CB8AC3E}">
        <p14:creationId xmlns:p14="http://schemas.microsoft.com/office/powerpoint/2010/main" val="837684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007" y="1264765"/>
            <a:ext cx="8346970" cy="586740"/>
          </a:xfrm>
        </p:spPr>
        <p:txBody>
          <a:bodyPr/>
          <a:lstStyle/>
          <a:p>
            <a:r>
              <a:rPr lang="en-GB" sz="2700" dirty="0">
                <a:solidFill>
                  <a:schemeClr val="tx1"/>
                </a:solidFill>
                <a:latin typeface="Calibri" panose="020F0502020204030204" pitchFamily="34" charset="0"/>
              </a:rPr>
              <a:t>What is moderation?</a:t>
            </a:r>
          </a:p>
        </p:txBody>
      </p:sp>
      <p:sp>
        <p:nvSpPr>
          <p:cNvPr id="3" name="Content Placeholder 2"/>
          <p:cNvSpPr>
            <a:spLocks noGrp="1"/>
          </p:cNvSpPr>
          <p:nvPr>
            <p:ph idx="1"/>
          </p:nvPr>
        </p:nvSpPr>
        <p:spPr>
          <a:xfrm>
            <a:off x="320040" y="2074228"/>
            <a:ext cx="8503920" cy="3154679"/>
          </a:xfrm>
        </p:spPr>
        <p:txBody>
          <a:bodyPr/>
          <a:lstStyle/>
          <a:p>
            <a:pPr lvl="1" indent="0">
              <a:buNone/>
            </a:pPr>
            <a:endParaRPr lang="en-GB" sz="1800" dirty="0"/>
          </a:p>
          <a:p>
            <a:pPr marL="814388" lvl="1" indent="-257175"/>
            <a:endParaRPr lang="en-GB" dirty="0"/>
          </a:p>
          <a:p>
            <a:pPr>
              <a:buClr>
                <a:srgbClr val="00ABB5"/>
              </a:buClr>
            </a:pPr>
            <a:endParaRPr lang="en-GB" b="1" dirty="0" smtClean="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4" name="Rectangle 3"/>
          <p:cNvSpPr/>
          <p:nvPr/>
        </p:nvSpPr>
        <p:spPr>
          <a:xfrm>
            <a:off x="818007" y="1741517"/>
            <a:ext cx="7611098" cy="4662815"/>
          </a:xfrm>
          <a:prstGeom prst="rect">
            <a:avLst/>
          </a:prstGeom>
        </p:spPr>
        <p:txBody>
          <a:bodyPr wrap="square">
            <a:spAutoFit/>
          </a:bodyPr>
          <a:lstStyle/>
          <a:p>
            <a:endParaRPr lang="en-GB" dirty="0">
              <a:latin typeface="Calibri" panose="020F0502020204030204" pitchFamily="34" charset="0"/>
            </a:endParaRPr>
          </a:p>
          <a:p>
            <a:r>
              <a:rPr lang="en-GB" dirty="0">
                <a:latin typeface="Calibri" panose="020F0502020204030204" pitchFamily="34" charset="0"/>
              </a:rPr>
              <a:t>Extracts from the Statement for Practitioners:</a:t>
            </a:r>
          </a:p>
          <a:p>
            <a:endParaRPr lang="en-GB" dirty="0">
              <a:latin typeface="Calibri" panose="020F0502020204030204" pitchFamily="34" charset="0"/>
            </a:endParaRPr>
          </a:p>
          <a:p>
            <a:r>
              <a:rPr lang="en-GB" sz="2400" b="1" i="1" dirty="0">
                <a:latin typeface="Calibri" panose="020F0502020204030204" pitchFamily="34" charset="0"/>
              </a:rPr>
              <a:t>‘Moderation is the way in which practitioners arrive at </a:t>
            </a:r>
          </a:p>
          <a:p>
            <a:r>
              <a:rPr lang="en-GB" sz="2400" b="1" i="1" dirty="0">
                <a:latin typeface="Calibri" panose="020F0502020204030204" pitchFamily="34" charset="0"/>
              </a:rPr>
              <a:t>a shared understanding of standards and expectations.’</a:t>
            </a:r>
          </a:p>
          <a:p>
            <a:pPr marL="342900" indent="-342900">
              <a:buFont typeface="Arial" panose="020B0604020202020204" pitchFamily="34" charset="0"/>
              <a:buChar char="•"/>
            </a:pPr>
            <a:endParaRPr lang="en-GB" sz="2100" dirty="0">
              <a:latin typeface="Calibri" panose="020F0502020204030204" pitchFamily="34" charset="0"/>
            </a:endParaRPr>
          </a:p>
          <a:p>
            <a:pPr marL="342900" indent="-342900">
              <a:buFont typeface="Arial" panose="020B0604020202020204" pitchFamily="34" charset="0"/>
              <a:buChar char="•"/>
            </a:pPr>
            <a:r>
              <a:rPr lang="en-GB" sz="2100" dirty="0">
                <a:latin typeface="Calibri" panose="020F0502020204030204" pitchFamily="34" charset="0"/>
              </a:rPr>
              <a:t>Moderation is integral to planning learning, teaching and assessment</a:t>
            </a:r>
          </a:p>
          <a:p>
            <a:pPr marL="342900" indent="-342900">
              <a:buFont typeface="Arial" panose="020B0604020202020204" pitchFamily="34" charset="0"/>
              <a:buChar char="•"/>
            </a:pPr>
            <a:endParaRPr lang="en-GB" sz="2100" dirty="0">
              <a:latin typeface="Calibri" panose="020F0502020204030204" pitchFamily="34" charset="0"/>
            </a:endParaRPr>
          </a:p>
          <a:p>
            <a:pPr marL="342900" indent="-342900">
              <a:buFont typeface="Arial" panose="020B0604020202020204" pitchFamily="34" charset="0"/>
              <a:buChar char="•"/>
            </a:pPr>
            <a:r>
              <a:rPr lang="en-GB" sz="2100" dirty="0" smtClean="0">
                <a:latin typeface="Calibri" panose="020F0502020204030204" pitchFamily="34" charset="0"/>
              </a:rPr>
              <a:t>It is not the same as cross-marking or verification, and </a:t>
            </a:r>
            <a:r>
              <a:rPr lang="en-GB" sz="2100" dirty="0">
                <a:latin typeface="Calibri" panose="020F0502020204030204" pitchFamily="34" charset="0"/>
              </a:rPr>
              <a:t>is not an activity that happens only at the end of a block or </a:t>
            </a:r>
            <a:r>
              <a:rPr lang="en-GB" sz="2100" dirty="0" smtClean="0">
                <a:latin typeface="Calibri" panose="020F0502020204030204" pitchFamily="34" charset="0"/>
              </a:rPr>
              <a:t>year</a:t>
            </a:r>
          </a:p>
          <a:p>
            <a:pPr marL="342900" indent="-342900">
              <a:buFont typeface="Arial" panose="020B0604020202020204" pitchFamily="34" charset="0"/>
              <a:buChar char="•"/>
            </a:pPr>
            <a:endParaRPr lang="en-GB" altLang="en-US" sz="2100" dirty="0">
              <a:latin typeface="Calibri" panose="020F0502020204030204" pitchFamily="34" charset="0"/>
            </a:endParaRPr>
          </a:p>
          <a:p>
            <a:pPr marL="342900" indent="-342900">
              <a:buFont typeface="Arial" panose="020B0604020202020204" pitchFamily="34" charset="0"/>
              <a:buChar char="•"/>
            </a:pPr>
            <a:endParaRPr lang="en-US" altLang="en-US" sz="2100" dirty="0">
              <a:latin typeface="Calibri" panose="020F0502020204030204" pitchFamily="34" charset="0"/>
            </a:endParaRPr>
          </a:p>
          <a:p>
            <a:endParaRPr lang="en-GB" sz="2700" dirty="0"/>
          </a:p>
        </p:txBody>
      </p:sp>
    </p:spTree>
    <p:extLst>
      <p:ext uri="{BB962C8B-B14F-4D97-AF65-F5344CB8AC3E}">
        <p14:creationId xmlns:p14="http://schemas.microsoft.com/office/powerpoint/2010/main" val="1660594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85611" y="1251637"/>
            <a:ext cx="7960371" cy="586740"/>
          </a:xfrm>
        </p:spPr>
        <p:txBody>
          <a:bodyPr/>
          <a:lstStyle/>
          <a:p>
            <a:r>
              <a:rPr lang="en-GB" sz="2700" dirty="0">
                <a:solidFill>
                  <a:schemeClr val="tx1"/>
                </a:solidFill>
                <a:latin typeface="Calibri" panose="020F0502020204030204" pitchFamily="34" charset="0"/>
              </a:rPr>
              <a:t>Resources and Opportunities </a:t>
            </a:r>
          </a:p>
        </p:txBody>
      </p:sp>
      <p:sp>
        <p:nvSpPr>
          <p:cNvPr id="3" name="Content Placeholder 2"/>
          <p:cNvSpPr>
            <a:spLocks noGrp="1"/>
          </p:cNvSpPr>
          <p:nvPr>
            <p:ph idx="1"/>
          </p:nvPr>
        </p:nvSpPr>
        <p:spPr>
          <a:xfrm>
            <a:off x="320040" y="2074228"/>
            <a:ext cx="8503920" cy="3154679"/>
          </a:xfrm>
        </p:spPr>
        <p:txBody>
          <a:bodyPr/>
          <a:lstStyle/>
          <a:p>
            <a:pPr lvl="1" indent="0">
              <a:buNone/>
            </a:pPr>
            <a:endParaRPr lang="en-GB" sz="1800" dirty="0"/>
          </a:p>
          <a:p>
            <a:pPr lvl="1" indent="0">
              <a:buNone/>
            </a:pPr>
            <a:endParaRPr lang="en-GB" sz="1800" dirty="0"/>
          </a:p>
          <a:p>
            <a:pPr marL="814388" lvl="1" indent="-257175"/>
            <a:endParaRPr lang="en-GB" dirty="0"/>
          </a:p>
          <a:p>
            <a:pPr>
              <a:buClr>
                <a:srgbClr val="00ABB5"/>
              </a:buClr>
            </a:pPr>
            <a:endParaRPr lang="en-GB" b="1" dirty="0" smtClean="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4" name="Rectangle 3"/>
          <p:cNvSpPr/>
          <p:nvPr/>
        </p:nvSpPr>
        <p:spPr>
          <a:xfrm>
            <a:off x="785610" y="2017903"/>
            <a:ext cx="6872489" cy="2031325"/>
          </a:xfrm>
          <a:prstGeom prst="rect">
            <a:avLst/>
          </a:prstGeom>
        </p:spPr>
        <p:txBody>
          <a:bodyPr wrap="square">
            <a:spAutoFit/>
          </a:bodyPr>
          <a:lstStyle/>
          <a:p>
            <a:pPr marL="428625" indent="-428625">
              <a:buFont typeface="Arial" panose="020B0604020202020204" pitchFamily="34" charset="0"/>
              <a:buChar char="•"/>
            </a:pPr>
            <a:r>
              <a:rPr lang="en-GB" sz="2100" dirty="0">
                <a:latin typeface="Calibri" panose="020F0502020204030204" pitchFamily="34" charset="0"/>
                <a:cs typeface="Calibri" panose="020F0502020204030204" pitchFamily="34" charset="0"/>
              </a:rPr>
              <a:t>Moderation Hub</a:t>
            </a:r>
          </a:p>
          <a:p>
            <a:pPr marL="428625" indent="-428625">
              <a:buFont typeface="Arial" panose="020B0604020202020204" pitchFamily="34" charset="0"/>
              <a:buChar char="•"/>
            </a:pPr>
            <a:r>
              <a:rPr lang="en-GB" sz="2100" dirty="0">
                <a:latin typeface="Calibri" panose="020F0502020204030204" pitchFamily="34" charset="0"/>
                <a:cs typeface="Calibri" panose="020F0502020204030204" pitchFamily="34" charset="0"/>
              </a:rPr>
              <a:t>Case studies on </a:t>
            </a:r>
            <a:r>
              <a:rPr lang="en-GB" sz="2100" dirty="0" err="1">
                <a:latin typeface="Calibri" panose="020F0502020204030204" pitchFamily="34" charset="0"/>
                <a:cs typeface="Calibri" panose="020F0502020204030204" pitchFamily="34" charset="0"/>
              </a:rPr>
              <a:t>SALi</a:t>
            </a:r>
            <a:r>
              <a:rPr lang="en-GB" sz="2100" dirty="0">
                <a:latin typeface="Calibri" panose="020F0502020204030204" pitchFamily="34" charset="0"/>
                <a:cs typeface="Calibri" panose="020F0502020204030204" pitchFamily="34" charset="0"/>
              </a:rPr>
              <a:t> </a:t>
            </a:r>
          </a:p>
          <a:p>
            <a:pPr marL="428625" indent="-428625">
              <a:buFont typeface="Arial" panose="020B0604020202020204" pitchFamily="34" charset="0"/>
              <a:buChar char="•"/>
            </a:pPr>
            <a:r>
              <a:rPr lang="en-GB" sz="2100" dirty="0">
                <a:latin typeface="Calibri" panose="020F0502020204030204" pitchFamily="34" charset="0"/>
                <a:cs typeface="Calibri" panose="020F0502020204030204" pitchFamily="34" charset="0"/>
              </a:rPr>
              <a:t>PT Assessment and Moderation</a:t>
            </a:r>
          </a:p>
          <a:p>
            <a:pPr marL="428625" indent="-428625">
              <a:buFont typeface="Arial" panose="020B0604020202020204" pitchFamily="34" charset="0"/>
              <a:buChar char="•"/>
            </a:pPr>
            <a:r>
              <a:rPr lang="en-GB" sz="2100" dirty="0">
                <a:latin typeface="Calibri" panose="020F0502020204030204" pitchFamily="34" charset="0"/>
                <a:cs typeface="Calibri" panose="020F0502020204030204" pitchFamily="34" charset="0"/>
              </a:rPr>
              <a:t>March Achievement of a Level events</a:t>
            </a:r>
          </a:p>
          <a:p>
            <a:pPr marL="428625" indent="-428625">
              <a:buFont typeface="Arial" panose="020B0604020202020204" pitchFamily="34" charset="0"/>
              <a:buChar char="•"/>
            </a:pPr>
            <a:r>
              <a:rPr lang="en-GB" sz="2100" dirty="0">
                <a:latin typeface="Calibri" panose="020F0502020204030204" pitchFamily="34" charset="0"/>
                <a:cs typeface="Calibri" panose="020F0502020204030204" pitchFamily="34" charset="0"/>
              </a:rPr>
              <a:t>AMFs</a:t>
            </a:r>
          </a:p>
          <a:p>
            <a:pPr marL="428625" indent="-428625">
              <a:buFont typeface="Arial" panose="020B0604020202020204" pitchFamily="34" charset="0"/>
              <a:buChar char="•"/>
            </a:pPr>
            <a:r>
              <a:rPr lang="en-GB" sz="2100" dirty="0">
                <a:latin typeface="Calibri" panose="020F0502020204030204" pitchFamily="34" charset="0"/>
                <a:cs typeface="Calibri" panose="020F0502020204030204" pitchFamily="34" charset="0"/>
              </a:rPr>
              <a:t>QAMSOs </a:t>
            </a:r>
          </a:p>
        </p:txBody>
      </p:sp>
    </p:spTree>
    <p:extLst>
      <p:ext uri="{BB962C8B-B14F-4D97-AF65-F5344CB8AC3E}">
        <p14:creationId xmlns:p14="http://schemas.microsoft.com/office/powerpoint/2010/main" val="344349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4" name="Title 3"/>
          <p:cNvSpPr>
            <a:spLocks noGrp="1"/>
          </p:cNvSpPr>
          <p:nvPr>
            <p:ph type="title"/>
          </p:nvPr>
        </p:nvSpPr>
        <p:spPr>
          <a:xfrm>
            <a:off x="824248" y="1022747"/>
            <a:ext cx="7811617" cy="533400"/>
          </a:xfrm>
        </p:spPr>
        <p:txBody>
          <a:bodyPr>
            <a:normAutofit fontScale="90000"/>
          </a:bodyPr>
          <a:lstStyle/>
          <a:p>
            <a:r>
              <a:rPr lang="en-GB" sz="2700" dirty="0">
                <a:latin typeface="Calibri" panose="020F0502020204030204" pitchFamily="34" charset="0"/>
              </a:rPr>
              <a:t>What are the key features of effective moderation?</a:t>
            </a:r>
          </a:p>
        </p:txBody>
      </p:sp>
      <p:sp>
        <p:nvSpPr>
          <p:cNvPr id="5" name="Content Placeholder 4"/>
          <p:cNvSpPr>
            <a:spLocks noGrp="1"/>
          </p:cNvSpPr>
          <p:nvPr>
            <p:ph idx="1"/>
          </p:nvPr>
        </p:nvSpPr>
        <p:spPr>
          <a:xfrm>
            <a:off x="824248" y="1632823"/>
            <a:ext cx="7811426" cy="3727847"/>
          </a:xfrm>
        </p:spPr>
        <p:txBody>
          <a:bodyPr>
            <a:normAutofit fontScale="92500"/>
          </a:bodyPr>
          <a:lstStyle/>
          <a:p>
            <a:pPr>
              <a:lnSpc>
                <a:spcPct val="150000"/>
              </a:lnSpc>
            </a:pPr>
            <a:r>
              <a:rPr lang="en-GB" sz="2700" b="1" dirty="0">
                <a:solidFill>
                  <a:srgbClr val="00ABB5"/>
                </a:solidFill>
                <a:latin typeface="Calibri" panose="020F0502020204030204" pitchFamily="34" charset="0"/>
              </a:rPr>
              <a:t>Moderation: </a:t>
            </a:r>
          </a:p>
          <a:p>
            <a:pPr marL="257175" indent="-257175">
              <a:buFont typeface="Arial" panose="020B0604020202020204" pitchFamily="34" charset="0"/>
              <a:buChar char="•"/>
            </a:pPr>
            <a:r>
              <a:rPr lang="en-GB" sz="2100" dirty="0">
                <a:latin typeface="Calibri" panose="020F0502020204030204" pitchFamily="34" charset="0"/>
              </a:rPr>
              <a:t>Is a process rather than a one-off event</a:t>
            </a:r>
          </a:p>
          <a:p>
            <a:pPr marL="257175" indent="-257175">
              <a:buFont typeface="Arial" panose="020B0604020202020204" pitchFamily="34" charset="0"/>
              <a:buChar char="•"/>
            </a:pPr>
            <a:r>
              <a:rPr lang="en-GB" sz="2100" dirty="0">
                <a:latin typeface="Calibri" panose="020F0502020204030204" pitchFamily="34" charset="0"/>
              </a:rPr>
              <a:t>Involves high levels of professional dialogue at every stage</a:t>
            </a:r>
          </a:p>
          <a:p>
            <a:pPr marL="257175" indent="-257175">
              <a:buFont typeface="Arial" panose="020B0604020202020204" pitchFamily="34" charset="0"/>
              <a:buChar char="•"/>
            </a:pPr>
            <a:r>
              <a:rPr lang="en-GB" sz="2100" dirty="0">
                <a:latin typeface="Calibri" panose="020F0502020204030204" pitchFamily="34" charset="0"/>
              </a:rPr>
              <a:t>Is an integral part of planning, learning, teaching and assessment</a:t>
            </a:r>
          </a:p>
          <a:p>
            <a:pPr marL="257175" indent="-257175">
              <a:buFont typeface="Arial" panose="020B0604020202020204" pitchFamily="34" charset="0"/>
              <a:buChar char="•"/>
            </a:pPr>
            <a:r>
              <a:rPr lang="en-GB" sz="2100" dirty="0">
                <a:latin typeface="Calibri" panose="020F0502020204030204" pitchFamily="34" charset="0"/>
              </a:rPr>
              <a:t>Involves discussions about breadth, challenge and application at every stage</a:t>
            </a:r>
          </a:p>
          <a:p>
            <a:pPr marL="257175" indent="-257175">
              <a:buFont typeface="Arial" panose="020B0604020202020204" pitchFamily="34" charset="0"/>
              <a:buChar char="•"/>
            </a:pPr>
            <a:r>
              <a:rPr lang="en-GB" sz="2100" dirty="0">
                <a:latin typeface="Calibri" panose="020F0502020204030204" pitchFamily="34" charset="0"/>
              </a:rPr>
              <a:t>Takes place at a range of levels (school, cluster, local authority and beyond)</a:t>
            </a:r>
          </a:p>
          <a:p>
            <a:pPr marL="257175" indent="-257175">
              <a:buFont typeface="Arial" panose="020B0604020202020204" pitchFamily="34" charset="0"/>
              <a:buChar char="•"/>
            </a:pPr>
            <a:r>
              <a:rPr lang="en-GB" sz="2100" dirty="0">
                <a:latin typeface="Calibri" panose="020F0502020204030204" pitchFamily="34" charset="0"/>
              </a:rPr>
              <a:t>Looks at more than just the end result</a:t>
            </a:r>
          </a:p>
          <a:p>
            <a:pPr marL="257175" indent="-257175">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743536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9" name="Title 3"/>
          <p:cNvSpPr txBox="1">
            <a:spLocks/>
          </p:cNvSpPr>
          <p:nvPr/>
        </p:nvSpPr>
        <p:spPr>
          <a:xfrm>
            <a:off x="500063" y="1674257"/>
            <a:ext cx="8127729" cy="2793834"/>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gn="ctr"/>
            <a:r>
              <a:rPr lang="en-GB" sz="3300" kern="0" dirty="0">
                <a:latin typeface="Calibri" panose="020F0502020204030204" pitchFamily="34" charset="0"/>
              </a:rPr>
              <a:t>What are the benefits of moderating teacher professional judgement?</a:t>
            </a:r>
            <a:br>
              <a:rPr lang="en-GB" sz="3300" kern="0" dirty="0">
                <a:latin typeface="Calibri" panose="020F0502020204030204" pitchFamily="34" charset="0"/>
              </a:rPr>
            </a:br>
            <a:endParaRPr lang="en-GB" sz="3300" kern="0" dirty="0">
              <a:latin typeface="Calibri" panose="020F0502020204030204" pitchFamily="34" charset="0"/>
            </a:endParaRPr>
          </a:p>
          <a:p>
            <a:pPr algn="ctr"/>
            <a:r>
              <a:rPr lang="en-GB" sz="2700" kern="0" dirty="0">
                <a:latin typeface="Calibri" panose="020F0502020204030204" pitchFamily="34" charset="0"/>
              </a:rPr>
              <a:t/>
            </a:r>
            <a:br>
              <a:rPr lang="en-GB" sz="2700" kern="0" dirty="0">
                <a:latin typeface="Calibri" panose="020F0502020204030204" pitchFamily="34" charset="0"/>
              </a:rPr>
            </a:br>
            <a:endParaRPr lang="en-GB" sz="2400" kern="0" dirty="0">
              <a:latin typeface="Calibri" panose="020F0502020204030204" pitchFamily="34" charset="0"/>
            </a:endParaRPr>
          </a:p>
        </p:txBody>
      </p:sp>
    </p:spTree>
    <p:extLst>
      <p:ext uri="{BB962C8B-B14F-4D97-AF65-F5344CB8AC3E}">
        <p14:creationId xmlns:p14="http://schemas.microsoft.com/office/powerpoint/2010/main" val="1713845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9" name="Title 3"/>
          <p:cNvSpPr txBox="1">
            <a:spLocks/>
          </p:cNvSpPr>
          <p:nvPr/>
        </p:nvSpPr>
        <p:spPr>
          <a:xfrm>
            <a:off x="500063" y="1674257"/>
            <a:ext cx="8127729" cy="3789283"/>
          </a:xfrm>
          <a:prstGeom prst="rect">
            <a:avLst/>
          </a:prstGeom>
        </p:spPr>
        <p:txBody>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gn="ctr"/>
            <a:r>
              <a:rPr lang="en-GB" sz="2700" dirty="0">
                <a:latin typeface="Calibri" panose="020F0502020204030204" pitchFamily="34" charset="0"/>
              </a:rPr>
              <a:t>What does moderation look like in your context?</a:t>
            </a:r>
          </a:p>
          <a:p>
            <a:endParaRPr lang="en-GB" sz="2700" dirty="0">
              <a:latin typeface="Calibri" panose="020F0502020204030204" pitchFamily="34" charset="0"/>
            </a:endParaRPr>
          </a:p>
          <a:p>
            <a:pPr algn="ctr"/>
            <a:r>
              <a:rPr lang="en-GB" sz="2700" dirty="0">
                <a:latin typeface="Calibri" panose="020F0502020204030204" pitchFamily="34" charset="0"/>
              </a:rPr>
              <a:t/>
            </a:r>
            <a:br>
              <a:rPr lang="en-GB" sz="2700" dirty="0">
                <a:latin typeface="Calibri" panose="020F0502020204030204" pitchFamily="34" charset="0"/>
              </a:rPr>
            </a:br>
            <a:r>
              <a:rPr lang="en-GB" sz="2700" dirty="0" smtClean="0">
                <a:latin typeface="Calibri" panose="020F0502020204030204" pitchFamily="34" charset="0"/>
              </a:rPr>
              <a:t>	</a:t>
            </a:r>
          </a:p>
          <a:p>
            <a:pPr algn="ctr"/>
            <a:r>
              <a:rPr lang="en-GB" sz="2700" i="1" kern="0" dirty="0" smtClean="0">
                <a:latin typeface="Calibri" panose="020F0502020204030204" pitchFamily="34" charset="0"/>
              </a:rPr>
              <a:t>Consider the questions on the next slide and then discuss them in small groups. </a:t>
            </a:r>
            <a:endParaRPr lang="en-GB" sz="2400" i="1" kern="0" dirty="0">
              <a:latin typeface="Calibri" panose="020F0502020204030204" pitchFamily="34" charset="0"/>
            </a:endParaRPr>
          </a:p>
        </p:txBody>
      </p:sp>
    </p:spTree>
    <p:extLst>
      <p:ext uri="{BB962C8B-B14F-4D97-AF65-F5344CB8AC3E}">
        <p14:creationId xmlns:p14="http://schemas.microsoft.com/office/powerpoint/2010/main" val="252071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 name="Title 3"/>
          <p:cNvSpPr>
            <a:spLocks noGrp="1"/>
          </p:cNvSpPr>
          <p:nvPr>
            <p:ph type="title"/>
          </p:nvPr>
        </p:nvSpPr>
        <p:spPr>
          <a:xfrm>
            <a:off x="734096" y="1137047"/>
            <a:ext cx="7841749" cy="533400"/>
          </a:xfrm>
        </p:spPr>
        <p:txBody>
          <a:bodyPr>
            <a:normAutofit fontScale="90000"/>
          </a:bodyPr>
          <a:lstStyle/>
          <a:p>
            <a:r>
              <a:rPr lang="en-GB" sz="2700" dirty="0">
                <a:latin typeface="Calibri" panose="020F0502020204030204" pitchFamily="34" charset="0"/>
              </a:rPr>
              <a:t>Evaluating moderation in your own context</a:t>
            </a:r>
          </a:p>
        </p:txBody>
      </p:sp>
      <p:sp>
        <p:nvSpPr>
          <p:cNvPr id="5" name="Content Placeholder 4"/>
          <p:cNvSpPr>
            <a:spLocks noGrp="1"/>
          </p:cNvSpPr>
          <p:nvPr>
            <p:ph idx="1"/>
          </p:nvPr>
        </p:nvSpPr>
        <p:spPr>
          <a:xfrm>
            <a:off x="824248" y="1689973"/>
            <a:ext cx="7811426" cy="4186085"/>
          </a:xfrm>
        </p:spPr>
        <p:txBody>
          <a:bodyPr>
            <a:normAutofit fontScale="70000" lnSpcReduction="20000"/>
          </a:bodyPr>
          <a:lstStyle/>
          <a:p>
            <a:pPr marL="0" indent="0">
              <a:lnSpc>
                <a:spcPct val="120000"/>
              </a:lnSpc>
              <a:spcBef>
                <a:spcPts val="0"/>
              </a:spcBef>
              <a:buNone/>
            </a:pPr>
            <a:r>
              <a:rPr lang="en-GB" sz="3400" b="1" dirty="0">
                <a:latin typeface="Calibri" panose="020F0502020204030204" pitchFamily="34" charset="0"/>
              </a:rPr>
              <a:t>How are you doing?</a:t>
            </a:r>
          </a:p>
          <a:p>
            <a:pPr>
              <a:lnSpc>
                <a:spcPct val="120000"/>
              </a:lnSpc>
              <a:spcBef>
                <a:spcPts val="0"/>
              </a:spcBef>
              <a:buFont typeface="Arial" panose="020B0604020202020204" pitchFamily="34" charset="0"/>
              <a:buChar char="•"/>
            </a:pPr>
            <a:r>
              <a:rPr lang="en-GB" sz="3400" dirty="0">
                <a:latin typeface="Calibri" panose="020F0502020204030204" pitchFamily="34" charset="0"/>
              </a:rPr>
              <a:t>Is there a shared understanding of effective moderation? </a:t>
            </a:r>
          </a:p>
          <a:p>
            <a:pPr>
              <a:lnSpc>
                <a:spcPct val="120000"/>
              </a:lnSpc>
              <a:spcBef>
                <a:spcPts val="0"/>
              </a:spcBef>
              <a:buFont typeface="Arial" panose="020B0604020202020204" pitchFamily="34" charset="0"/>
              <a:buChar char="•"/>
            </a:pPr>
            <a:r>
              <a:rPr lang="en-GB" sz="3400" dirty="0">
                <a:latin typeface="Calibri" panose="020F0502020204030204" pitchFamily="34" charset="0"/>
              </a:rPr>
              <a:t>Is time </a:t>
            </a:r>
            <a:r>
              <a:rPr lang="en-GB" sz="3400" dirty="0">
                <a:latin typeface="Calibri" panose="020F0502020204030204" pitchFamily="34" charset="0"/>
                <a:cs typeface="Calibri" panose="020F0502020204030204" pitchFamily="34" charset="0"/>
              </a:rPr>
              <a:t>given for moderation?</a:t>
            </a:r>
          </a:p>
          <a:p>
            <a:pPr>
              <a:lnSpc>
                <a:spcPct val="120000"/>
              </a:lnSpc>
              <a:spcBef>
                <a:spcPts val="0"/>
              </a:spcBef>
              <a:buFont typeface="Arial" panose="020B0604020202020204" pitchFamily="34" charset="0"/>
              <a:buChar char="•"/>
            </a:pPr>
            <a:r>
              <a:rPr lang="en-GB" sz="3400" dirty="0" smtClean="0">
                <a:latin typeface="Calibri" panose="020F0502020204030204" pitchFamily="34" charset="0"/>
                <a:cs typeface="Calibri" panose="020F0502020204030204" pitchFamily="34" charset="0"/>
              </a:rPr>
              <a:t>Do </a:t>
            </a:r>
            <a:r>
              <a:rPr lang="en-GB" sz="3400" dirty="0">
                <a:latin typeface="Calibri" panose="020F0502020204030204" pitchFamily="34" charset="0"/>
                <a:cs typeface="Calibri" panose="020F0502020204030204" pitchFamily="34" charset="0"/>
              </a:rPr>
              <a:t>staff plan together</a:t>
            </a:r>
            <a:r>
              <a:rPr lang="en-GB" sz="3400" dirty="0" smtClean="0">
                <a:latin typeface="Calibri" panose="020F0502020204030204" pitchFamily="34" charset="0"/>
                <a:cs typeface="Calibri" panose="020F0502020204030204" pitchFamily="34" charset="0"/>
              </a:rPr>
              <a:t>?</a:t>
            </a:r>
          </a:p>
          <a:p>
            <a:pPr>
              <a:lnSpc>
                <a:spcPct val="120000"/>
              </a:lnSpc>
              <a:spcBef>
                <a:spcPts val="0"/>
              </a:spcBef>
              <a:buFont typeface="Arial" panose="020B0604020202020204" pitchFamily="34" charset="0"/>
              <a:buChar char="•"/>
            </a:pPr>
            <a:r>
              <a:rPr lang="en-GB" sz="3400" dirty="0" smtClean="0">
                <a:latin typeface="Calibri" panose="020F0502020204030204" pitchFamily="34" charset="0"/>
                <a:cs typeface="Calibri" panose="020F0502020204030204" pitchFamily="34" charset="0"/>
              </a:rPr>
              <a:t>Is there a shared language for Learning Intentions and Success Criteria?</a:t>
            </a:r>
            <a:endParaRPr lang="en-GB" sz="3400" dirty="0">
              <a:latin typeface="Calibri" panose="020F0502020204030204" pitchFamily="34" charset="0"/>
              <a:cs typeface="Calibri" panose="020F0502020204030204" pitchFamily="34" charset="0"/>
            </a:endParaRPr>
          </a:p>
          <a:p>
            <a:pPr>
              <a:lnSpc>
                <a:spcPct val="120000"/>
              </a:lnSpc>
              <a:spcBef>
                <a:spcPts val="0"/>
              </a:spcBef>
              <a:buFont typeface="Arial" panose="020B0604020202020204" pitchFamily="34" charset="0"/>
              <a:buChar char="•"/>
            </a:pPr>
            <a:r>
              <a:rPr lang="en-GB" sz="3400" dirty="0">
                <a:latin typeface="Calibri" panose="020F0502020204030204" pitchFamily="34" charset="0"/>
                <a:cs typeface="Calibri" panose="020F0502020204030204" pitchFamily="34" charset="0"/>
              </a:rPr>
              <a:t>Are assessments considered at the planning stage?</a:t>
            </a:r>
          </a:p>
          <a:p>
            <a:pPr>
              <a:buFont typeface="Arial" panose="020B0604020202020204" pitchFamily="34" charset="0"/>
              <a:buChar char="•"/>
            </a:pPr>
            <a:r>
              <a:rPr lang="en-GB" sz="3400" dirty="0" smtClean="0">
                <a:latin typeface="Calibri" panose="020F0502020204030204" pitchFamily="34" charset="0"/>
                <a:cs typeface="Calibri" panose="020F0502020204030204" pitchFamily="34" charset="0"/>
              </a:rPr>
              <a:t>Do you plan for progression?</a:t>
            </a:r>
            <a:endParaRPr lang="en-GB" sz="34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GB" sz="3400" dirty="0" smtClean="0">
                <a:latin typeface="Calibri" panose="020F0502020204030204" pitchFamily="34" charset="0"/>
                <a:cs typeface="Calibri" panose="020F0502020204030204" pitchFamily="34" charset="0"/>
              </a:rPr>
              <a:t>Do staff have regular opportunities </a:t>
            </a:r>
            <a:r>
              <a:rPr lang="en-GB" sz="3400" dirty="0">
                <a:latin typeface="Calibri" panose="020F0502020204030204" pitchFamily="34" charset="0"/>
                <a:cs typeface="Calibri" panose="020F0502020204030204" pitchFamily="34" charset="0"/>
              </a:rPr>
              <a:t>for </a:t>
            </a:r>
            <a:r>
              <a:rPr lang="en-GB" sz="3400" dirty="0" smtClean="0">
                <a:latin typeface="Calibri" panose="020F0502020204030204" pitchFamily="34" charset="0"/>
                <a:cs typeface="Calibri" panose="020F0502020204030204" pitchFamily="34" charset="0"/>
              </a:rPr>
              <a:t>moderating </a:t>
            </a:r>
            <a:r>
              <a:rPr lang="en-GB" sz="3400" dirty="0">
                <a:latin typeface="Calibri" panose="020F0502020204030204" pitchFamily="34" charset="0"/>
                <a:cs typeface="Calibri" panose="020F0502020204030204" pitchFamily="34" charset="0"/>
              </a:rPr>
              <a:t>evidence?</a:t>
            </a:r>
          </a:p>
          <a:p>
            <a:pPr>
              <a:lnSpc>
                <a:spcPct val="120000"/>
              </a:lnSpc>
              <a:spcBef>
                <a:spcPts val="0"/>
              </a:spcBef>
              <a:buFont typeface="Arial" panose="020B0604020202020204" pitchFamily="34" charset="0"/>
              <a:buChar char="•"/>
            </a:pPr>
            <a:endParaRPr lang="en-GB" sz="3400" dirty="0">
              <a:latin typeface="Calibri" panose="020F0502020204030204" pitchFamily="34" charset="0"/>
              <a:cs typeface="Calibri" panose="020F0502020204030204" pitchFamily="34" charset="0"/>
            </a:endParaRPr>
          </a:p>
          <a:p>
            <a:pPr>
              <a:lnSpc>
                <a:spcPct val="120000"/>
              </a:lnSpc>
              <a:spcBef>
                <a:spcPts val="0"/>
              </a:spcBef>
            </a:pPr>
            <a:endParaRPr lang="en-GB" sz="3400" b="1"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5390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pic>
        <p:nvPicPr>
          <p:cNvPr id="33" name="Picture 32"/>
          <p:cNvPicPr>
            <a:picLocks noChangeAspect="1"/>
          </p:cNvPicPr>
          <p:nvPr/>
        </p:nvPicPr>
        <p:blipFill>
          <a:blip r:embed="rId3"/>
          <a:stretch>
            <a:fillRect/>
          </a:stretch>
        </p:blipFill>
        <p:spPr>
          <a:xfrm>
            <a:off x="6624985" y="5752110"/>
            <a:ext cx="2103260" cy="140217"/>
          </a:xfrm>
          <a:prstGeom prst="rect">
            <a:avLst/>
          </a:prstGeom>
        </p:spPr>
      </p:pic>
      <p:sp>
        <p:nvSpPr>
          <p:cNvPr id="2" name="Title 1"/>
          <p:cNvSpPr>
            <a:spLocks noGrp="1"/>
          </p:cNvSpPr>
          <p:nvPr>
            <p:ph type="title"/>
          </p:nvPr>
        </p:nvSpPr>
        <p:spPr>
          <a:xfrm>
            <a:off x="776374" y="1091565"/>
            <a:ext cx="8229600" cy="857250"/>
          </a:xfrm>
        </p:spPr>
        <p:txBody>
          <a:bodyPr>
            <a:noAutofit/>
          </a:bodyPr>
          <a:lstStyle/>
          <a:p>
            <a:r>
              <a:rPr lang="en-GB" sz="2700" b="1" dirty="0" err="1">
                <a:solidFill>
                  <a:schemeClr val="tx1"/>
                </a:solidFill>
                <a:latin typeface="Calibri" panose="020F0502020204030204" pitchFamily="34" charset="0"/>
              </a:rPr>
              <a:t>CfE</a:t>
            </a:r>
            <a:r>
              <a:rPr lang="en-GB" sz="2700" b="1" dirty="0">
                <a:solidFill>
                  <a:schemeClr val="tx1"/>
                </a:solidFill>
                <a:latin typeface="Calibri" panose="020F0502020204030204" pitchFamily="34" charset="0"/>
              </a:rPr>
              <a:t> statement</a:t>
            </a:r>
            <a:r>
              <a:rPr lang="en-GB" sz="2700" b="1" dirty="0">
                <a:solidFill>
                  <a:srgbClr val="00ABB5"/>
                </a:solidFill>
                <a:latin typeface="Calibri" panose="020F0502020204030204" pitchFamily="34" charset="0"/>
              </a:rPr>
              <a:t/>
            </a:r>
            <a:br>
              <a:rPr lang="en-GB" sz="2700" b="1" dirty="0">
                <a:solidFill>
                  <a:srgbClr val="00ABB5"/>
                </a:solidFill>
                <a:latin typeface="Calibri" panose="020F0502020204030204" pitchFamily="34" charset="0"/>
              </a:rPr>
            </a:br>
            <a:endParaRPr lang="en-GB" sz="2700" b="1" dirty="0">
              <a:latin typeface="Calibri" panose="020F0502020204030204" pitchFamily="34" charset="0"/>
            </a:endParaRPr>
          </a:p>
        </p:txBody>
      </p:sp>
      <p:sp>
        <p:nvSpPr>
          <p:cNvPr id="4" name="Content Placeholder 3"/>
          <p:cNvSpPr>
            <a:spLocks noGrp="1"/>
          </p:cNvSpPr>
          <p:nvPr>
            <p:ph idx="1"/>
          </p:nvPr>
        </p:nvSpPr>
        <p:spPr>
          <a:xfrm>
            <a:off x="776373" y="1634490"/>
            <a:ext cx="7851419" cy="3967580"/>
          </a:xfrm>
        </p:spPr>
        <p:txBody>
          <a:bodyPr>
            <a:normAutofit lnSpcReduction="10000"/>
          </a:bodyPr>
          <a:lstStyle/>
          <a:p>
            <a:endParaRPr lang="en-GB" sz="750" b="1" dirty="0">
              <a:latin typeface="Calibri" panose="020F0502020204030204" pitchFamily="34" charset="0"/>
            </a:endParaRPr>
          </a:p>
          <a:p>
            <a:r>
              <a:rPr lang="en-GB" sz="2100" b="1" dirty="0">
                <a:latin typeface="Calibri" panose="020F0502020204030204" pitchFamily="34" charset="0"/>
              </a:rPr>
              <a:t>Statement for Practitioners</a:t>
            </a:r>
          </a:p>
          <a:p>
            <a:pPr marL="257175" indent="-257175">
              <a:buFont typeface="Arial" panose="020B0604020202020204" pitchFamily="34" charset="0"/>
              <a:buChar char="•"/>
            </a:pPr>
            <a:r>
              <a:rPr lang="en-GB" sz="2100" dirty="0">
                <a:latin typeface="Calibri" panose="020F0502020204030204" pitchFamily="34" charset="0"/>
              </a:rPr>
              <a:t>Take a collegiate approach to moderation of planning learning, teaching and assessment</a:t>
            </a:r>
          </a:p>
          <a:p>
            <a:pPr marL="257175" indent="-257175">
              <a:buFont typeface="Arial" panose="020B0604020202020204" pitchFamily="34" charset="0"/>
              <a:buChar char="•"/>
            </a:pPr>
            <a:r>
              <a:rPr lang="en-GB" sz="2100" dirty="0">
                <a:latin typeface="Calibri" panose="020F0502020204030204" pitchFamily="34" charset="0"/>
              </a:rPr>
              <a:t>Work together with colleagues to review and reduce any unnecessary bureaucracy</a:t>
            </a:r>
          </a:p>
          <a:p>
            <a:pPr marL="257175" indent="-257175">
              <a:buFont typeface="Arial" panose="020B0604020202020204" pitchFamily="34" charset="0"/>
              <a:buChar char="•"/>
            </a:pPr>
            <a:r>
              <a:rPr lang="en-GB" sz="2100" dirty="0">
                <a:latin typeface="Calibri" panose="020F0502020204030204" pitchFamily="34" charset="0"/>
              </a:rPr>
              <a:t>Moderate assessment judgements by taking account of a sample of evidence from different sources to discuss standards and the progress of learners</a:t>
            </a:r>
          </a:p>
          <a:p>
            <a:pPr marL="257175" indent="-257175">
              <a:buFont typeface="Arial" panose="020B0604020202020204" pitchFamily="34" charset="0"/>
              <a:buChar char="•"/>
            </a:pPr>
            <a:r>
              <a:rPr lang="en-GB" sz="2100" dirty="0">
                <a:latin typeface="Calibri" panose="020F0502020204030204" pitchFamily="34" charset="0"/>
              </a:rPr>
              <a:t>Regularly discuss tracking information with colleagues to plan additional support and interventions to help improve learners’ progress</a:t>
            </a:r>
            <a:endParaRPr lang="en-GB" sz="2100" b="1" dirty="0">
              <a:latin typeface="Calibri" panose="020F0502020204030204" pitchFamily="34" charset="0"/>
            </a:endParaRPr>
          </a:p>
          <a:p>
            <a:endParaRPr lang="en-GB" dirty="0"/>
          </a:p>
        </p:txBody>
      </p:sp>
    </p:spTree>
    <p:extLst>
      <p:ext uri="{BB962C8B-B14F-4D97-AF65-F5344CB8AC3E}">
        <p14:creationId xmlns:p14="http://schemas.microsoft.com/office/powerpoint/2010/main" val="1201876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850006" y="1251637"/>
            <a:ext cx="7895976" cy="586740"/>
          </a:xfrm>
        </p:spPr>
        <p:txBody>
          <a:bodyPr/>
          <a:lstStyle/>
          <a:p>
            <a:r>
              <a:rPr lang="en-GB" sz="2700" dirty="0">
                <a:solidFill>
                  <a:schemeClr val="tx1"/>
                </a:solidFill>
                <a:latin typeface="Calibri" panose="020F0502020204030204" pitchFamily="34" charset="0"/>
              </a:rPr>
              <a:t>What is moderation?</a:t>
            </a:r>
          </a:p>
        </p:txBody>
      </p:sp>
      <p:sp>
        <p:nvSpPr>
          <p:cNvPr id="3" name="Content Placeholder 2"/>
          <p:cNvSpPr>
            <a:spLocks noGrp="1"/>
          </p:cNvSpPr>
          <p:nvPr>
            <p:ph idx="1"/>
          </p:nvPr>
        </p:nvSpPr>
        <p:spPr>
          <a:xfrm>
            <a:off x="320040" y="2074228"/>
            <a:ext cx="8503920" cy="3154679"/>
          </a:xfrm>
        </p:spPr>
        <p:txBody>
          <a:bodyPr/>
          <a:lstStyle/>
          <a:p>
            <a:pPr lvl="1" indent="0">
              <a:buNone/>
            </a:pPr>
            <a:endParaRPr lang="en-GB" sz="1800" dirty="0"/>
          </a:p>
          <a:p>
            <a:pPr marL="814388" lvl="1" indent="-257175"/>
            <a:endParaRPr lang="en-GB" dirty="0"/>
          </a:p>
          <a:p>
            <a:pPr>
              <a:buClr>
                <a:srgbClr val="00ABB5"/>
              </a:buClr>
            </a:pPr>
            <a:endParaRPr lang="en-GB" b="1" dirty="0" smtClean="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4" name="Rectangle 3"/>
          <p:cNvSpPr/>
          <p:nvPr/>
        </p:nvSpPr>
        <p:spPr>
          <a:xfrm>
            <a:off x="695458" y="2017903"/>
            <a:ext cx="6962641" cy="3416320"/>
          </a:xfrm>
          <a:prstGeom prst="rect">
            <a:avLst/>
          </a:prstGeom>
        </p:spPr>
        <p:txBody>
          <a:bodyPr wrap="square">
            <a:spAutoFit/>
          </a:bodyPr>
          <a:lstStyle/>
          <a:p>
            <a:r>
              <a:rPr lang="en-GB" sz="2400" dirty="0">
                <a:latin typeface="Calibri" panose="020F0502020204030204" pitchFamily="34" charset="0"/>
              </a:rPr>
              <a:t>Moderation takes place at local, regional and national levels, including:</a:t>
            </a:r>
          </a:p>
          <a:p>
            <a:endParaRPr lang="en-GB" sz="2400" dirty="0">
              <a:latin typeface="Calibri" panose="020F0502020204030204" pitchFamily="34" charset="0"/>
            </a:endParaRPr>
          </a:p>
          <a:p>
            <a:pPr marL="300038" lvl="1"/>
            <a:r>
              <a:rPr lang="en-GB" sz="2400" dirty="0">
                <a:latin typeface="Calibri" panose="020F0502020204030204" pitchFamily="34" charset="0"/>
              </a:rPr>
              <a:t>• Teachers and practitioners at the same curriculum level </a:t>
            </a:r>
          </a:p>
          <a:p>
            <a:pPr marL="300038" lvl="1"/>
            <a:r>
              <a:rPr lang="en-GB" sz="2400" dirty="0">
                <a:latin typeface="Calibri" panose="020F0502020204030204" pitchFamily="34" charset="0"/>
              </a:rPr>
              <a:t>• Across a school or setting</a:t>
            </a:r>
          </a:p>
          <a:p>
            <a:pPr marL="300038" lvl="1"/>
            <a:r>
              <a:rPr lang="en-GB" sz="2400" dirty="0">
                <a:latin typeface="Calibri" panose="020F0502020204030204" pitchFamily="34" charset="0"/>
              </a:rPr>
              <a:t>• Across a group of schools/settings </a:t>
            </a:r>
          </a:p>
          <a:p>
            <a:pPr marL="300038" lvl="1"/>
            <a:r>
              <a:rPr lang="en-GB" sz="2400" dirty="0">
                <a:latin typeface="Calibri" panose="020F0502020204030204" pitchFamily="34" charset="0"/>
              </a:rPr>
              <a:t>• Within local authorities </a:t>
            </a:r>
          </a:p>
          <a:p>
            <a:pPr marL="300038" lvl="1"/>
            <a:r>
              <a:rPr lang="en-GB" sz="2400" dirty="0">
                <a:latin typeface="Calibri" panose="020F0502020204030204" pitchFamily="34" charset="0"/>
              </a:rPr>
              <a:t>• Via national groups </a:t>
            </a:r>
            <a:endParaRPr lang="en-GB" sz="2800" dirty="0"/>
          </a:p>
        </p:txBody>
      </p:sp>
    </p:spTree>
    <p:extLst>
      <p:ext uri="{BB962C8B-B14F-4D97-AF65-F5344CB8AC3E}">
        <p14:creationId xmlns:p14="http://schemas.microsoft.com/office/powerpoint/2010/main" val="1586629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b="1" dirty="0">
              <a:solidFill>
                <a:srgbClr val="00ABB5"/>
              </a:solidFill>
            </a:endParaRPr>
          </a:p>
        </p:txBody>
      </p:sp>
      <p:sp>
        <p:nvSpPr>
          <p:cNvPr id="3" name="Content Placeholder 2"/>
          <p:cNvSpPr>
            <a:spLocks noGrp="1"/>
          </p:cNvSpPr>
          <p:nvPr>
            <p:ph idx="1"/>
          </p:nvPr>
        </p:nvSpPr>
        <p:spPr>
          <a:xfrm>
            <a:off x="308247" y="2057401"/>
            <a:ext cx="8363272" cy="3394472"/>
          </a:xfrm>
        </p:spPr>
        <p:txBody>
          <a:bodyPr>
            <a:normAutofit/>
          </a:bodyPr>
          <a:lstStyle/>
          <a:p>
            <a:pPr marL="0" indent="0">
              <a:buNone/>
            </a:pPr>
            <a:endParaRPr lang="en-GB" dirty="0"/>
          </a:p>
        </p:txBody>
      </p:sp>
      <p:pic>
        <p:nvPicPr>
          <p:cNvPr id="5" name="Picture 4"/>
          <p:cNvPicPr>
            <a:picLocks noChangeAspect="1"/>
          </p:cNvPicPr>
          <p:nvPr/>
        </p:nvPicPr>
        <p:blipFill>
          <a:blip r:embed="rId3"/>
          <a:stretch>
            <a:fillRect/>
          </a:stretch>
        </p:blipFill>
        <p:spPr>
          <a:xfrm>
            <a:off x="6624985" y="5752110"/>
            <a:ext cx="2103260" cy="14021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9374"/>
            <a:ext cx="9144000" cy="4835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637" y="2318197"/>
            <a:ext cx="1777285" cy="27947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99027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45" y="1046035"/>
            <a:ext cx="3939016" cy="212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bwMode="auto">
          <a:xfrm>
            <a:off x="6004132" y="1365861"/>
            <a:ext cx="2865548" cy="1566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defTabSz="685800">
              <a:buClr>
                <a:srgbClr val="00ABB5"/>
              </a:buClr>
              <a:defRPr/>
            </a:pPr>
            <a:r>
              <a:rPr lang="en-GB" sz="2100" b="1" kern="0" dirty="0">
                <a:solidFill>
                  <a:schemeClr val="tx1"/>
                </a:solidFill>
                <a:latin typeface="Arial"/>
              </a:rPr>
              <a:t>The Moderation Cycle replaces the NAR Flowchart and the PAM Cycle</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5637" y="3258807"/>
            <a:ext cx="4187898" cy="217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4854" b="5612"/>
          <a:stretch/>
        </p:blipFill>
        <p:spPr>
          <a:xfrm>
            <a:off x="145472" y="3600379"/>
            <a:ext cx="3688773" cy="2261796"/>
          </a:xfrm>
          <a:prstGeom prst="rect">
            <a:avLst/>
          </a:prstGeom>
        </p:spPr>
      </p:pic>
      <p:cxnSp>
        <p:nvCxnSpPr>
          <p:cNvPr id="3" name="Straight Arrow Connector 2"/>
          <p:cNvCxnSpPr/>
          <p:nvPr/>
        </p:nvCxnSpPr>
        <p:spPr>
          <a:xfrm>
            <a:off x="5153892" y="2691065"/>
            <a:ext cx="675409" cy="472967"/>
          </a:xfrm>
          <a:prstGeom prst="straightConnector1">
            <a:avLst/>
          </a:prstGeom>
          <a:ln w="63500">
            <a:solidFill>
              <a:schemeClr val="accent1">
                <a:shade val="95000"/>
                <a:satMod val="105000"/>
                <a:alpha val="6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017611" y="4499618"/>
            <a:ext cx="745959" cy="231659"/>
          </a:xfrm>
          <a:prstGeom prst="straightConnector1">
            <a:avLst/>
          </a:prstGeom>
          <a:ln w="63500">
            <a:solidFill>
              <a:schemeClr val="accent1">
                <a:shade val="95000"/>
                <a:satMod val="105000"/>
                <a:alpha val="67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597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8" y="625401"/>
            <a:ext cx="8874027" cy="524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482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89" y="1137047"/>
            <a:ext cx="7795013" cy="533400"/>
          </a:xfrm>
        </p:spPr>
        <p:txBody>
          <a:bodyPr>
            <a:normAutofit/>
          </a:bodyPr>
          <a:lstStyle/>
          <a:p>
            <a:r>
              <a:rPr lang="en-GB" sz="2700" dirty="0">
                <a:solidFill>
                  <a:schemeClr val="tx1"/>
                </a:solidFill>
                <a:latin typeface="Calibri" panose="020F0502020204030204" pitchFamily="34" charset="0"/>
              </a:rPr>
              <a:t>Moderation…the process</a:t>
            </a:r>
          </a:p>
        </p:txBody>
      </p:sp>
      <p:sp>
        <p:nvSpPr>
          <p:cNvPr id="3" name="Content Placeholder 2"/>
          <p:cNvSpPr>
            <a:spLocks noGrp="1"/>
          </p:cNvSpPr>
          <p:nvPr>
            <p:ph idx="1"/>
          </p:nvPr>
        </p:nvSpPr>
        <p:spPr>
          <a:xfrm>
            <a:off x="798489" y="1657351"/>
            <a:ext cx="7888312" cy="3794523"/>
          </a:xfrm>
        </p:spPr>
        <p:txBody>
          <a:bodyPr>
            <a:normAutofit fontScale="92500" lnSpcReduction="20000"/>
          </a:bodyPr>
          <a:lstStyle/>
          <a:p>
            <a:pPr marL="0" indent="0">
              <a:buNone/>
            </a:pPr>
            <a:endParaRPr lang="en-GB" dirty="0">
              <a:solidFill>
                <a:schemeClr val="tx1"/>
              </a:solidFill>
              <a:latin typeface="Calibri" panose="020F0502020204030204" pitchFamily="34" charset="0"/>
            </a:endParaRPr>
          </a:p>
          <a:p>
            <a:pPr marL="342900" indent="-342900">
              <a:buFont typeface="Arial" panose="020B0604020202020204" pitchFamily="34" charset="0"/>
              <a:buChar char="•"/>
            </a:pPr>
            <a:r>
              <a:rPr lang="en-GB" sz="2100" dirty="0">
                <a:latin typeface="Calibri" panose="020F0502020204030204" pitchFamily="34" charset="0"/>
              </a:rPr>
              <a:t>Experiences and Outcomes </a:t>
            </a:r>
          </a:p>
          <a:p>
            <a:pPr marL="342900" indent="-342900">
              <a:buFont typeface="Arial" panose="020B0604020202020204" pitchFamily="34" charset="0"/>
              <a:buChar char="•"/>
            </a:pPr>
            <a:r>
              <a:rPr lang="en-GB" sz="2100" dirty="0">
                <a:latin typeface="Calibri" panose="020F0502020204030204" pitchFamily="34" charset="0"/>
              </a:rPr>
              <a:t>Learning Intentions </a:t>
            </a:r>
          </a:p>
          <a:p>
            <a:pPr marL="342900" indent="-342900">
              <a:buFont typeface="Arial" panose="020B0604020202020204" pitchFamily="34" charset="0"/>
              <a:buChar char="•"/>
            </a:pPr>
            <a:r>
              <a:rPr lang="en-GB" sz="2100" dirty="0">
                <a:latin typeface="Calibri" panose="020F0502020204030204" pitchFamily="34" charset="0"/>
              </a:rPr>
              <a:t>Success Criteria </a:t>
            </a:r>
          </a:p>
          <a:p>
            <a:pPr marL="342900" indent="-342900">
              <a:buFont typeface="Arial" panose="020B0604020202020204" pitchFamily="34" charset="0"/>
              <a:buChar char="•"/>
            </a:pPr>
            <a:r>
              <a:rPr lang="en-GB" sz="2100" dirty="0">
                <a:latin typeface="Calibri" panose="020F0502020204030204" pitchFamily="34" charset="0"/>
              </a:rPr>
              <a:t>Learning, Teaching and Assessment (breadth, challenge and application) </a:t>
            </a:r>
          </a:p>
          <a:p>
            <a:pPr marL="342900" indent="-342900">
              <a:buFont typeface="Arial" panose="020B0604020202020204" pitchFamily="34" charset="0"/>
              <a:buChar char="•"/>
            </a:pPr>
            <a:r>
              <a:rPr lang="en-GB" sz="2100" dirty="0">
                <a:latin typeface="Calibri" panose="020F0502020204030204" pitchFamily="34" charset="0"/>
              </a:rPr>
              <a:t>Evidence </a:t>
            </a:r>
          </a:p>
          <a:p>
            <a:pPr marL="342900" indent="-342900">
              <a:buFont typeface="Arial" panose="020B0604020202020204" pitchFamily="34" charset="0"/>
              <a:buChar char="•"/>
            </a:pPr>
            <a:r>
              <a:rPr lang="en-GB" sz="2100" dirty="0">
                <a:latin typeface="Calibri" panose="020F0502020204030204" pitchFamily="34" charset="0"/>
              </a:rPr>
              <a:t>Evaluation </a:t>
            </a:r>
          </a:p>
          <a:p>
            <a:pPr marL="342900" indent="-342900">
              <a:buFont typeface="Arial" panose="020B0604020202020204" pitchFamily="34" charset="0"/>
              <a:buChar char="•"/>
            </a:pPr>
            <a:r>
              <a:rPr lang="en-GB" sz="2100" dirty="0">
                <a:latin typeface="Calibri" panose="020F0502020204030204" pitchFamily="34" charset="0"/>
              </a:rPr>
              <a:t>Feedback </a:t>
            </a:r>
          </a:p>
          <a:p>
            <a:pPr marL="342900" indent="-342900">
              <a:buFont typeface="Arial" panose="020B0604020202020204" pitchFamily="34" charset="0"/>
              <a:buChar char="•"/>
            </a:pPr>
            <a:r>
              <a:rPr lang="en-GB" sz="2100" dirty="0">
                <a:latin typeface="Calibri" panose="020F0502020204030204" pitchFamily="34" charset="0"/>
              </a:rPr>
              <a:t>Next steps </a:t>
            </a:r>
          </a:p>
          <a:p>
            <a:pPr marL="342900" indent="-342900">
              <a:buFont typeface="Arial" panose="020B0604020202020204" pitchFamily="34" charset="0"/>
              <a:buChar char="•"/>
            </a:pPr>
            <a:r>
              <a:rPr lang="en-GB" sz="2100" dirty="0">
                <a:latin typeface="Calibri" panose="020F0502020204030204" pitchFamily="34" charset="0"/>
              </a:rPr>
              <a:t>Reporting </a:t>
            </a:r>
          </a:p>
          <a:p>
            <a:pPr marL="0" indent="0">
              <a:buNone/>
            </a:pPr>
            <a:endParaRPr lang="en-GB" dirty="0"/>
          </a:p>
        </p:txBody>
      </p:sp>
      <p:pic>
        <p:nvPicPr>
          <p:cNvPr id="5" name="Picture 4"/>
          <p:cNvPicPr>
            <a:picLocks noChangeAspect="1"/>
          </p:cNvPicPr>
          <p:nvPr/>
        </p:nvPicPr>
        <p:blipFill>
          <a:blip r:embed="rId3"/>
          <a:stretch>
            <a:fillRect/>
          </a:stretch>
        </p:blipFill>
        <p:spPr>
          <a:xfrm>
            <a:off x="6624985" y="5752110"/>
            <a:ext cx="2103260" cy="140217"/>
          </a:xfrm>
          <a:prstGeom prst="rect">
            <a:avLst/>
          </a:prstGeom>
        </p:spPr>
      </p:pic>
    </p:spTree>
    <p:extLst>
      <p:ext uri="{BB962C8B-B14F-4D97-AF65-F5344CB8AC3E}">
        <p14:creationId xmlns:p14="http://schemas.microsoft.com/office/powerpoint/2010/main" val="58984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a:off x="6472585" y="5637810"/>
            <a:ext cx="2103260" cy="140217"/>
          </a:xfrm>
          <a:prstGeom prst="rect">
            <a:avLst/>
          </a:prstGeom>
        </p:spPr>
      </p:pic>
      <p:sp>
        <p:nvSpPr>
          <p:cNvPr id="2" name="TextBox 1"/>
          <p:cNvSpPr txBox="1"/>
          <p:nvPr/>
        </p:nvSpPr>
        <p:spPr>
          <a:xfrm>
            <a:off x="560070" y="3531870"/>
            <a:ext cx="8015775" cy="1061829"/>
          </a:xfrm>
          <a:prstGeom prst="rect">
            <a:avLst/>
          </a:prstGeom>
          <a:noFill/>
        </p:spPr>
        <p:txBody>
          <a:bodyPr wrap="square" rtlCol="0">
            <a:spAutoFit/>
          </a:bodyPr>
          <a:lstStyle/>
          <a:p>
            <a:pPr marL="214313" indent="-214313">
              <a:buFont typeface="Arial" panose="020B0604020202020204" pitchFamily="34" charset="0"/>
              <a:buChar char="•"/>
            </a:pPr>
            <a:endParaRPr lang="en-GB" sz="2100" dirty="0">
              <a:latin typeface="Calibri" panose="020F0502020204030204" pitchFamily="34" charset="0"/>
            </a:endParaRPr>
          </a:p>
          <a:p>
            <a:pPr marL="214313" indent="-214313">
              <a:buFont typeface="Arial" panose="020B0604020202020204" pitchFamily="34" charset="0"/>
              <a:buChar char="•"/>
            </a:pPr>
            <a:r>
              <a:rPr lang="en-GB" sz="2100" b="1" dirty="0">
                <a:latin typeface="Calibri" panose="020F0502020204030204" pitchFamily="34" charset="0"/>
              </a:rPr>
              <a:t>Learners</a:t>
            </a:r>
            <a:r>
              <a:rPr lang="en-GB" sz="2100" dirty="0">
                <a:latin typeface="Calibri" panose="020F0502020204030204" pitchFamily="34" charset="0"/>
              </a:rPr>
              <a:t> should be actively involved at each stage of the cycle, from planning through to reviewing and evaluating evidence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228" y="1038702"/>
            <a:ext cx="2457450" cy="249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Callout 2"/>
          <p:cNvSpPr/>
          <p:nvPr/>
        </p:nvSpPr>
        <p:spPr>
          <a:xfrm>
            <a:off x="8084127" y="4570617"/>
            <a:ext cx="696191" cy="442997"/>
          </a:xfrm>
          <a:prstGeom prst="wedgeEllipseCallout">
            <a:avLst>
              <a:gd name="adj1" fmla="val -103247"/>
              <a:gd name="adj2" fmla="val 390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8812670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2805</TotalTime>
  <Words>1632</Words>
  <Application>Microsoft Office PowerPoint</Application>
  <PresentationFormat>On-screen Show (4:3)</PresentationFormat>
  <Paragraphs>187</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Tw Cen MT</vt:lpstr>
      <vt:lpstr>Tw Cen MT Condensed</vt:lpstr>
      <vt:lpstr>Wingdings 3</vt:lpstr>
      <vt:lpstr>Integral</vt:lpstr>
      <vt:lpstr>The MODERATION cycle</vt:lpstr>
      <vt:lpstr>What is moderation?</vt:lpstr>
      <vt:lpstr>CfE statement </vt:lpstr>
      <vt:lpstr>What is moderation?</vt:lpstr>
      <vt:lpstr>PowerPoint Presentation</vt:lpstr>
      <vt:lpstr>PowerPoint Presentation</vt:lpstr>
      <vt:lpstr>PowerPoint Presentation</vt:lpstr>
      <vt:lpstr>Moderation…the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and Opportunities </vt:lpstr>
      <vt:lpstr>What are the key features of effective moderation?</vt:lpstr>
      <vt:lpstr>PowerPoint Presentation</vt:lpstr>
      <vt:lpstr>PowerPoint Presentation</vt:lpstr>
      <vt:lpstr>Evaluating moderation in your own context</vt:lpstr>
    </vt:vector>
  </TitlesOfParts>
  <Company>Argyll &amp; Bute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AMF Training</dc:title>
  <dc:creator>Cathro, Gillian</dc:creator>
  <cp:lastModifiedBy>Cathro, Gillian</cp:lastModifiedBy>
  <cp:revision>75</cp:revision>
  <cp:lastPrinted>2019-01-31T14:55:13Z</cp:lastPrinted>
  <dcterms:created xsi:type="dcterms:W3CDTF">2019-01-15T10:59:33Z</dcterms:created>
  <dcterms:modified xsi:type="dcterms:W3CDTF">2019-02-01T12:02:03Z</dcterms:modified>
</cp:coreProperties>
</file>