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3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431" r:id="rId4"/>
    <p:sldId id="284" r:id="rId5"/>
    <p:sldId id="286" r:id="rId6"/>
    <p:sldId id="298" r:id="rId7"/>
    <p:sldId id="301" r:id="rId8"/>
    <p:sldId id="299" r:id="rId9"/>
    <p:sldId id="280" r:id="rId10"/>
    <p:sldId id="427" r:id="rId11"/>
    <p:sldId id="428" r:id="rId12"/>
    <p:sldId id="429" r:id="rId13"/>
    <p:sldId id="430" r:id="rId14"/>
    <p:sldId id="315" r:id="rId15"/>
    <p:sldId id="321" r:id="rId16"/>
    <p:sldId id="319" r:id="rId17"/>
    <p:sldId id="307" r:id="rId18"/>
    <p:sldId id="308" r:id="rId19"/>
    <p:sldId id="311" r:id="rId20"/>
    <p:sldId id="312" r:id="rId21"/>
    <p:sldId id="313" r:id="rId22"/>
  </p:sldIdLst>
  <p:sldSz cx="9144000" cy="6858000" type="screen4x3"/>
  <p:notesSz cx="6669088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2BB02-B15D-45A9-A87A-66981FE33AE7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2522A-5CD1-4B49-81EF-BCA31DFA5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830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EFEDF-9B6F-4A1D-AF78-0933BAC096C5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FEA7C-3203-462F-917A-1007CC8FAB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867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What is moderation in the Broad General Education?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Source: BtC5 p. 36.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Through dialogue professionals will arrive at a shared understanding and have higher expectations. As a result standards will be raised – the purpose of CfE</a:t>
            </a:r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55296CB-ADCA-407E-8609-5530EC702B1E}" type="slidenum">
              <a:rPr lang="en-GB" altLang="en-US" smtClean="0">
                <a:solidFill>
                  <a:srgbClr val="000000"/>
                </a:solidFill>
              </a:rPr>
              <a:pPr/>
              <a:t>12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22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Refer back to NAR flowchart – focus on moderation at every stage, not just the moderation of evidence</a:t>
            </a:r>
          </a:p>
          <a:p>
            <a:endParaRPr lang="en-GB" altLang="en-US" smtClean="0"/>
          </a:p>
          <a:p>
            <a:r>
              <a:rPr lang="en-GB" altLang="en-US" smtClean="0"/>
              <a:t>Highlight the importance of the feedback loop – using evaluation to feed back into planning – cyclical approach</a:t>
            </a:r>
          </a:p>
          <a:p>
            <a:endParaRPr lang="en-GB" altLang="en-US" smtClean="0"/>
          </a:p>
          <a:p>
            <a:r>
              <a:rPr lang="en-GB" altLang="en-US" smtClean="0"/>
              <a:t>Sustainability (refer to this as a pre-requisite for many of the projects currently being funded by ES)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B3DC43B-A6E0-467B-8178-C2711C878C39}" type="slidenum">
              <a:rPr lang="en-GB" altLang="en-US" smtClean="0">
                <a:solidFill>
                  <a:srgbClr val="000000"/>
                </a:solidFill>
              </a:rPr>
              <a:pPr/>
              <a:t>13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509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227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203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750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08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639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193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2/7/2019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210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2/7/2019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7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2/7/2019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43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777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28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82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079106" cy="1463040"/>
          </a:xfrm>
        </p:spPr>
        <p:txBody>
          <a:bodyPr>
            <a:normAutofit fontScale="90000"/>
          </a:bodyPr>
          <a:lstStyle/>
          <a:p>
            <a:r>
              <a:rPr lang="en-GB" sz="6600" dirty="0" smtClean="0"/>
              <a:t>The National and Local context</a:t>
            </a:r>
            <a:endParaRPr lang="en-GB" sz="6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0" y="4954588"/>
            <a:ext cx="14954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50" y="5045075"/>
            <a:ext cx="1576388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31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11200"/>
          </a:xfrm>
        </p:spPr>
        <p:txBody>
          <a:bodyPr>
            <a:normAutofit/>
          </a:bodyPr>
          <a:lstStyle/>
          <a:p>
            <a:r>
              <a:rPr lang="en-GB" altLang="en-US" dirty="0" smtClean="0"/>
              <a:t>Argyll and Bute Skills list…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026417"/>
              </p:ext>
            </p:extLst>
          </p:nvPr>
        </p:nvGraphicFramePr>
        <p:xfrm>
          <a:off x="323850" y="1165225"/>
          <a:ext cx="8280400" cy="550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0221">
                  <a:extLst>
                    <a:ext uri="{9D8B030D-6E8A-4147-A177-3AD203B41FA5}"/>
                  </a:extLst>
                </a:gridCol>
                <a:gridCol w="1864945">
                  <a:extLst>
                    <a:ext uri="{9D8B030D-6E8A-4147-A177-3AD203B41FA5}"/>
                  </a:extLst>
                </a:gridCol>
                <a:gridCol w="1685523">
                  <a:extLst>
                    <a:ext uri="{9D8B030D-6E8A-4147-A177-3AD203B41FA5}"/>
                  </a:extLst>
                </a:gridCol>
                <a:gridCol w="1568209">
                  <a:extLst>
                    <a:ext uri="{9D8B030D-6E8A-4147-A177-3AD203B41FA5}"/>
                  </a:extLst>
                </a:gridCol>
                <a:gridCol w="1501502">
                  <a:extLst>
                    <a:ext uri="{9D8B030D-6E8A-4147-A177-3AD203B41FA5}"/>
                  </a:extLst>
                </a:gridCol>
              </a:tblGrid>
              <a:tr h="2520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solidFill>
                            <a:srgbClr val="000000"/>
                          </a:solidFill>
                          <a:effectLst/>
                        </a:rPr>
                        <a:t>Communication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2828" marR="528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u="sng">
                          <a:solidFill>
                            <a:srgbClr val="000000"/>
                          </a:solidFill>
                          <a:effectLst/>
                        </a:rPr>
                        <a:t>Employability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2828" marR="528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u="sng">
                          <a:solidFill>
                            <a:srgbClr val="000000"/>
                          </a:solidFill>
                          <a:effectLst/>
                        </a:rPr>
                        <a:t>Leadership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2828" marR="528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u="sng">
                          <a:solidFill>
                            <a:srgbClr val="000000"/>
                          </a:solidFill>
                          <a:effectLst/>
                        </a:rPr>
                        <a:t>Learning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2828" marR="528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u="sng">
                          <a:solidFill>
                            <a:srgbClr val="000000"/>
                          </a:solidFill>
                          <a:effectLst/>
                        </a:rPr>
                        <a:t>Self-Management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2828" marR="52828" marT="0" marB="0"/>
                </a:tc>
                <a:extLst>
                  <a:ext uri="{0D108BD9-81ED-4DB2-BD59-A6C34878D82A}"/>
                </a:extLst>
              </a:tr>
              <a:tr h="2520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Active Listening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2828" marR="5282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Assertiveness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2828" marR="5282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Adhering to principles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2828" marR="5282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Remembering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2828" marR="5282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Accessing Support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2828" marR="52828" marT="0" marB="0"/>
                </a:tc>
                <a:extLst>
                  <a:ext uri="{0D108BD9-81ED-4DB2-BD59-A6C34878D82A}"/>
                </a:extLst>
              </a:tr>
              <a:tr h="4571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Giving and Receiving Feedback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2828" marR="5282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Awareness of self/local/national/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global issues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2828" marR="5282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Extending the thinking of others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2828" marR="5282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Understanding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2828" marR="5282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Adaptability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2828" marR="52828" marT="0" marB="0"/>
                </a:tc>
                <a:extLst>
                  <a:ext uri="{0D108BD9-81ED-4DB2-BD59-A6C34878D82A}"/>
                </a:extLst>
              </a:tr>
              <a:tr h="2520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Reflecting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2828" marR="5282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Conflict Management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2828" marR="5282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Offering Encouragement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2828" marR="5282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Applying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2828" marR="5282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Balancing life and work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2828" marR="52828" marT="0" marB="0"/>
                </a:tc>
                <a:extLst>
                  <a:ext uri="{0D108BD9-81ED-4DB2-BD59-A6C34878D82A}"/>
                </a:extLst>
              </a:tr>
              <a:tr h="3047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Speaking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2828" marR="5282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Managing Resources and Time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2828" marR="5282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Recognising and using the strengths of others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2828" marR="5282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Analysing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2828" marR="5282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Coping Techniques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2828" marR="52828" marT="0" marB="0"/>
                </a:tc>
                <a:extLst>
                  <a:ext uri="{0D108BD9-81ED-4DB2-BD59-A6C34878D82A}"/>
                </a:extLst>
              </a:tr>
              <a:tr h="3047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Writing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2828" marR="5282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Putting yourself in another’s place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2828" marR="5282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Being Enterprising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2828" marR="5282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Synthesising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2828" marR="5282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Making informed choices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2828" marR="52828" marT="0" marB="0"/>
                </a:tc>
                <a:extLst>
                  <a:ext uri="{0D108BD9-81ED-4DB2-BD59-A6C34878D82A}"/>
                </a:extLst>
              </a:tr>
              <a:tr h="2737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2828" marR="5282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Teamwork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2828" marR="5282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2828" marR="5282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Evaluating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2828" marR="5282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Perseverance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2828" marR="52828" marT="0" marB="0"/>
                </a:tc>
                <a:extLst>
                  <a:ext uri="{0D108BD9-81ED-4DB2-BD59-A6C34878D82A}"/>
                </a:extLst>
              </a:tr>
              <a:tr h="2737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2828" marR="5282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2828" marR="5282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2828" marR="5282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Systems Thinking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2828" marR="5282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Positive Thinking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2828" marR="52828" marT="0" marB="0"/>
                </a:tc>
                <a:extLst>
                  <a:ext uri="{0D108BD9-81ED-4DB2-BD59-A6C34878D82A}"/>
                </a:extLst>
              </a:tr>
              <a:tr h="2737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2828" marR="5282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2828" marR="5282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2828" marR="5282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Creativity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2828" marR="5282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Resilience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2828" marR="52828" marT="0" marB="0"/>
                </a:tc>
                <a:extLst>
                  <a:ext uri="{0D108BD9-81ED-4DB2-BD59-A6C34878D82A}"/>
                </a:extLst>
              </a:tr>
              <a:tr h="3047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2828" marR="5282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2828" marR="5282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2828" marR="5282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Formulating Success Criteria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2828" marR="5282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Risk Management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2828" marR="52828" marT="0" marB="0"/>
                </a:tc>
                <a:extLst>
                  <a:ext uri="{0D108BD9-81ED-4DB2-BD59-A6C34878D82A}"/>
                </a:extLst>
              </a:tr>
              <a:tr h="2737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2828" marR="5282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2828" marR="5282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2828" marR="5282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Information Handling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2828" marR="5282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Self Discipline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2828" marR="52828" marT="0" marB="0"/>
                </a:tc>
                <a:extLst>
                  <a:ext uri="{0D108BD9-81ED-4DB2-BD59-A6C34878D82A}"/>
                </a:extLst>
              </a:tr>
              <a:tr h="3047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2828" marR="5282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2828" marR="5282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2828" marR="5282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Investigating and Problem Solving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2828" marR="5282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Taking the initiative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2828" marR="52828" marT="0" marB="0"/>
                </a:tc>
                <a:extLst>
                  <a:ext uri="{0D108BD9-81ED-4DB2-BD59-A6C34878D82A}"/>
                </a:extLst>
              </a:tr>
              <a:tr h="3047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2828" marR="5282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2828" marR="5282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2828" marR="5282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Peer and Self Assessment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2828" marR="5282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2828" marR="52828" marT="0" marB="0"/>
                </a:tc>
                <a:extLst>
                  <a:ext uri="{0D108BD9-81ED-4DB2-BD59-A6C34878D82A}"/>
                </a:extLst>
              </a:tr>
              <a:tr h="2737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2828" marR="5282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2828" marR="5282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2828" marR="5282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Digital literacy skills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2828" marR="5282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2828" marR="52828" marT="0" marB="0"/>
                </a:tc>
                <a:extLst>
                  <a:ext uri="{0D108BD9-81ED-4DB2-BD59-A6C34878D82A}"/>
                </a:extLst>
              </a:tr>
              <a:tr h="2737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2828" marR="5282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2828" marR="5282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2828" marR="5282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Fine motor skills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2828" marR="5282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2828" marR="52828" marT="0" marB="0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694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713011" y="929806"/>
            <a:ext cx="8229600" cy="711200"/>
          </a:xfrm>
        </p:spPr>
        <p:txBody>
          <a:bodyPr>
            <a:normAutofit/>
          </a:bodyPr>
          <a:lstStyle/>
          <a:p>
            <a:r>
              <a:rPr lang="en-GB" altLang="en-US" dirty="0" smtClean="0"/>
              <a:t>capabilities and attributes</a:t>
            </a:r>
          </a:p>
        </p:txBody>
      </p:sp>
      <p:pic>
        <p:nvPicPr>
          <p:cNvPr id="49154" name="Picture 2" descr="Diagram showing the four capacities of Curriculum for Excellence and their attribute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11" y="1641006"/>
            <a:ext cx="7271890" cy="491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76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768096" y="961399"/>
            <a:ext cx="8229600" cy="711200"/>
          </a:xfrm>
        </p:spPr>
        <p:txBody>
          <a:bodyPr/>
          <a:lstStyle/>
          <a:p>
            <a:r>
              <a:rPr lang="en-GB" altLang="en-US" smtClean="0"/>
              <a:t>BtC5 and ‘Moderation’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	</a:t>
            </a:r>
            <a:r>
              <a:rPr lang="en-GB" altLang="en-US" sz="2800" smtClean="0"/>
              <a:t>‘</a:t>
            </a:r>
            <a:r>
              <a:rPr lang="en-GB" altLang="en-US" sz="2800" smtClean="0">
                <a:solidFill>
                  <a:schemeClr val="accent1"/>
                </a:solidFill>
              </a:rPr>
              <a:t>Moderation</a:t>
            </a:r>
            <a:r>
              <a:rPr lang="en-GB" altLang="en-US" sz="2800" smtClean="0"/>
              <a:t> is the term used to describe approaches for arriving at a </a:t>
            </a:r>
            <a:r>
              <a:rPr lang="en-GB" altLang="en-US" sz="2800" smtClean="0">
                <a:solidFill>
                  <a:schemeClr val="accent1"/>
                </a:solidFill>
              </a:rPr>
              <a:t>shared understanding of standards and expectations </a:t>
            </a:r>
            <a:r>
              <a:rPr lang="en-GB" altLang="en-US" sz="2800" smtClean="0"/>
              <a:t>for the </a:t>
            </a:r>
            <a:r>
              <a:rPr lang="en-GB" altLang="en-US" sz="2800" smtClean="0">
                <a:solidFill>
                  <a:schemeClr val="accent1"/>
                </a:solidFill>
              </a:rPr>
              <a:t>broad general education</a:t>
            </a:r>
            <a:r>
              <a:rPr lang="en-GB" altLang="en-US" sz="2800" smtClean="0"/>
              <a:t>.’</a:t>
            </a:r>
          </a:p>
          <a:p>
            <a:r>
              <a:rPr lang="en-GB" altLang="en-US" sz="2800" smtClean="0"/>
              <a:t>	(</a:t>
            </a:r>
            <a:r>
              <a:rPr lang="en-GB" altLang="en-US" sz="2800" i="1" smtClean="0"/>
              <a:t>Building the Curriculum 5: A Framework for Assessment</a:t>
            </a:r>
            <a:r>
              <a:rPr lang="en-GB" altLang="en-US" sz="2800" smtClean="0"/>
              <a:t>, p. 36)</a:t>
            </a:r>
          </a:p>
        </p:txBody>
      </p:sp>
    </p:spTree>
    <p:extLst>
      <p:ext uri="{BB962C8B-B14F-4D97-AF65-F5344CB8AC3E}">
        <p14:creationId xmlns:p14="http://schemas.microsoft.com/office/powerpoint/2010/main" val="272671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776288" y="943713"/>
            <a:ext cx="8229600" cy="711200"/>
          </a:xfrm>
        </p:spPr>
        <p:txBody>
          <a:bodyPr>
            <a:normAutofit fontScale="90000"/>
          </a:bodyPr>
          <a:lstStyle/>
          <a:p>
            <a:r>
              <a:rPr lang="en-GB" altLang="en-US" dirty="0" smtClean="0"/>
              <a:t>Quality Assurance and Moderation – key messages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776288" y="2046287"/>
            <a:ext cx="8229600" cy="4321175"/>
          </a:xfrm>
        </p:spPr>
        <p:txBody>
          <a:bodyPr>
            <a:normAutofit lnSpcReduction="10000"/>
          </a:bodyPr>
          <a:lstStyle/>
          <a:p>
            <a:r>
              <a:rPr lang="en-GB" altLang="en-US" b="1" dirty="0" smtClean="0"/>
              <a:t>Moderation:</a:t>
            </a:r>
          </a:p>
          <a:p>
            <a:pPr>
              <a:buFontTx/>
              <a:buAutoNum type="arabicPeriod"/>
            </a:pPr>
            <a:r>
              <a:rPr lang="en-GB" altLang="en-US" dirty="0" smtClean="0"/>
              <a:t>Is a collaborative process involving all stakeholders, including the learner</a:t>
            </a:r>
          </a:p>
          <a:p>
            <a:pPr>
              <a:buFontTx/>
              <a:buAutoNum type="arabicPeriod"/>
            </a:pPr>
            <a:r>
              <a:rPr lang="en-GB" altLang="en-US" dirty="0" smtClean="0"/>
              <a:t>Is the means by which we develop a shared understanding</a:t>
            </a:r>
          </a:p>
          <a:p>
            <a:pPr>
              <a:buFontTx/>
              <a:buAutoNum type="arabicPeriod"/>
            </a:pPr>
            <a:r>
              <a:rPr lang="en-GB" altLang="en-US" dirty="0" smtClean="0"/>
              <a:t>Ensures a rigorous and robust system</a:t>
            </a:r>
          </a:p>
          <a:p>
            <a:pPr>
              <a:buFontTx/>
              <a:buAutoNum type="arabicPeriod"/>
            </a:pPr>
            <a:r>
              <a:rPr lang="en-GB" altLang="en-US" dirty="0" smtClean="0"/>
              <a:t>Is integral to every stage of:</a:t>
            </a:r>
          </a:p>
          <a:p>
            <a:pPr marL="857250" lvl="1" indent="-457200"/>
            <a:r>
              <a:rPr lang="en-GB" altLang="en-US" dirty="0" smtClean="0"/>
              <a:t>Planning</a:t>
            </a:r>
          </a:p>
          <a:p>
            <a:pPr marL="857250" lvl="1" indent="-457200"/>
            <a:r>
              <a:rPr lang="en-GB" altLang="en-US" dirty="0" smtClean="0"/>
              <a:t>Learning and Teaching		</a:t>
            </a:r>
          </a:p>
          <a:p>
            <a:pPr marL="857250" lvl="1" indent="-457200"/>
            <a:r>
              <a:rPr lang="en-GB" altLang="en-US" dirty="0" smtClean="0"/>
              <a:t>Assessment</a:t>
            </a:r>
          </a:p>
          <a:p>
            <a:pPr marL="857250" lvl="1" indent="-457200"/>
            <a:r>
              <a:rPr lang="en-GB" altLang="en-US" dirty="0" smtClean="0"/>
              <a:t>Feedback and evaluation</a:t>
            </a:r>
          </a:p>
          <a:p>
            <a:pPr>
              <a:buFontTx/>
              <a:buAutoNum type="arabicPeriod"/>
            </a:pPr>
            <a:r>
              <a:rPr lang="en-GB" altLang="en-US" dirty="0" smtClean="0"/>
              <a:t>Provides opportunities for feedback and planning for improvement</a:t>
            </a:r>
          </a:p>
          <a:p>
            <a:pPr>
              <a:buFontTx/>
              <a:buAutoNum type="arabicPeriod"/>
            </a:pPr>
            <a:r>
              <a:rPr lang="en-GB" altLang="en-US" dirty="0" smtClean="0"/>
              <a:t>Should be an on-going, sustainable process by which we raise standards and expectations</a:t>
            </a:r>
          </a:p>
          <a:p>
            <a:pPr>
              <a:buFontTx/>
              <a:buAutoNum type="arabicPeriod"/>
            </a:pPr>
            <a:endParaRPr lang="en-GB" altLang="en-US" dirty="0" smtClean="0"/>
          </a:p>
          <a:p>
            <a:pPr>
              <a:buFontTx/>
              <a:buAutoNum type="arabicPeriod"/>
            </a:pPr>
            <a:endParaRPr lang="en-GB" altLang="en-US" dirty="0" smtClean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031" y="3908559"/>
            <a:ext cx="11207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2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Priorities of NIF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altLang="en-US" sz="2400" dirty="0" smtClean="0"/>
              <a:t>Improvement in attainment, particularly in literacy and numeracy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altLang="en-US" sz="2400" dirty="0" smtClean="0"/>
              <a:t>Closing the attainment gap between the most and least disadvantaged children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altLang="en-US" sz="2400" dirty="0" smtClean="0"/>
              <a:t>Improvement in children and young people’s health and wellbeing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altLang="en-US" sz="2400" dirty="0" smtClean="0"/>
              <a:t>Improvement in employability skills and sustained, positive school leaver destinations for all young people</a:t>
            </a:r>
            <a:r>
              <a:rPr lang="en-GB" altLang="en-US" sz="24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575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6 Key Objectives: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altLang="en-US" sz="2400" dirty="0"/>
              <a:t>Raise educational attainment and achievement for all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altLang="en-US" sz="2400" dirty="0"/>
              <a:t>Use performance information to secure improvement for children and young people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altLang="en-US" sz="2400" dirty="0"/>
              <a:t>Ensure children have the best start in life and are ready to succeed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altLang="en-US" sz="2400" dirty="0"/>
              <a:t>Equip young people to secure and sustain positive destinations and achieve success in life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altLang="en-US" sz="2400" dirty="0"/>
              <a:t>Ensure high quality partnership working and community engagement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altLang="en-US" sz="2400" dirty="0"/>
              <a:t>Strengthen leadership at all levels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4577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39700"/>
            <a:ext cx="4606925" cy="657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3276600" y="1412875"/>
            <a:ext cx="3024188" cy="215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771775" y="1773238"/>
            <a:ext cx="4103688" cy="287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492500" y="2008188"/>
            <a:ext cx="3024188" cy="215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771775" y="2459038"/>
            <a:ext cx="4103688" cy="3222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2951163" y="2757488"/>
            <a:ext cx="4105275" cy="287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965450" y="3476625"/>
            <a:ext cx="4090988" cy="234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2784475" y="6021388"/>
            <a:ext cx="4105275" cy="6969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2598738" y="4102100"/>
            <a:ext cx="4824412" cy="4302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73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/>
                </a:solidFill>
              </a:rPr>
              <a:t>In 2018, local authority feedback and inspection reports </a:t>
            </a:r>
            <a:r>
              <a:rPr lang="en-GB" dirty="0" smtClean="0">
                <a:solidFill>
                  <a:schemeClr val="tx1"/>
                </a:solidFill>
              </a:rPr>
              <a:t>show that nationally: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Moderation within the BGE is an </a:t>
            </a:r>
            <a:r>
              <a:rPr lang="en-GB" b="1" dirty="0">
                <a:solidFill>
                  <a:srgbClr val="00B0F0"/>
                </a:solidFill>
              </a:rPr>
              <a:t>improving picture </a:t>
            </a:r>
            <a:r>
              <a:rPr lang="en-GB" dirty="0"/>
              <a:t>across </a:t>
            </a:r>
            <a:r>
              <a:rPr lang="en-GB" dirty="0" smtClean="0"/>
              <a:t>Scotland</a:t>
            </a:r>
            <a:endParaRPr lang="en-GB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Many local authorities/schools are </a:t>
            </a:r>
            <a:r>
              <a:rPr lang="en-GB" b="1" dirty="0">
                <a:solidFill>
                  <a:srgbClr val="00B0F0"/>
                </a:solidFill>
              </a:rPr>
              <a:t>implementing plans </a:t>
            </a:r>
            <a:r>
              <a:rPr lang="en-GB" dirty="0"/>
              <a:t>for </a:t>
            </a:r>
            <a:r>
              <a:rPr lang="en-GB" dirty="0" smtClean="0"/>
              <a:t>improvement</a:t>
            </a:r>
            <a:endParaRPr lang="en-GB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In many cases, the </a:t>
            </a:r>
            <a:r>
              <a:rPr lang="en-GB" b="1" dirty="0">
                <a:solidFill>
                  <a:srgbClr val="00B0F0"/>
                </a:solidFill>
              </a:rPr>
              <a:t>role of </a:t>
            </a:r>
            <a:r>
              <a:rPr lang="en-GB" b="1" dirty="0" smtClean="0">
                <a:solidFill>
                  <a:srgbClr val="00B0F0"/>
                </a:solidFill>
              </a:rPr>
              <a:t>QAMSO/AMF </a:t>
            </a:r>
            <a:r>
              <a:rPr lang="en-GB" b="1" dirty="0">
                <a:solidFill>
                  <a:srgbClr val="00B0F0"/>
                </a:solidFill>
              </a:rPr>
              <a:t>is crucial</a:t>
            </a:r>
            <a:r>
              <a:rPr lang="en-GB" b="1" dirty="0"/>
              <a:t> </a:t>
            </a:r>
            <a:r>
              <a:rPr lang="en-GB" dirty="0"/>
              <a:t>to the success of moderation and this has been built upon to support </a:t>
            </a:r>
            <a:r>
              <a:rPr lang="en-GB" dirty="0" smtClean="0"/>
              <a:t>others</a:t>
            </a:r>
            <a:endParaRPr lang="en-GB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Some local authorities/schools have developed a </a:t>
            </a:r>
            <a:r>
              <a:rPr lang="en-GB" b="1" dirty="0">
                <a:solidFill>
                  <a:srgbClr val="00B0F0"/>
                </a:solidFill>
              </a:rPr>
              <a:t>clear strategy </a:t>
            </a:r>
            <a:r>
              <a:rPr lang="en-GB" dirty="0"/>
              <a:t>for improving </a:t>
            </a:r>
            <a:r>
              <a:rPr lang="en-GB" dirty="0" smtClean="0"/>
              <a:t>moderation</a:t>
            </a:r>
            <a:endParaRPr lang="en-GB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Some local authorities have </a:t>
            </a:r>
            <a:r>
              <a:rPr lang="en-GB" b="1" dirty="0">
                <a:solidFill>
                  <a:srgbClr val="00B0F0"/>
                </a:solidFill>
              </a:rPr>
              <a:t>identified their own targets </a:t>
            </a:r>
            <a:r>
              <a:rPr lang="en-GB" dirty="0"/>
              <a:t>for improvement through assessment frameworks.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6078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However...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While many local authorities have clear plans, </a:t>
            </a:r>
            <a:r>
              <a:rPr lang="en-GB" b="1" dirty="0">
                <a:solidFill>
                  <a:srgbClr val="00B0F0"/>
                </a:solidFill>
              </a:rPr>
              <a:t>most are in the early </a:t>
            </a:r>
            <a:r>
              <a:rPr lang="en-GB" b="1" dirty="0" smtClean="0">
                <a:solidFill>
                  <a:srgbClr val="00B0F0"/>
                </a:solidFill>
              </a:rPr>
              <a:t>stages</a:t>
            </a:r>
            <a:endParaRPr lang="en-GB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There is a </a:t>
            </a:r>
            <a:r>
              <a:rPr lang="en-GB" b="1" dirty="0">
                <a:solidFill>
                  <a:srgbClr val="00B0F0"/>
                </a:solidFill>
              </a:rPr>
              <a:t>varying degree of expectation </a:t>
            </a:r>
            <a:r>
              <a:rPr lang="en-GB" dirty="0"/>
              <a:t>for moderation across Scotland, affecting the time set aside for meaningful </a:t>
            </a:r>
            <a:r>
              <a:rPr lang="en-GB" dirty="0" smtClean="0"/>
              <a:t>dialogue</a:t>
            </a:r>
            <a:endParaRPr lang="en-GB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In some areas, the </a:t>
            </a:r>
            <a:r>
              <a:rPr lang="en-GB" b="1" dirty="0">
                <a:solidFill>
                  <a:srgbClr val="00B0F0"/>
                </a:solidFill>
              </a:rPr>
              <a:t>role of QAMSO is not being used effectively</a:t>
            </a:r>
            <a:r>
              <a:rPr lang="en-GB" b="1" dirty="0"/>
              <a:t> </a:t>
            </a:r>
            <a:r>
              <a:rPr lang="en-GB" dirty="0"/>
              <a:t>to support local </a:t>
            </a:r>
            <a:r>
              <a:rPr lang="en-GB" dirty="0" smtClean="0"/>
              <a:t>systems</a:t>
            </a:r>
            <a:endParaRPr lang="en-GB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There are </a:t>
            </a:r>
            <a:r>
              <a:rPr lang="en-GB" b="1" dirty="0">
                <a:solidFill>
                  <a:srgbClr val="00B0F0"/>
                </a:solidFill>
              </a:rPr>
              <a:t>time </a:t>
            </a:r>
            <a:r>
              <a:rPr lang="en-GB" b="1" dirty="0" smtClean="0">
                <a:solidFill>
                  <a:srgbClr val="00B0F0"/>
                </a:solidFill>
              </a:rPr>
              <a:t>constraints</a:t>
            </a:r>
            <a:endParaRPr lang="en-GB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At secondary level, it is predominantly </a:t>
            </a:r>
            <a:r>
              <a:rPr lang="en-GB" b="1" dirty="0">
                <a:solidFill>
                  <a:srgbClr val="00B0F0"/>
                </a:solidFill>
              </a:rPr>
              <a:t>English &amp; Maths specialist-led.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0175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Best national </a:t>
            </a:r>
            <a:r>
              <a:rPr lang="en-GB" dirty="0">
                <a:solidFill>
                  <a:schemeClr val="tx1"/>
                </a:solidFill>
              </a:rPr>
              <a:t>practice identified </a:t>
            </a:r>
            <a:r>
              <a:rPr lang="en-GB" dirty="0" smtClean="0">
                <a:solidFill>
                  <a:schemeClr val="tx1"/>
                </a:solidFill>
              </a:rPr>
              <a:t>in </a:t>
            </a:r>
            <a:r>
              <a:rPr lang="en-GB" dirty="0">
                <a:solidFill>
                  <a:schemeClr val="tx1"/>
                </a:solidFill>
              </a:rPr>
              <a:t>2017-18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Assessment </a:t>
            </a:r>
            <a:r>
              <a:rPr lang="en-GB" dirty="0"/>
              <a:t>&amp; moderation as a priority across the Authority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Tiers </a:t>
            </a:r>
            <a:r>
              <a:rPr lang="en-GB" dirty="0"/>
              <a:t>of drivers – QIOs/HTs/Moderation Coordinators/Teachers – shared expectation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Effective use of in-service for </a:t>
            </a:r>
            <a:r>
              <a:rPr lang="en-GB" dirty="0" smtClean="0"/>
              <a:t>planned moderation </a:t>
            </a:r>
            <a:endParaRPr lang="en-GB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Sectors </a:t>
            </a:r>
            <a:r>
              <a:rPr lang="en-GB" dirty="0"/>
              <a:t>working together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Calendar of planned events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Local banks of evidence as reference points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Each school contributing to evidence gathering for QAMSO events or local events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6272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sz="2800" dirty="0"/>
              <a:t>To develop assessment and moderation in Argyll and Bute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800" dirty="0"/>
              <a:t>To support our schools in their assessment and moderation practice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800" dirty="0"/>
              <a:t>To fulfil Argyll and Bute’s six priorities 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50" y="5045075"/>
            <a:ext cx="1576388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8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Best </a:t>
            </a:r>
            <a:r>
              <a:rPr lang="en-GB" dirty="0" smtClean="0">
                <a:solidFill>
                  <a:schemeClr val="tx1"/>
                </a:solidFill>
              </a:rPr>
              <a:t>National practice identified in </a:t>
            </a:r>
            <a:r>
              <a:rPr lang="en-GB" dirty="0">
                <a:solidFill>
                  <a:schemeClr val="tx1"/>
                </a:solidFill>
              </a:rPr>
              <a:t>2017-18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Shared </a:t>
            </a:r>
            <a:r>
              <a:rPr lang="en-GB" dirty="0"/>
              <a:t>value of moderation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Shared </a:t>
            </a:r>
            <a:r>
              <a:rPr lang="en-GB" dirty="0"/>
              <a:t>expectations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Moderation is integrated into everything – not ‘……………….&amp; moderation’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Improvement plans detailing moderation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Working Time Agreement outlining moderation as a priority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Clear expectations for the role of senior staff in moderation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Investment in leadership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Involve learners </a:t>
            </a:r>
            <a:endParaRPr lang="en-GB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Professional </a:t>
            </a:r>
            <a:r>
              <a:rPr lang="en-GB" dirty="0"/>
              <a:t>learning </a:t>
            </a:r>
          </a:p>
        </p:txBody>
      </p:sp>
    </p:spTree>
    <p:extLst>
      <p:ext uri="{BB962C8B-B14F-4D97-AF65-F5344CB8AC3E}">
        <p14:creationId xmlns:p14="http://schemas.microsoft.com/office/powerpoint/2010/main" val="231336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Argyll and Bute Practice 2017-18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sz="2400" dirty="0"/>
              <a:t>I</a:t>
            </a:r>
            <a:r>
              <a:rPr lang="en-GB" sz="2400" dirty="0" smtClean="0"/>
              <a:t>ncreasing </a:t>
            </a:r>
            <a:r>
              <a:rPr lang="en-GB" sz="2400" dirty="0"/>
              <a:t>confidence in the use of assessment and moderation to ensure that data, particularly across </a:t>
            </a:r>
            <a:r>
              <a:rPr lang="en-GB" sz="2400" dirty="0" smtClean="0"/>
              <a:t>BGE, </a:t>
            </a:r>
            <a:r>
              <a:rPr lang="en-GB" sz="2400" dirty="0"/>
              <a:t>is valid and reliable. </a:t>
            </a:r>
            <a:endParaRPr lang="en-GB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 smtClean="0"/>
              <a:t>This </a:t>
            </a:r>
            <a:r>
              <a:rPr lang="en-GB" sz="2400" dirty="0"/>
              <a:t>is well supported </a:t>
            </a:r>
            <a:r>
              <a:rPr lang="en-GB" sz="2400" dirty="0" smtClean="0"/>
              <a:t>by Assessment </a:t>
            </a:r>
            <a:r>
              <a:rPr lang="en-GB" sz="2400" dirty="0"/>
              <a:t>and Moderation Facilitators.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 smtClean="0"/>
              <a:t>Positive steps </a:t>
            </a:r>
            <a:r>
              <a:rPr lang="en-GB" sz="2400" dirty="0"/>
              <a:t>to strengthen leadership capacity across </a:t>
            </a:r>
            <a:r>
              <a:rPr lang="en-GB" sz="2400" dirty="0" smtClean="0"/>
              <a:t>schools.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 smtClean="0"/>
              <a:t>Examples of schools prioritising moderation in WTA and SIPs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 smtClean="0"/>
              <a:t>Examples of successful school and cluster moderation work across authority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 smtClean="0"/>
              <a:t>Almost all schools have conducted some moderation as a whole school</a:t>
            </a:r>
            <a:endParaRPr lang="en-GB" sz="2400" dirty="0"/>
          </a:p>
          <a:p>
            <a:pPr>
              <a:buFont typeface="Wingdings" panose="05000000000000000000" pitchFamily="2" charset="2"/>
              <a:buChar char="v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5050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975020"/>
            <a:ext cx="7290055" cy="333434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What should effective assessment and effective moderation look like?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041837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3200" dirty="0" smtClean="0"/>
              <a:t>Pre </a:t>
            </a:r>
            <a:r>
              <a:rPr lang="en-US" sz="3200" dirty="0" err="1" smtClean="0"/>
              <a:t>CfE</a:t>
            </a:r>
            <a:r>
              <a:rPr lang="en-US" sz="3200" dirty="0" smtClean="0"/>
              <a:t>…</a:t>
            </a:r>
            <a:endParaRPr lang="en-US" sz="3200" dirty="0"/>
          </a:p>
          <a:p>
            <a:pPr lvl="1">
              <a:buFont typeface="Wingdings" panose="05000000000000000000" pitchFamily="2" charset="2"/>
              <a:buChar char="v"/>
              <a:defRPr/>
            </a:pPr>
            <a:r>
              <a:rPr lang="en-US" sz="2800" dirty="0"/>
              <a:t>Clear indication that curriculum needed reviewed </a:t>
            </a:r>
            <a:r>
              <a:rPr lang="en-US" sz="2800" dirty="0" smtClean="0"/>
              <a:t>– Early </a:t>
            </a:r>
            <a:r>
              <a:rPr lang="en-US" sz="2800" dirty="0"/>
              <a:t>Years, 5-14, Standard Grades, National Qualifications</a:t>
            </a:r>
          </a:p>
          <a:p>
            <a:pPr lvl="1">
              <a:buFont typeface="Wingdings" panose="05000000000000000000" pitchFamily="2" charset="2"/>
              <a:buChar char="v"/>
              <a:defRPr/>
            </a:pPr>
            <a:r>
              <a:rPr lang="en-US" sz="2800" dirty="0"/>
              <a:t>System failing the lowest 20% of pupils</a:t>
            </a:r>
          </a:p>
          <a:p>
            <a:pPr lvl="1">
              <a:buFont typeface="Wingdings" panose="05000000000000000000" pitchFamily="2" charset="2"/>
              <a:buChar char="v"/>
              <a:defRPr/>
            </a:pPr>
            <a:r>
              <a:rPr lang="en-US" sz="2800" b="1" dirty="0"/>
              <a:t>Too great a focus on testing</a:t>
            </a:r>
          </a:p>
          <a:p>
            <a:pPr lvl="1">
              <a:buFont typeface="Wingdings" panose="05000000000000000000" pitchFamily="2" charset="2"/>
              <a:buChar char="v"/>
              <a:defRPr/>
            </a:pPr>
            <a:r>
              <a:rPr lang="en-US" sz="2800" dirty="0"/>
              <a:t>Need to ‘de-clutter’ the curriculum</a:t>
            </a:r>
          </a:p>
          <a:p>
            <a:pPr lvl="1">
              <a:buFont typeface="Wingdings" panose="05000000000000000000" pitchFamily="2" charset="2"/>
              <a:buChar char="v"/>
              <a:defRPr/>
            </a:pPr>
            <a:r>
              <a:rPr lang="en-US" sz="2800" dirty="0"/>
              <a:t>Curriculum Review Group set up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8960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Steps towards </a:t>
            </a:r>
            <a:r>
              <a:rPr lang="en-GB" dirty="0" err="1" smtClean="0"/>
              <a:t>CfE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en-US" sz="2800" dirty="0" smtClean="0"/>
              <a:t>Building </a:t>
            </a:r>
            <a:r>
              <a:rPr lang="en-US" altLang="en-US" sz="2800" dirty="0"/>
              <a:t>the curriculum 1 – The contribution of curriculum </a:t>
            </a:r>
            <a:r>
              <a:rPr lang="en-US" altLang="en-US" sz="2800" dirty="0" smtClean="0"/>
              <a:t>areas</a:t>
            </a:r>
            <a:endParaRPr lang="en-US" altLang="en-US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800" dirty="0" smtClean="0"/>
              <a:t>Building </a:t>
            </a:r>
            <a:r>
              <a:rPr lang="en-US" altLang="en-US" sz="2800" dirty="0"/>
              <a:t>the curriculum 2 – Active learning in the early </a:t>
            </a:r>
            <a:r>
              <a:rPr lang="en-US" altLang="en-US" sz="2800" dirty="0" smtClean="0"/>
              <a:t>years</a:t>
            </a:r>
            <a:endParaRPr lang="en-US" altLang="en-US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800" dirty="0" smtClean="0"/>
              <a:t>Building </a:t>
            </a:r>
            <a:r>
              <a:rPr lang="en-US" altLang="en-US" sz="2800" dirty="0"/>
              <a:t>the curriculum 3 – A framework for learning and teaching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800" dirty="0" smtClean="0"/>
              <a:t>Building </a:t>
            </a:r>
            <a:r>
              <a:rPr lang="en-US" altLang="en-US" sz="2800" dirty="0"/>
              <a:t>the curriculum 4 – Skills for learning, life and work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800" b="1" dirty="0" smtClean="0"/>
              <a:t>Building </a:t>
            </a:r>
            <a:r>
              <a:rPr lang="en-US" altLang="en-US" sz="2800" b="1" dirty="0"/>
              <a:t>the curriculum 5 – A framework for assessment </a:t>
            </a:r>
            <a:endParaRPr lang="en-GB" altLang="en-US" sz="28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647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" y="857250"/>
            <a:ext cx="9143244" cy="504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7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1756"/>
            <a:ext cx="9398202" cy="526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3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6366"/>
            <a:ext cx="9234152" cy="510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BtC5 Principles of Assessment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 sz="2400" dirty="0"/>
              <a:t> ‘Assessment practice will follow and reinforce the curriculum and </a:t>
            </a:r>
            <a:r>
              <a:rPr lang="en-GB" altLang="en-US" sz="2400" dirty="0">
                <a:solidFill>
                  <a:schemeClr val="accent1"/>
                </a:solidFill>
              </a:rPr>
              <a:t>promote high quality learning and teaching approaches</a:t>
            </a:r>
            <a:r>
              <a:rPr lang="en-GB" altLang="en-US" sz="2400" dirty="0"/>
              <a:t>. Assessment of children’s and young people’s progress and achievement during their broad general education to the end of S3 will be </a:t>
            </a:r>
            <a:r>
              <a:rPr lang="en-GB" altLang="en-US" sz="2400" dirty="0">
                <a:solidFill>
                  <a:schemeClr val="accent1"/>
                </a:solidFill>
              </a:rPr>
              <a:t>based on teachers’ assessment of their knowledge and understanding, skills, attributes and capabilities</a:t>
            </a:r>
            <a:r>
              <a:rPr lang="en-GB" altLang="en-US" sz="2400" dirty="0"/>
              <a:t>, as described in the experiences and outcomes across the curriculum.’</a:t>
            </a:r>
          </a:p>
          <a:p>
            <a:r>
              <a:rPr lang="en-GB" altLang="en-US" sz="2800" dirty="0"/>
              <a:t>   </a:t>
            </a:r>
            <a:r>
              <a:rPr lang="en-GB" altLang="en-US" sz="2400" dirty="0"/>
              <a:t>(</a:t>
            </a:r>
            <a:r>
              <a:rPr lang="en-GB" altLang="en-US" sz="2400" i="1" dirty="0"/>
              <a:t>Building the Curriculum 5: A Framework for  Assessment</a:t>
            </a:r>
            <a:r>
              <a:rPr lang="en-GB" altLang="en-US" sz="2400" dirty="0"/>
              <a:t>, p. 8)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9667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2816</TotalTime>
  <Words>941</Words>
  <Application>Microsoft Office PowerPoint</Application>
  <PresentationFormat>On-screen Show (4:3)</PresentationFormat>
  <Paragraphs>174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Cambria</vt:lpstr>
      <vt:lpstr>MS Mincho</vt:lpstr>
      <vt:lpstr>Times New Roman</vt:lpstr>
      <vt:lpstr>Tw Cen MT</vt:lpstr>
      <vt:lpstr>Tw Cen MT Condensed</vt:lpstr>
      <vt:lpstr>Wingdings</vt:lpstr>
      <vt:lpstr>Wingdings 3</vt:lpstr>
      <vt:lpstr>Integral</vt:lpstr>
      <vt:lpstr>The National and Local context</vt:lpstr>
      <vt:lpstr>Aims</vt:lpstr>
      <vt:lpstr>PowerPoint Presentation</vt:lpstr>
      <vt:lpstr>Background</vt:lpstr>
      <vt:lpstr>Steps towards CfE</vt:lpstr>
      <vt:lpstr>PowerPoint Presentation</vt:lpstr>
      <vt:lpstr>PowerPoint Presentation</vt:lpstr>
      <vt:lpstr>PowerPoint Presentation</vt:lpstr>
      <vt:lpstr>BtC5 Principles of Assessment</vt:lpstr>
      <vt:lpstr>Argyll and Bute Skills list…</vt:lpstr>
      <vt:lpstr>capabilities and attributes</vt:lpstr>
      <vt:lpstr>BtC5 and ‘Moderation’</vt:lpstr>
      <vt:lpstr>Quality Assurance and Moderation – key messages</vt:lpstr>
      <vt:lpstr>Priorities of NIF</vt:lpstr>
      <vt:lpstr>6 Key Objectives:</vt:lpstr>
      <vt:lpstr>PowerPoint Presentation</vt:lpstr>
      <vt:lpstr>In 2018, local authority feedback and inspection reports show that nationally:</vt:lpstr>
      <vt:lpstr>However...</vt:lpstr>
      <vt:lpstr>Best national practice identified in 2017-18</vt:lpstr>
      <vt:lpstr>Best National practice identified in 2017-18</vt:lpstr>
      <vt:lpstr>Argyll and Bute Practice 2017-18</vt:lpstr>
    </vt:vector>
  </TitlesOfParts>
  <Company>Argyll &amp; Bute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AMF Training</dc:title>
  <dc:creator>Cathro, Gillian</dc:creator>
  <cp:lastModifiedBy>Cathro, Gillian</cp:lastModifiedBy>
  <cp:revision>78</cp:revision>
  <cp:lastPrinted>2019-01-31T14:55:13Z</cp:lastPrinted>
  <dcterms:created xsi:type="dcterms:W3CDTF">2019-01-15T10:59:33Z</dcterms:created>
  <dcterms:modified xsi:type="dcterms:W3CDTF">2019-02-07T15:47:40Z</dcterms:modified>
</cp:coreProperties>
</file>