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notesMasterIdLst>
    <p:notesMasterId r:id="rId62"/>
  </p:notesMasterIdLst>
  <p:handoutMasterIdLst>
    <p:handoutMasterId r:id="rId63"/>
  </p:handoutMasterIdLst>
  <p:sldIdLst>
    <p:sldId id="256" r:id="rId2"/>
    <p:sldId id="257" r:id="rId3"/>
    <p:sldId id="349" r:id="rId4"/>
    <p:sldId id="291" r:id="rId5"/>
    <p:sldId id="293" r:id="rId6"/>
    <p:sldId id="284" r:id="rId7"/>
    <p:sldId id="288" r:id="rId8"/>
    <p:sldId id="289" r:id="rId9"/>
    <p:sldId id="339" r:id="rId10"/>
    <p:sldId id="328" r:id="rId11"/>
    <p:sldId id="290" r:id="rId12"/>
    <p:sldId id="294" r:id="rId13"/>
    <p:sldId id="340" r:id="rId14"/>
    <p:sldId id="295" r:id="rId15"/>
    <p:sldId id="296" r:id="rId16"/>
    <p:sldId id="297" r:id="rId17"/>
    <p:sldId id="299" r:id="rId18"/>
    <p:sldId id="304" r:id="rId19"/>
    <p:sldId id="301" r:id="rId20"/>
    <p:sldId id="302" r:id="rId21"/>
    <p:sldId id="305" r:id="rId22"/>
    <p:sldId id="307" r:id="rId23"/>
    <p:sldId id="308" r:id="rId24"/>
    <p:sldId id="309" r:id="rId25"/>
    <p:sldId id="310" r:id="rId26"/>
    <p:sldId id="311" r:id="rId27"/>
    <p:sldId id="306" r:id="rId28"/>
    <p:sldId id="266" r:id="rId29"/>
    <p:sldId id="267" r:id="rId30"/>
    <p:sldId id="268" r:id="rId31"/>
    <p:sldId id="269" r:id="rId32"/>
    <p:sldId id="270" r:id="rId33"/>
    <p:sldId id="271" r:id="rId34"/>
    <p:sldId id="272" r:id="rId35"/>
    <p:sldId id="350" r:id="rId36"/>
    <p:sldId id="273" r:id="rId37"/>
    <p:sldId id="282" r:id="rId38"/>
    <p:sldId id="283" r:id="rId39"/>
    <p:sldId id="312" r:id="rId40"/>
    <p:sldId id="313" r:id="rId41"/>
    <p:sldId id="314" r:id="rId42"/>
    <p:sldId id="317" r:id="rId43"/>
    <p:sldId id="318" r:id="rId44"/>
    <p:sldId id="319" r:id="rId45"/>
    <p:sldId id="320" r:id="rId46"/>
    <p:sldId id="321" r:id="rId47"/>
    <p:sldId id="322" r:id="rId48"/>
    <p:sldId id="342" r:id="rId49"/>
    <p:sldId id="344" r:id="rId50"/>
    <p:sldId id="345" r:id="rId51"/>
    <p:sldId id="323" r:id="rId52"/>
    <p:sldId id="329" r:id="rId53"/>
    <p:sldId id="330" r:id="rId54"/>
    <p:sldId id="343" r:id="rId55"/>
    <p:sldId id="332" r:id="rId56"/>
    <p:sldId id="336" r:id="rId57"/>
    <p:sldId id="337" r:id="rId58"/>
    <p:sldId id="346" r:id="rId59"/>
    <p:sldId id="347" r:id="rId60"/>
    <p:sldId id="348" r:id="rId61"/>
  </p:sldIdLst>
  <p:sldSz cx="9144000" cy="6858000" type="screen4x3"/>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1562" autoAdjust="0"/>
  </p:normalViewPr>
  <p:slideViewPr>
    <p:cSldViewPr snapToGrid="0">
      <p:cViewPr varScale="1">
        <p:scale>
          <a:sx n="68" d="100"/>
          <a:sy n="68" d="100"/>
        </p:scale>
        <p:origin x="126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6" y="1"/>
            <a:ext cx="2889938" cy="495348"/>
          </a:xfrm>
          <a:prstGeom prst="rect">
            <a:avLst/>
          </a:prstGeom>
        </p:spPr>
        <p:txBody>
          <a:bodyPr vert="horz" lIns="91440" tIns="45720" rIns="91440" bIns="45720" rtlCol="0"/>
          <a:lstStyle>
            <a:lvl1pPr algn="r">
              <a:defRPr sz="1200"/>
            </a:lvl1pPr>
          </a:lstStyle>
          <a:p>
            <a:fld id="{5C5D0B85-15CE-40BA-ABCE-DD4584DCCDBA}" type="datetimeFigureOut">
              <a:rPr lang="en-GB" smtClean="0"/>
              <a:t>23/04/2019</a:t>
            </a:fld>
            <a:endParaRPr lang="en-GB"/>
          </a:p>
        </p:txBody>
      </p:sp>
      <p:sp>
        <p:nvSpPr>
          <p:cNvPr id="4" name="Footer Placeholder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6" y="9377317"/>
            <a:ext cx="2889938" cy="495347"/>
          </a:xfrm>
          <a:prstGeom prst="rect">
            <a:avLst/>
          </a:prstGeom>
        </p:spPr>
        <p:txBody>
          <a:bodyPr vert="horz" lIns="91440" tIns="45720" rIns="91440" bIns="45720" rtlCol="0" anchor="b"/>
          <a:lstStyle>
            <a:lvl1pPr algn="r">
              <a:defRPr sz="1200"/>
            </a:lvl1pPr>
          </a:lstStyle>
          <a:p>
            <a:fld id="{85F6DA4C-0D05-4A9E-91C8-DFCAFD55FDFA}" type="slidenum">
              <a:rPr lang="en-GB" smtClean="0"/>
              <a:t>‹#›</a:t>
            </a:fld>
            <a:endParaRPr lang="en-GB"/>
          </a:p>
        </p:txBody>
      </p:sp>
    </p:spTree>
    <p:extLst>
      <p:ext uri="{BB962C8B-B14F-4D97-AF65-F5344CB8AC3E}">
        <p14:creationId xmlns:p14="http://schemas.microsoft.com/office/powerpoint/2010/main" val="68376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6" y="1"/>
            <a:ext cx="2889938" cy="495348"/>
          </a:xfrm>
          <a:prstGeom prst="rect">
            <a:avLst/>
          </a:prstGeom>
        </p:spPr>
        <p:txBody>
          <a:bodyPr vert="horz" lIns="91440" tIns="45720" rIns="91440" bIns="45720" rtlCol="0"/>
          <a:lstStyle>
            <a:lvl1pPr algn="r">
              <a:defRPr sz="1200"/>
            </a:lvl1pPr>
          </a:lstStyle>
          <a:p>
            <a:fld id="{81B08531-91E9-4F98-A49D-6F391B99517B}" type="datetimeFigureOut">
              <a:rPr lang="en-GB" smtClean="0"/>
              <a:t>23/04/2019</a:t>
            </a:fld>
            <a:endParaRPr lang="en-GB"/>
          </a:p>
        </p:txBody>
      </p:sp>
      <p:sp>
        <p:nvSpPr>
          <p:cNvPr id="4" name="Slide Image Placeholder 3"/>
          <p:cNvSpPr>
            <a:spLocks noGrp="1" noRot="1" noChangeAspect="1"/>
          </p:cNvSpPr>
          <p:nvPr>
            <p:ph type="sldImg" idx="2"/>
          </p:nvPr>
        </p:nvSpPr>
        <p:spPr>
          <a:xfrm>
            <a:off x="1114425" y="1235075"/>
            <a:ext cx="4440238" cy="3330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51221"/>
            <a:ext cx="5335270" cy="38873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6" y="9377317"/>
            <a:ext cx="2889938" cy="495347"/>
          </a:xfrm>
          <a:prstGeom prst="rect">
            <a:avLst/>
          </a:prstGeom>
        </p:spPr>
        <p:txBody>
          <a:bodyPr vert="horz" lIns="91440" tIns="45720" rIns="91440" bIns="45720" rtlCol="0" anchor="b"/>
          <a:lstStyle>
            <a:lvl1pPr algn="r">
              <a:defRPr sz="1200"/>
            </a:lvl1pPr>
          </a:lstStyle>
          <a:p>
            <a:fld id="{485AC1D7-C2F1-4A31-8881-E75AB33DE0B8}" type="slidenum">
              <a:rPr lang="en-GB" smtClean="0"/>
              <a:t>‹#›</a:t>
            </a:fld>
            <a:endParaRPr lang="en-GB"/>
          </a:p>
        </p:txBody>
      </p:sp>
    </p:spTree>
    <p:extLst>
      <p:ext uri="{BB962C8B-B14F-4D97-AF65-F5344CB8AC3E}">
        <p14:creationId xmlns:p14="http://schemas.microsoft.com/office/powerpoint/2010/main" val="858160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5AC1D7-C2F1-4A31-8881-E75AB33DE0B8}" type="slidenum">
              <a:rPr lang="en-GB" smtClean="0"/>
              <a:t>2</a:t>
            </a:fld>
            <a:endParaRPr lang="en-GB"/>
          </a:p>
        </p:txBody>
      </p:sp>
    </p:spTree>
    <p:extLst>
      <p:ext uri="{BB962C8B-B14F-4D97-AF65-F5344CB8AC3E}">
        <p14:creationId xmlns:p14="http://schemas.microsoft.com/office/powerpoint/2010/main" val="3682969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8046025" indent="-375888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4588" indent="-22701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3375" indent="-22701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62163" indent="-22701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9363"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6563"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33763"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90963"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ED7CF428-1817-472E-BD5A-EAA1FFE443DF}" type="slidenum">
              <a:rPr lang="en-GB" altLang="en-US">
                <a:solidFill>
                  <a:srgbClr val="000000"/>
                </a:solidFill>
              </a:rPr>
              <a:pPr eaLnBrk="1" hangingPunct="1">
                <a:spcBef>
                  <a:spcPct val="0"/>
                </a:spcBef>
              </a:pPr>
              <a:t>42</a:t>
            </a:fld>
            <a:endParaRPr lang="en-GB" altLang="en-US">
              <a:solidFill>
                <a:srgbClr val="000000"/>
              </a:solidFill>
            </a:endParaRPr>
          </a:p>
        </p:txBody>
      </p:sp>
      <p:sp>
        <p:nvSpPr>
          <p:cNvPr id="50179" name="Rectangle 2"/>
          <p:cNvSpPr>
            <a:spLocks noGrp="1" noRot="1" noChangeAspect="1" noChangeArrowheads="1" noTextEdit="1"/>
          </p:cNvSpPr>
          <p:nvPr>
            <p:ph type="sldImg"/>
          </p:nvPr>
        </p:nvSpPr>
        <p:spPr>
          <a:xfrm>
            <a:off x="627063" y="804863"/>
            <a:ext cx="5356225" cy="4017962"/>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Stez Sans" pitchFamily="66" charset="0"/>
                <a:ea typeface="ＭＳ Ｐゴシック" panose="020B0600070205080204" pitchFamily="34" charset="-128"/>
              </a:rPr>
              <a:t>TB follow up (2015)</a:t>
            </a:r>
          </a:p>
          <a:p>
            <a:pPr eaLnBrk="1" hangingPunct="1"/>
            <a:r>
              <a:rPr lang="en-GB" altLang="en-US" dirty="0" smtClean="0">
                <a:latin typeface="Stez Sans" pitchFamily="66" charset="0"/>
                <a:ea typeface="ＭＳ Ｐゴシック" panose="020B0600070205080204" pitchFamily="34" charset="-128"/>
              </a:rPr>
              <a:t>A Statement for Practitioners from HM Chief Inspector of Education (August 2016)</a:t>
            </a:r>
          </a:p>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53225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D13344-7DD7-4B61-B25D-48CDEC046313}" type="slidenum">
              <a:rPr lang="en-GB" smtClean="0"/>
              <a:t>44</a:t>
            </a:fld>
            <a:endParaRPr lang="en-GB"/>
          </a:p>
        </p:txBody>
      </p:sp>
    </p:spTree>
    <p:extLst>
      <p:ext uri="{BB962C8B-B14F-4D97-AF65-F5344CB8AC3E}">
        <p14:creationId xmlns:p14="http://schemas.microsoft.com/office/powerpoint/2010/main" val="2821623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3A5F64C6-1457-4B9D-B359-FA0798B4B1B7}" type="slidenum">
              <a:rPr lang="en-GB" altLang="en-US"/>
              <a:pPr eaLnBrk="1" hangingPunct="1">
                <a:spcBef>
                  <a:spcPct val="0"/>
                </a:spcBef>
              </a:pPr>
              <a:t>45</a:t>
            </a:fld>
            <a:endParaRPr lang="en-GB" altLang="en-US"/>
          </a:p>
        </p:txBody>
      </p:sp>
      <p:sp>
        <p:nvSpPr>
          <p:cNvPr id="55299" name="Rectangle 2"/>
          <p:cNvSpPr>
            <a:spLocks noGrp="1" noRot="1" noChangeAspect="1" noChangeArrowheads="1" noTextEdit="1"/>
          </p:cNvSpPr>
          <p:nvPr>
            <p:ph type="sldImg"/>
          </p:nvPr>
        </p:nvSpPr>
        <p:spPr>
          <a:xfrm>
            <a:off x="627063" y="804863"/>
            <a:ext cx="5356225" cy="4017962"/>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rPr>
              <a:t>Points to consider relating to qualitative statements </a:t>
            </a:r>
          </a:p>
          <a:p>
            <a:pPr eaLnBrk="1" hangingPunct="1"/>
            <a:r>
              <a:rPr lang="en-US" altLang="en-US" smtClean="0">
                <a:latin typeface="Arial" panose="020B0604020202020204" pitchFamily="34" charset="0"/>
                <a:ea typeface="ＭＳ Ｐゴシック" panose="020B0600070205080204" pitchFamily="34" charset="-128"/>
              </a:rPr>
              <a:t>Moderation of comments, to ensure quality, a key component </a:t>
            </a:r>
          </a:p>
          <a:p>
            <a:pPr eaLnBrk="1" hangingPunct="1"/>
            <a:endParaRPr lang="en-US" altLang="en-US" smtClean="0">
              <a:latin typeface="Arial" panose="020B0604020202020204" pitchFamily="34" charset="0"/>
              <a:ea typeface="ＭＳ Ｐゴシック" panose="020B0600070205080204" pitchFamily="34" charset="-128"/>
            </a:endParaRPr>
          </a:p>
          <a:p>
            <a:pPr eaLnBrk="1" hangingPunct="1"/>
            <a:r>
              <a:rPr lang="en-US" altLang="en-US" smtClean="0">
                <a:latin typeface="Arial" panose="020B0604020202020204" pitchFamily="34" charset="0"/>
                <a:ea typeface="ＭＳ Ｐゴシック" panose="020B0600070205080204" pitchFamily="34" charset="-128"/>
              </a:rPr>
              <a:t>Also an expectation as outlines in PKC Assessment Framework </a:t>
            </a:r>
          </a:p>
          <a:p>
            <a:pPr eaLnBrk="1" hangingPunct="1"/>
            <a:r>
              <a:rPr lang="en-GB" altLang="en-US" i="1" smtClean="0">
                <a:latin typeface="Arial" panose="020B0604020202020204" pitchFamily="34" charset="0"/>
                <a:ea typeface="ＭＳ Ｐゴシック" panose="020B0600070205080204" pitchFamily="34" charset="-128"/>
              </a:rPr>
              <a:t>‘In addition to this, schools in a positon to review their approaches to written reporting will:</a:t>
            </a:r>
          </a:p>
          <a:p>
            <a:pPr eaLnBrk="1" hangingPunct="1"/>
            <a:r>
              <a:rPr lang="en-GB" altLang="en-US" i="1" smtClean="0">
                <a:latin typeface="Arial" panose="020B0604020202020204" pitchFamily="34" charset="0"/>
                <a:ea typeface="ＭＳ Ｐゴシック" panose="020B0600070205080204" pitchFamily="34" charset="-128"/>
              </a:rPr>
              <a:t>identify reporting as an action within their School Improvement Plan and allocate appropriate time in Working Time Agreement and collegiate calendars, including time for moderation’ </a:t>
            </a:r>
          </a:p>
          <a:p>
            <a:pPr eaLnBrk="1" hangingPunct="1"/>
            <a:endParaRPr lang="en-GB" altLang="en-US" i="1" smtClean="0">
              <a:latin typeface="Arial" panose="020B0604020202020204" pitchFamily="34" charset="0"/>
              <a:ea typeface="ＭＳ Ｐゴシック" panose="020B0600070205080204" pitchFamily="34" charset="-128"/>
            </a:endParaRPr>
          </a:p>
          <a:p>
            <a:pPr eaLnBrk="1" hangingPunct="1"/>
            <a:r>
              <a:rPr lang="en-GB" altLang="en-US" i="1" smtClean="0">
                <a:latin typeface="Arial" panose="020B0604020202020204" pitchFamily="34" charset="0"/>
                <a:ea typeface="ＭＳ Ｐゴシック" panose="020B0600070205080204" pitchFamily="34" charset="-128"/>
              </a:rPr>
              <a:t>Written comments must be appropriate to the intended audience; using clear, concise, jargon free language, describing progress in learning rather than a description of classwork. </a:t>
            </a:r>
          </a:p>
          <a:p>
            <a:pPr eaLnBrk="1" hangingPunct="1"/>
            <a:endParaRPr lang="en-GB" altLang="en-US" i="1"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29762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90A38C25-D242-4A10-A662-DC352A33DA65}" type="slidenum">
              <a:rPr lang="en-GB" altLang="en-US"/>
              <a:pPr eaLnBrk="1" hangingPunct="1">
                <a:spcBef>
                  <a:spcPct val="0"/>
                </a:spcBef>
              </a:pPr>
              <a:t>46</a:t>
            </a:fld>
            <a:endParaRPr lang="en-GB" altLang="en-US"/>
          </a:p>
        </p:txBody>
      </p:sp>
      <p:sp>
        <p:nvSpPr>
          <p:cNvPr id="56323" name="Rectangle 2"/>
          <p:cNvSpPr>
            <a:spLocks noGrp="1" noRot="1" noChangeAspect="1" noChangeArrowheads="1" noTextEdit="1"/>
          </p:cNvSpPr>
          <p:nvPr>
            <p:ph type="sldImg"/>
          </p:nvPr>
        </p:nvSpPr>
        <p:spPr>
          <a:xfrm>
            <a:off x="627063" y="804863"/>
            <a:ext cx="5356225" cy="4017962"/>
          </a:xfrm>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ea typeface="ＭＳ Ｐゴシック" panose="020B0600070205080204" pitchFamily="34" charset="-128"/>
              </a:rPr>
              <a:t>Task in pairs/trios discussion </a:t>
            </a:r>
            <a:r>
              <a:rPr lang="en-US" altLang="en-US" dirty="0" err="1" smtClean="0">
                <a:latin typeface="Arial" panose="020B0604020202020204" pitchFamily="34" charset="0"/>
                <a:ea typeface="ＭＳ Ｐゴシック" panose="020B0600070205080204" pitchFamily="34" charset="-128"/>
              </a:rPr>
              <a:t>approx</a:t>
            </a:r>
            <a:r>
              <a:rPr lang="en-US" altLang="en-US" dirty="0" smtClean="0">
                <a:latin typeface="Arial" panose="020B0604020202020204" pitchFamily="34" charset="0"/>
                <a:ea typeface="ＭＳ Ｐゴシック" panose="020B0600070205080204" pitchFamily="34" charset="-128"/>
              </a:rPr>
              <a:t> 20 mins</a:t>
            </a:r>
          </a:p>
          <a:p>
            <a:pPr eaLnBrk="1" hangingPunct="1"/>
            <a:endParaRPr lang="en-US" altLang="en-US" dirty="0" smtClean="0">
              <a:latin typeface="Arial" panose="020B0604020202020204" pitchFamily="34" charset="0"/>
              <a:ea typeface="ＭＳ Ｐゴシック" panose="020B0600070205080204" pitchFamily="34" charset="-128"/>
            </a:endParaRPr>
          </a:p>
          <a:p>
            <a:pPr eaLnBrk="1" hangingPunct="1"/>
            <a:r>
              <a:rPr lang="en-US" altLang="en-US" dirty="0" smtClean="0">
                <a:latin typeface="Arial" panose="020B0604020202020204" pitchFamily="34" charset="0"/>
                <a:ea typeface="ＭＳ Ｐゴシック" panose="020B0600070205080204" pitchFamily="34" charset="-128"/>
              </a:rPr>
              <a:t>Selection of reporting qualitative statements from actual reports available for moderation</a:t>
            </a:r>
          </a:p>
          <a:p>
            <a:pPr eaLnBrk="1" hangingPunct="1"/>
            <a:r>
              <a:rPr lang="en-US" altLang="en-US" dirty="0" smtClean="0">
                <a:latin typeface="Arial" panose="020B0604020202020204" pitchFamily="34" charset="0"/>
                <a:ea typeface="ＭＳ Ｐゴシック" panose="020B0600070205080204" pitchFamily="34" charset="-128"/>
              </a:rPr>
              <a:t>The statements for each stage don’t relate to just one child.  Taken from a variety of reports.  </a:t>
            </a:r>
          </a:p>
        </p:txBody>
      </p:sp>
    </p:spTree>
    <p:extLst>
      <p:ext uri="{BB962C8B-B14F-4D97-AF65-F5344CB8AC3E}">
        <p14:creationId xmlns:p14="http://schemas.microsoft.com/office/powerpoint/2010/main" val="2037458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Weak</a:t>
            </a:r>
            <a:endParaRPr lang="en-GB" dirty="0"/>
          </a:p>
        </p:txBody>
      </p:sp>
      <p:sp>
        <p:nvSpPr>
          <p:cNvPr id="4" name="Slide Number Placeholder 3"/>
          <p:cNvSpPr>
            <a:spLocks noGrp="1"/>
          </p:cNvSpPr>
          <p:nvPr>
            <p:ph type="sldNum" sz="quarter" idx="10"/>
          </p:nvPr>
        </p:nvSpPr>
        <p:spPr/>
        <p:txBody>
          <a:bodyPr/>
          <a:lstStyle/>
          <a:p>
            <a:fld id="{485AC1D7-C2F1-4A31-8881-E75AB33DE0B8}" type="slidenum">
              <a:rPr lang="en-GB" smtClean="0"/>
              <a:t>47</a:t>
            </a:fld>
            <a:endParaRPr lang="en-GB"/>
          </a:p>
        </p:txBody>
      </p:sp>
    </p:spTree>
    <p:extLst>
      <p:ext uri="{BB962C8B-B14F-4D97-AF65-F5344CB8AC3E}">
        <p14:creationId xmlns:p14="http://schemas.microsoft.com/office/powerpoint/2010/main" val="3160717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Strong</a:t>
            </a:r>
            <a:endParaRPr lang="en-GB" dirty="0"/>
          </a:p>
        </p:txBody>
      </p:sp>
      <p:sp>
        <p:nvSpPr>
          <p:cNvPr id="4" name="Slide Number Placeholder 3"/>
          <p:cNvSpPr>
            <a:spLocks noGrp="1"/>
          </p:cNvSpPr>
          <p:nvPr>
            <p:ph type="sldNum" sz="quarter" idx="10"/>
          </p:nvPr>
        </p:nvSpPr>
        <p:spPr/>
        <p:txBody>
          <a:bodyPr/>
          <a:lstStyle/>
          <a:p>
            <a:fld id="{485AC1D7-C2F1-4A31-8881-E75AB33DE0B8}" type="slidenum">
              <a:rPr lang="en-GB" smtClean="0"/>
              <a:t>48</a:t>
            </a:fld>
            <a:endParaRPr lang="en-GB"/>
          </a:p>
        </p:txBody>
      </p:sp>
    </p:spTree>
    <p:extLst>
      <p:ext uri="{BB962C8B-B14F-4D97-AF65-F5344CB8AC3E}">
        <p14:creationId xmlns:p14="http://schemas.microsoft.com/office/powerpoint/2010/main" val="941207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90A38C25-D242-4A10-A662-DC352A33DA65}" type="slidenum">
              <a:rPr lang="en-GB" altLang="en-US"/>
              <a:pPr eaLnBrk="1" hangingPunct="1">
                <a:spcBef>
                  <a:spcPct val="0"/>
                </a:spcBef>
              </a:pPr>
              <a:t>51</a:t>
            </a:fld>
            <a:endParaRPr lang="en-GB" altLang="en-US"/>
          </a:p>
        </p:txBody>
      </p:sp>
      <p:sp>
        <p:nvSpPr>
          <p:cNvPr id="56323" name="Rectangle 2"/>
          <p:cNvSpPr>
            <a:spLocks noGrp="1" noRot="1" noChangeAspect="1" noChangeArrowheads="1" noTextEdit="1"/>
          </p:cNvSpPr>
          <p:nvPr>
            <p:ph type="sldImg"/>
          </p:nvPr>
        </p:nvSpPr>
        <p:spPr>
          <a:xfrm>
            <a:off x="627063" y="804863"/>
            <a:ext cx="5356225" cy="4017962"/>
          </a:xfrm>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ea typeface="ＭＳ Ｐゴシック" panose="020B0600070205080204" pitchFamily="34" charset="-128"/>
              </a:rPr>
              <a:t>Task in pairs/trios discussion </a:t>
            </a:r>
            <a:r>
              <a:rPr lang="en-US" altLang="en-US" dirty="0" err="1" smtClean="0">
                <a:latin typeface="Arial" panose="020B0604020202020204" pitchFamily="34" charset="0"/>
                <a:ea typeface="ＭＳ Ｐゴシック" panose="020B0600070205080204" pitchFamily="34" charset="-128"/>
              </a:rPr>
              <a:t>approx</a:t>
            </a:r>
            <a:r>
              <a:rPr lang="en-US" altLang="en-US" dirty="0" smtClean="0">
                <a:latin typeface="Arial" panose="020B0604020202020204" pitchFamily="34" charset="0"/>
                <a:ea typeface="ＭＳ Ｐゴシック" panose="020B0600070205080204" pitchFamily="34" charset="-128"/>
              </a:rPr>
              <a:t> 20 mins</a:t>
            </a:r>
          </a:p>
          <a:p>
            <a:pPr eaLnBrk="1" hangingPunct="1"/>
            <a:endParaRPr lang="en-US" altLang="en-US" dirty="0" smtClean="0">
              <a:latin typeface="Arial" panose="020B0604020202020204" pitchFamily="34" charset="0"/>
              <a:ea typeface="ＭＳ Ｐゴシック" panose="020B0600070205080204" pitchFamily="34" charset="-128"/>
            </a:endParaRPr>
          </a:p>
          <a:p>
            <a:pPr eaLnBrk="1" hangingPunct="1"/>
            <a:r>
              <a:rPr lang="en-US" altLang="en-US" dirty="0" smtClean="0">
                <a:latin typeface="Arial" panose="020B0604020202020204" pitchFamily="34" charset="0"/>
                <a:ea typeface="ＭＳ Ｐゴシック" panose="020B0600070205080204" pitchFamily="34" charset="-128"/>
              </a:rPr>
              <a:t>Selection of reporting qualitative statements from actual reports available for moderation</a:t>
            </a:r>
          </a:p>
          <a:p>
            <a:pPr eaLnBrk="1" hangingPunct="1"/>
            <a:r>
              <a:rPr lang="en-US" altLang="en-US" dirty="0" smtClean="0">
                <a:latin typeface="Arial" panose="020B0604020202020204" pitchFamily="34" charset="0"/>
                <a:ea typeface="ＭＳ Ｐゴシック" panose="020B0600070205080204" pitchFamily="34" charset="-128"/>
              </a:rPr>
              <a:t>The statements for each stage don’t relate to just one child.  Taken from a variety of reports.  </a:t>
            </a:r>
          </a:p>
        </p:txBody>
      </p:sp>
    </p:spTree>
    <p:extLst>
      <p:ext uri="{BB962C8B-B14F-4D97-AF65-F5344CB8AC3E}">
        <p14:creationId xmlns:p14="http://schemas.microsoft.com/office/powerpoint/2010/main" val="2780786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area a</a:t>
            </a:r>
            <a:r>
              <a:rPr lang="en-GB" baseline="0" dirty="0" smtClean="0"/>
              <a:t> lot of AMFs wanted support with – moving from school to cluster moderation</a:t>
            </a:r>
            <a:endParaRPr lang="en-GB" dirty="0"/>
          </a:p>
        </p:txBody>
      </p:sp>
      <p:sp>
        <p:nvSpPr>
          <p:cNvPr id="4" name="Slide Number Placeholder 3"/>
          <p:cNvSpPr>
            <a:spLocks noGrp="1"/>
          </p:cNvSpPr>
          <p:nvPr>
            <p:ph type="sldNum" sz="quarter" idx="10"/>
          </p:nvPr>
        </p:nvSpPr>
        <p:spPr/>
        <p:txBody>
          <a:bodyPr/>
          <a:lstStyle/>
          <a:p>
            <a:fld id="{485AC1D7-C2F1-4A31-8881-E75AB33DE0B8}" type="slidenum">
              <a:rPr lang="en-GB" smtClean="0"/>
              <a:t>53</a:t>
            </a:fld>
            <a:endParaRPr lang="en-GB"/>
          </a:p>
        </p:txBody>
      </p:sp>
    </p:spTree>
    <p:extLst>
      <p:ext uri="{BB962C8B-B14F-4D97-AF65-F5344CB8AC3E}">
        <p14:creationId xmlns:p14="http://schemas.microsoft.com/office/powerpoint/2010/main" val="4246244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5AC1D7-C2F1-4A31-8881-E75AB33DE0B8}" type="slidenum">
              <a:rPr lang="en-GB" smtClean="0"/>
              <a:t>54</a:t>
            </a:fld>
            <a:endParaRPr lang="en-GB"/>
          </a:p>
        </p:txBody>
      </p:sp>
    </p:spTree>
    <p:extLst>
      <p:ext uri="{BB962C8B-B14F-4D97-AF65-F5344CB8AC3E}">
        <p14:creationId xmlns:p14="http://schemas.microsoft.com/office/powerpoint/2010/main" val="77646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Authority push</a:t>
            </a:r>
            <a:r>
              <a:rPr lang="en-GB" baseline="0" dirty="0" smtClean="0"/>
              <a:t> on cluster moderation; three meetings a session, on planning, assessing and evidence</a:t>
            </a:r>
          </a:p>
          <a:p>
            <a:endParaRPr lang="en-GB" baseline="0" dirty="0" smtClean="0"/>
          </a:p>
          <a:p>
            <a:r>
              <a:rPr lang="en-GB" baseline="0" dirty="0" smtClean="0"/>
              <a:t>Get it in your WTA</a:t>
            </a:r>
          </a:p>
          <a:p>
            <a:endParaRPr lang="en-GB" baseline="0" dirty="0" smtClean="0"/>
          </a:p>
          <a:p>
            <a:r>
              <a:rPr lang="en-GB" baseline="0" dirty="0" smtClean="0"/>
              <a:t>Discuss creation of Teams </a:t>
            </a:r>
          </a:p>
        </p:txBody>
      </p:sp>
      <p:sp>
        <p:nvSpPr>
          <p:cNvPr id="4" name="Slide Number Placeholder 3"/>
          <p:cNvSpPr>
            <a:spLocks noGrp="1"/>
          </p:cNvSpPr>
          <p:nvPr>
            <p:ph type="sldNum" sz="quarter" idx="10"/>
          </p:nvPr>
        </p:nvSpPr>
        <p:spPr/>
        <p:txBody>
          <a:bodyPr/>
          <a:lstStyle/>
          <a:p>
            <a:fld id="{485AC1D7-C2F1-4A31-8881-E75AB33DE0B8}" type="slidenum">
              <a:rPr lang="en-GB" smtClean="0"/>
              <a:t>55</a:t>
            </a:fld>
            <a:endParaRPr lang="en-GB"/>
          </a:p>
        </p:txBody>
      </p:sp>
    </p:spTree>
    <p:extLst>
      <p:ext uri="{BB962C8B-B14F-4D97-AF65-F5344CB8AC3E}">
        <p14:creationId xmlns:p14="http://schemas.microsoft.com/office/powerpoint/2010/main" val="4037028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guide;</a:t>
            </a:r>
            <a:r>
              <a:rPr lang="en-GB" baseline="0" dirty="0" smtClean="0"/>
              <a:t> exemplars available on </a:t>
            </a:r>
            <a:r>
              <a:rPr lang="en-GB" baseline="0" dirty="0" err="1" smtClean="0"/>
              <a:t>SALi</a:t>
            </a:r>
            <a:r>
              <a:rPr lang="en-GB" baseline="0" dirty="0" smtClean="0"/>
              <a:t> but this has all the steps to follow </a:t>
            </a:r>
          </a:p>
          <a:p>
            <a:r>
              <a:rPr lang="en-GB" baseline="0" dirty="0" smtClean="0"/>
              <a:t>Some talk about its name – better to have been called “teaching and learning cycle”</a:t>
            </a:r>
            <a:endParaRPr lang="en-GB" dirty="0"/>
          </a:p>
        </p:txBody>
      </p:sp>
      <p:sp>
        <p:nvSpPr>
          <p:cNvPr id="4" name="Slide Number Placeholder 3"/>
          <p:cNvSpPr>
            <a:spLocks noGrp="1"/>
          </p:cNvSpPr>
          <p:nvPr>
            <p:ph type="sldNum" sz="quarter" idx="10"/>
          </p:nvPr>
        </p:nvSpPr>
        <p:spPr/>
        <p:txBody>
          <a:bodyPr/>
          <a:lstStyle/>
          <a:p>
            <a:fld id="{485AC1D7-C2F1-4A31-8881-E75AB33DE0B8}" type="slidenum">
              <a:rPr lang="en-GB" smtClean="0"/>
              <a:t>5</a:t>
            </a:fld>
            <a:endParaRPr lang="en-GB"/>
          </a:p>
        </p:txBody>
      </p:sp>
    </p:spTree>
    <p:extLst>
      <p:ext uri="{BB962C8B-B14F-4D97-AF65-F5344CB8AC3E}">
        <p14:creationId xmlns:p14="http://schemas.microsoft.com/office/powerpoint/2010/main" val="306835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5AC1D7-C2F1-4A31-8881-E75AB33DE0B8}" type="slidenum">
              <a:rPr lang="en-GB" smtClean="0"/>
              <a:t>12</a:t>
            </a:fld>
            <a:endParaRPr lang="en-GB"/>
          </a:p>
        </p:txBody>
      </p:sp>
    </p:spTree>
    <p:extLst>
      <p:ext uri="{BB962C8B-B14F-4D97-AF65-F5344CB8AC3E}">
        <p14:creationId xmlns:p14="http://schemas.microsoft.com/office/powerpoint/2010/main" val="424942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F903108-35C6-4E1C-AC6C-863BB4F1F8A3}" type="slidenum">
              <a:rPr lang="en-GB" smtClean="0"/>
              <a:t>19</a:t>
            </a:fld>
            <a:endParaRPr lang="en-GB"/>
          </a:p>
        </p:txBody>
      </p:sp>
    </p:spTree>
    <p:extLst>
      <p:ext uri="{BB962C8B-B14F-4D97-AF65-F5344CB8AC3E}">
        <p14:creationId xmlns:p14="http://schemas.microsoft.com/office/powerpoint/2010/main" val="3554329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Discuss which </a:t>
            </a:r>
            <a:r>
              <a:rPr lang="en-GB" dirty="0" err="1" smtClean="0"/>
              <a:t>es</a:t>
            </a:r>
            <a:r>
              <a:rPr lang="en-GB" dirty="0" smtClean="0"/>
              <a:t> and </a:t>
            </a:r>
            <a:r>
              <a:rPr lang="en-GB" dirty="0" err="1" smtClean="0"/>
              <a:t>os</a:t>
            </a:r>
            <a:r>
              <a:rPr lang="en-GB" dirty="0" smtClean="0"/>
              <a:t> are being covered through this task.  Explain children had to find the correct</a:t>
            </a:r>
            <a:r>
              <a:rPr lang="en-GB" baseline="0" dirty="0" smtClean="0"/>
              <a:t> coins as part of the task and the demonstrate ability to count in appropriate jumps.</a:t>
            </a:r>
            <a:endParaRPr lang="en-GB" dirty="0" smtClean="0"/>
          </a:p>
          <a:p>
            <a:endParaRPr lang="en-GB" dirty="0"/>
          </a:p>
        </p:txBody>
      </p:sp>
      <p:sp>
        <p:nvSpPr>
          <p:cNvPr id="4" name="Slide Number Placeholder 3"/>
          <p:cNvSpPr>
            <a:spLocks noGrp="1"/>
          </p:cNvSpPr>
          <p:nvPr>
            <p:ph type="sldNum" sz="quarter" idx="10"/>
          </p:nvPr>
        </p:nvSpPr>
        <p:spPr/>
        <p:txBody>
          <a:bodyPr/>
          <a:lstStyle/>
          <a:p>
            <a:fld id="{485AC1D7-C2F1-4A31-8881-E75AB33DE0B8}" type="slidenum">
              <a:rPr lang="en-GB" smtClean="0"/>
              <a:t>21</a:t>
            </a:fld>
            <a:endParaRPr lang="en-GB"/>
          </a:p>
        </p:txBody>
      </p:sp>
    </p:spTree>
    <p:extLst>
      <p:ext uri="{BB962C8B-B14F-4D97-AF65-F5344CB8AC3E}">
        <p14:creationId xmlns:p14="http://schemas.microsoft.com/office/powerpoint/2010/main" val="1719031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5AC1D7-C2F1-4A31-8881-E75AB33DE0B8}" type="slidenum">
              <a:rPr lang="en-GB" smtClean="0"/>
              <a:t>29</a:t>
            </a:fld>
            <a:endParaRPr lang="en-GB"/>
          </a:p>
        </p:txBody>
      </p:sp>
    </p:spTree>
    <p:extLst>
      <p:ext uri="{BB962C8B-B14F-4D97-AF65-F5344CB8AC3E}">
        <p14:creationId xmlns:p14="http://schemas.microsoft.com/office/powerpoint/2010/main" val="1576152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5AC1D7-C2F1-4A31-8881-E75AB33DE0B8}" type="slidenum">
              <a:rPr lang="en-GB" smtClean="0"/>
              <a:t>34</a:t>
            </a:fld>
            <a:endParaRPr lang="en-GB"/>
          </a:p>
        </p:txBody>
      </p:sp>
    </p:spTree>
    <p:extLst>
      <p:ext uri="{BB962C8B-B14F-4D97-AF65-F5344CB8AC3E}">
        <p14:creationId xmlns:p14="http://schemas.microsoft.com/office/powerpoint/2010/main" val="38965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5AC1D7-C2F1-4A31-8881-E75AB33DE0B8}" type="slidenum">
              <a:rPr lang="en-GB" smtClean="0"/>
              <a:t>35</a:t>
            </a:fld>
            <a:endParaRPr lang="en-GB"/>
          </a:p>
        </p:txBody>
      </p:sp>
    </p:spTree>
    <p:extLst>
      <p:ext uri="{BB962C8B-B14F-4D97-AF65-F5344CB8AC3E}">
        <p14:creationId xmlns:p14="http://schemas.microsoft.com/office/powerpoint/2010/main" val="3059449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5777FA41-1AF2-4761-A5FE-8305E6162EA5}" type="slidenum">
              <a:rPr lang="en-GB" altLang="en-US">
                <a:solidFill>
                  <a:srgbClr val="000000"/>
                </a:solidFill>
              </a:rPr>
              <a:pPr eaLnBrk="1" hangingPunct="1">
                <a:spcBef>
                  <a:spcPct val="0"/>
                </a:spcBef>
              </a:pPr>
              <a:t>40</a:t>
            </a:fld>
            <a:endParaRPr lang="en-GB" altLang="en-US">
              <a:solidFill>
                <a:srgbClr val="000000"/>
              </a:solidFill>
            </a:endParaRPr>
          </a:p>
        </p:txBody>
      </p:sp>
      <p:sp>
        <p:nvSpPr>
          <p:cNvPr id="47107" name="Rectangle 2"/>
          <p:cNvSpPr>
            <a:spLocks noGrp="1" noRot="1" noChangeAspect="1" noChangeArrowheads="1" noTextEdit="1"/>
          </p:cNvSpPr>
          <p:nvPr>
            <p:ph type="sldImg"/>
          </p:nvPr>
        </p:nvSpPr>
        <p:spPr>
          <a:xfrm>
            <a:off x="627063" y="804863"/>
            <a:ext cx="5356225" cy="4017962"/>
          </a:xfrm>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Arial" panose="020B0604020202020204" pitchFamily="34" charset="0"/>
                <a:ea typeface="ＭＳ Ｐゴシック" panose="020B0600070205080204" pitchFamily="34" charset="-128"/>
              </a:rPr>
              <a:t>The </a:t>
            </a:r>
            <a:r>
              <a:rPr lang="en-GB" altLang="en-US" b="1" dirty="0" smtClean="0">
                <a:latin typeface="Arial" panose="020B0604020202020204" pitchFamily="34" charset="0"/>
                <a:ea typeface="ＭＳ Ｐゴシック" panose="020B0600070205080204" pitchFamily="34" charset="-128"/>
              </a:rPr>
              <a:t>Moderation Cycle  </a:t>
            </a:r>
            <a:r>
              <a:rPr lang="en-GB" altLang="en-US" dirty="0" smtClean="0">
                <a:latin typeface="Arial" panose="020B0604020202020204" pitchFamily="34" charset="0"/>
                <a:ea typeface="ＭＳ Ｐゴシック" panose="020B0600070205080204" pitchFamily="34" charset="-128"/>
              </a:rPr>
              <a:t>is the essential reference point regarding moderation for every practitioner involved in 3-15 education in Scotland, replacing the NAR Flowchart. </a:t>
            </a:r>
          </a:p>
          <a:p>
            <a:pPr eaLnBrk="1" hangingPunct="1"/>
            <a:endParaRPr lang="en-GB" altLang="en-US" b="1" dirty="0" smtClean="0">
              <a:latin typeface="Arial" panose="020B0604020202020204" pitchFamily="34" charset="0"/>
              <a:ea typeface="ＭＳ Ｐゴシック" panose="020B0600070205080204" pitchFamily="34" charset="-128"/>
            </a:endParaRPr>
          </a:p>
          <a:p>
            <a:pPr eaLnBrk="1" hangingPunct="1"/>
            <a:r>
              <a:rPr lang="en-GB" altLang="en-US" dirty="0" smtClean="0">
                <a:latin typeface="Arial" panose="020B0604020202020204" pitchFamily="34" charset="0"/>
                <a:ea typeface="ＭＳ Ｐゴシック" panose="020B0600070205080204" pitchFamily="34" charset="-128"/>
              </a:rPr>
              <a:t>Particular attention to circled section – reporting </a:t>
            </a:r>
            <a:endParaRPr lang="en-GB" altLang="en-US" b="1" dirty="0" smtClean="0">
              <a:latin typeface="Arial" panose="020B0604020202020204" pitchFamily="34" charset="0"/>
              <a:ea typeface="ＭＳ Ｐゴシック" panose="020B0600070205080204" pitchFamily="34" charset="-128"/>
            </a:endParaRPr>
          </a:p>
          <a:p>
            <a:pPr eaLnBrk="1" hangingPunct="1"/>
            <a:r>
              <a:rPr lang="en-GB" altLang="en-US" dirty="0" smtClean="0">
                <a:latin typeface="Arial" panose="020B0604020202020204" pitchFamily="34" charset="0"/>
                <a:ea typeface="ＭＳ Ｐゴシック" panose="020B0600070205080204" pitchFamily="34" charset="-128"/>
              </a:rPr>
              <a:t>We will be discussing what effective reporting (written) may look like.  This session is in effect, </a:t>
            </a:r>
            <a:r>
              <a:rPr lang="en-GB" altLang="en-US" b="1" dirty="0" smtClean="0">
                <a:latin typeface="Arial" panose="020B0604020202020204" pitchFamily="34" charset="0"/>
                <a:ea typeface="ＭＳ Ｐゴシック" panose="020B0600070205080204" pitchFamily="34" charset="-128"/>
              </a:rPr>
              <a:t>a moderation session</a:t>
            </a:r>
            <a:r>
              <a:rPr lang="en-GB" altLang="en-US" dirty="0" smtClean="0">
                <a:latin typeface="Arial" panose="020B0604020202020204" pitchFamily="34" charset="0"/>
                <a:ea typeface="ＭＳ Ｐゴシック" panose="020B0600070205080204" pitchFamily="34" charset="-128"/>
              </a:rPr>
              <a:t>, not a session designed to convey information.</a:t>
            </a:r>
          </a:p>
          <a:p>
            <a:pPr eaLnBrk="1" hangingPunct="1"/>
            <a:endParaRPr lang="en-GB" altLang="en-US" b="1" dirty="0" smtClean="0">
              <a:latin typeface="Arial" panose="020B0604020202020204" pitchFamily="34" charset="0"/>
              <a:ea typeface="ＭＳ Ｐゴシック" panose="020B0600070205080204" pitchFamily="34" charset="-128"/>
            </a:endParaRPr>
          </a:p>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27952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35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98162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590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10011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694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85934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4/23/2019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55409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4/23/2019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00685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4/23/2019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3638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3383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147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4/23/2019</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353423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2.wmv"/><Relationship Id="rId7" Type="http://schemas.openxmlformats.org/officeDocument/2006/relationships/image" Target="../media/image7.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video" Target="../media/media2.wmv"/></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Differentiation"/><Relationship Id="rId3" Type="http://schemas.openxmlformats.org/officeDocument/2006/relationships/hyperlink" Target="#SuccessCriteria"/><Relationship Id="rId7" Type="http://schemas.openxmlformats.org/officeDocument/2006/relationships/hyperlink" Target="#Collaborative"/><Relationship Id="rId2" Type="http://schemas.openxmlformats.org/officeDocument/2006/relationships/hyperlink" Target="#LearningIntention"/><Relationship Id="rId1" Type="http://schemas.openxmlformats.org/officeDocument/2006/relationships/slideLayout" Target="../slideLayouts/slideLayout2.xml"/><Relationship Id="rId6" Type="http://schemas.openxmlformats.org/officeDocument/2006/relationships/hyperlink" Target="#Feedback"/><Relationship Id="rId11" Type="http://schemas.openxmlformats.org/officeDocument/2006/relationships/image" Target="../media/image10.png"/><Relationship Id="rId5" Type="http://schemas.openxmlformats.org/officeDocument/2006/relationships/hyperlink" Target="#EffectiveQuestioning"/><Relationship Id="rId10" Type="http://schemas.openxmlformats.org/officeDocument/2006/relationships/hyperlink" Target="#Plenary"/><Relationship Id="rId4" Type="http://schemas.openxmlformats.org/officeDocument/2006/relationships/hyperlink" Target="#PriorLearning"/><Relationship Id="rId9" Type="http://schemas.openxmlformats.org/officeDocument/2006/relationships/hyperlink" Target="#SelfandPeerAssessment2"/></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AMF Recall Day</a:t>
            </a:r>
            <a:endParaRPr lang="en-GB" dirty="0"/>
          </a:p>
        </p:txBody>
      </p:sp>
      <p:sp>
        <p:nvSpPr>
          <p:cNvPr id="3" name="Subtitle 2"/>
          <p:cNvSpPr>
            <a:spLocks noGrp="1"/>
          </p:cNvSpPr>
          <p:nvPr>
            <p:ph type="subTitle" idx="1"/>
          </p:nvPr>
        </p:nvSpPr>
        <p:spPr/>
        <p:txBody>
          <a:bodyPr/>
          <a:lstStyle/>
          <a:p>
            <a:r>
              <a:rPr lang="en-GB" dirty="0" smtClean="0"/>
              <a:t>Thursday 18</a:t>
            </a:r>
            <a:r>
              <a:rPr lang="en-GB" baseline="30000" dirty="0" smtClean="0"/>
              <a:t>th</a:t>
            </a:r>
            <a:r>
              <a:rPr lang="en-GB" dirty="0" smtClean="0"/>
              <a:t> April</a:t>
            </a:r>
            <a:endParaRPr lang="en-GB" dirty="0"/>
          </a:p>
        </p:txBody>
      </p:sp>
    </p:spTree>
    <p:extLst>
      <p:ext uri="{BB962C8B-B14F-4D97-AF65-F5344CB8AC3E}">
        <p14:creationId xmlns:p14="http://schemas.microsoft.com/office/powerpoint/2010/main" val="3156210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 2.png"/>
          <p:cNvPicPr>
            <a:picLocks noChangeAspect="1"/>
          </p:cNvPicPr>
          <p:nvPr/>
        </p:nvPicPr>
        <p:blipFill rotWithShape="1">
          <a:blip r:embed="rId2" cstate="print">
            <a:extLst>
              <a:ext uri="{28A0092B-C50C-407E-A947-70E740481C1C}">
                <a14:useLocalDpi xmlns:a14="http://schemas.microsoft.com/office/drawing/2010/main" val="0"/>
              </a:ext>
            </a:extLst>
          </a:blip>
          <a:srcRect b="15949"/>
          <a:stretch/>
        </p:blipFill>
        <p:spPr>
          <a:xfrm>
            <a:off x="-13038" y="4900364"/>
            <a:ext cx="9157038" cy="1957636"/>
          </a:xfrm>
          <a:prstGeom prst="rect">
            <a:avLst/>
          </a:prstGeom>
        </p:spPr>
      </p:pic>
      <p:sp>
        <p:nvSpPr>
          <p:cNvPr id="5" name="Text Box 8"/>
          <p:cNvSpPr txBox="1"/>
          <p:nvPr/>
        </p:nvSpPr>
        <p:spPr>
          <a:xfrm>
            <a:off x="5350948" y="6381328"/>
            <a:ext cx="3771900" cy="332581"/>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R="194786" algn="r">
              <a:tabLst>
                <a:tab pos="2497931" algn="l"/>
              </a:tabLst>
            </a:pPr>
            <a:r>
              <a:rPr lang="en-GB" sz="1050" dirty="0">
                <a:solidFill>
                  <a:srgbClr val="FFFFFF"/>
                </a:solidFill>
                <a:latin typeface="Arial Bold"/>
                <a:ea typeface="ＭＳ 明朝"/>
                <a:cs typeface="Arial Bold"/>
              </a:rPr>
              <a:t>For Scotland's learners, with Scotland's educators</a:t>
            </a:r>
            <a:endParaRPr lang="en-GB" sz="900" dirty="0">
              <a:solidFill>
                <a:srgbClr val="595959"/>
              </a:solidFill>
              <a:latin typeface="Arial Bold"/>
              <a:ea typeface="ＭＳ 明朝"/>
              <a:cs typeface="Arial Bold"/>
            </a:endParaRPr>
          </a:p>
        </p:txBody>
      </p:sp>
      <p:sp>
        <p:nvSpPr>
          <p:cNvPr id="2" name="Title 1"/>
          <p:cNvSpPr>
            <a:spLocks noGrp="1"/>
          </p:cNvSpPr>
          <p:nvPr>
            <p:ph type="title"/>
          </p:nvPr>
        </p:nvSpPr>
        <p:spPr/>
        <p:txBody>
          <a:bodyPr/>
          <a:lstStyle/>
          <a:p>
            <a:r>
              <a:rPr lang="en-GB" dirty="0" smtClean="0"/>
              <a:t>Update of National Messages: Range of evidence </a:t>
            </a:r>
            <a:endParaRPr lang="en-GB"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GB" sz="2400" dirty="0" smtClean="0"/>
              <a:t>Breadth, challenge and application</a:t>
            </a:r>
          </a:p>
          <a:p>
            <a:pPr>
              <a:buFont typeface="Wingdings" panose="05000000000000000000" pitchFamily="2" charset="2"/>
              <a:buChar char="§"/>
            </a:pPr>
            <a:r>
              <a:rPr lang="en-GB" sz="2400" dirty="0" smtClean="0"/>
              <a:t>Mix of summative and formative assessment</a:t>
            </a:r>
          </a:p>
          <a:p>
            <a:pPr>
              <a:buFont typeface="Wingdings" panose="05000000000000000000" pitchFamily="2" charset="2"/>
              <a:buChar char="§"/>
            </a:pPr>
            <a:r>
              <a:rPr lang="en-GB" sz="2400" dirty="0" smtClean="0"/>
              <a:t>Jotter work and observations</a:t>
            </a:r>
          </a:p>
          <a:p>
            <a:pPr>
              <a:buFont typeface="Wingdings" panose="05000000000000000000" pitchFamily="2" charset="2"/>
              <a:buChar char="§"/>
            </a:pPr>
            <a:r>
              <a:rPr lang="en-GB" sz="2400" dirty="0" smtClean="0"/>
              <a:t>All underpinned by professional judgement and moderation</a:t>
            </a:r>
          </a:p>
          <a:p>
            <a:pPr>
              <a:buFont typeface="Wingdings" panose="05000000000000000000" pitchFamily="2" charset="2"/>
              <a:buChar char="§"/>
            </a:pPr>
            <a:r>
              <a:rPr lang="en-GB" sz="2400" dirty="0" smtClean="0"/>
              <a:t>Can include SNSA</a:t>
            </a:r>
            <a:endParaRPr lang="en-GB" sz="2400" dirty="0"/>
          </a:p>
        </p:txBody>
      </p:sp>
    </p:spTree>
    <p:extLst>
      <p:ext uri="{BB962C8B-B14F-4D97-AF65-F5344CB8AC3E}">
        <p14:creationId xmlns:p14="http://schemas.microsoft.com/office/powerpoint/2010/main" val="709000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 2.png"/>
          <p:cNvPicPr>
            <a:picLocks noChangeAspect="1"/>
          </p:cNvPicPr>
          <p:nvPr/>
        </p:nvPicPr>
        <p:blipFill rotWithShape="1">
          <a:blip r:embed="rId2" cstate="print">
            <a:extLst>
              <a:ext uri="{28A0092B-C50C-407E-A947-70E740481C1C}">
                <a14:useLocalDpi xmlns:a14="http://schemas.microsoft.com/office/drawing/2010/main" val="0"/>
              </a:ext>
            </a:extLst>
          </a:blip>
          <a:srcRect b="15949"/>
          <a:stretch/>
        </p:blipFill>
        <p:spPr>
          <a:xfrm>
            <a:off x="-13038" y="4900364"/>
            <a:ext cx="9157038" cy="1957636"/>
          </a:xfrm>
          <a:prstGeom prst="rect">
            <a:avLst/>
          </a:prstGeom>
        </p:spPr>
      </p:pic>
      <p:sp>
        <p:nvSpPr>
          <p:cNvPr id="5" name="Text Box 8"/>
          <p:cNvSpPr txBox="1"/>
          <p:nvPr/>
        </p:nvSpPr>
        <p:spPr>
          <a:xfrm>
            <a:off x="5350948" y="6381328"/>
            <a:ext cx="3771900" cy="332581"/>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R="194786" algn="r">
              <a:tabLst>
                <a:tab pos="2497931" algn="l"/>
              </a:tabLst>
            </a:pPr>
            <a:r>
              <a:rPr lang="en-GB" sz="1050" dirty="0">
                <a:solidFill>
                  <a:srgbClr val="FFFFFF"/>
                </a:solidFill>
                <a:latin typeface="Arial Bold"/>
                <a:ea typeface="ＭＳ 明朝"/>
                <a:cs typeface="Arial Bold"/>
              </a:rPr>
              <a:t>For Scotland's learners, with Scotland's educators</a:t>
            </a:r>
            <a:endParaRPr lang="en-GB" sz="900" dirty="0">
              <a:solidFill>
                <a:srgbClr val="595959"/>
              </a:solidFill>
              <a:latin typeface="Arial Bold"/>
              <a:ea typeface="ＭＳ 明朝"/>
              <a:cs typeface="Arial Bold"/>
            </a:endParaRPr>
          </a:p>
        </p:txBody>
      </p:sp>
      <p:sp>
        <p:nvSpPr>
          <p:cNvPr id="2" name="Title 1"/>
          <p:cNvSpPr>
            <a:spLocks noGrp="1"/>
          </p:cNvSpPr>
          <p:nvPr>
            <p:ph type="title"/>
          </p:nvPr>
        </p:nvSpPr>
        <p:spPr/>
        <p:txBody>
          <a:bodyPr>
            <a:normAutofit/>
          </a:bodyPr>
          <a:lstStyle/>
          <a:p>
            <a:r>
              <a:rPr lang="en-GB" dirty="0" smtClean="0"/>
              <a:t>Update of National Messages: Listening and Talking </a:t>
            </a:r>
            <a:endParaRPr lang="en-GB"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GB" sz="2400" dirty="0" smtClean="0"/>
              <a:t>New to the QAMSO programme</a:t>
            </a:r>
          </a:p>
          <a:p>
            <a:pPr>
              <a:buFont typeface="Wingdings" panose="05000000000000000000" pitchFamily="2" charset="2"/>
              <a:buChar char="§"/>
            </a:pPr>
            <a:r>
              <a:rPr lang="en-GB" sz="2400" dirty="0" smtClean="0"/>
              <a:t>Focus more on </a:t>
            </a:r>
            <a:r>
              <a:rPr lang="en-GB" sz="2400" b="1" dirty="0" smtClean="0"/>
              <a:t>process</a:t>
            </a:r>
            <a:r>
              <a:rPr lang="en-GB" sz="2400" dirty="0" smtClean="0"/>
              <a:t> than pupil evidence </a:t>
            </a:r>
          </a:p>
          <a:p>
            <a:pPr>
              <a:buFont typeface="Wingdings" panose="05000000000000000000" pitchFamily="2" charset="2"/>
              <a:buChar char="§"/>
            </a:pPr>
            <a:r>
              <a:rPr lang="en-GB" sz="2400" dirty="0" smtClean="0"/>
              <a:t>Good practice:</a:t>
            </a:r>
          </a:p>
          <a:p>
            <a:pPr lvl="1">
              <a:buFont typeface="Wingdings" panose="05000000000000000000" pitchFamily="2" charset="2"/>
              <a:buChar char="§"/>
            </a:pPr>
            <a:r>
              <a:rPr lang="en-GB" sz="2400" dirty="0" smtClean="0"/>
              <a:t>Every year, record one or two pupils doing talking assessment (solo talk, group discussion, etc.)</a:t>
            </a:r>
          </a:p>
          <a:p>
            <a:pPr lvl="1">
              <a:buFont typeface="Wingdings" panose="05000000000000000000" pitchFamily="2" charset="2"/>
              <a:buChar char="§"/>
            </a:pPr>
            <a:r>
              <a:rPr lang="en-GB" sz="2400" dirty="0" smtClean="0"/>
              <a:t>Watch with colleagues and discuss strengths, areas for development, etc.</a:t>
            </a:r>
          </a:p>
          <a:p>
            <a:pPr lvl="1">
              <a:buFont typeface="Wingdings" panose="05000000000000000000" pitchFamily="2" charset="2"/>
              <a:buChar char="§"/>
            </a:pPr>
            <a:r>
              <a:rPr lang="en-GB" sz="2400" dirty="0" smtClean="0"/>
              <a:t>Use this experience to then assess other pupils</a:t>
            </a:r>
          </a:p>
          <a:p>
            <a:pPr lvl="1">
              <a:buFont typeface="Wingdings" panose="05000000000000000000" pitchFamily="2" charset="2"/>
              <a:buChar char="§"/>
            </a:pPr>
            <a:r>
              <a:rPr lang="en-GB" sz="2400" dirty="0" smtClean="0"/>
              <a:t>No need to record every pupil </a:t>
            </a:r>
            <a:endParaRPr lang="en-GB" sz="2400" dirty="0"/>
          </a:p>
        </p:txBody>
      </p:sp>
    </p:spTree>
    <p:extLst>
      <p:ext uri="{BB962C8B-B14F-4D97-AF65-F5344CB8AC3E}">
        <p14:creationId xmlns:p14="http://schemas.microsoft.com/office/powerpoint/2010/main" val="3102949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Sharing good practice: Planning and Assessment</a:t>
            </a:r>
            <a:endParaRPr lang="en-GB" dirty="0"/>
          </a:p>
        </p:txBody>
      </p:sp>
      <p:sp>
        <p:nvSpPr>
          <p:cNvPr id="3" name="Subtitle 2"/>
          <p:cNvSpPr>
            <a:spLocks noGrp="1"/>
          </p:cNvSpPr>
          <p:nvPr>
            <p:ph type="subTitle" idx="1"/>
          </p:nvPr>
        </p:nvSpPr>
        <p:spPr/>
        <p:txBody>
          <a:bodyPr/>
          <a:lstStyle/>
          <a:p>
            <a:r>
              <a:rPr lang="en-GB" dirty="0" smtClean="0"/>
              <a:t>Thursday 18</a:t>
            </a:r>
            <a:r>
              <a:rPr lang="en-GB" baseline="30000" dirty="0" smtClean="0"/>
              <a:t>th</a:t>
            </a:r>
            <a:r>
              <a:rPr lang="en-GB" dirty="0" smtClean="0"/>
              <a:t> April</a:t>
            </a:r>
            <a:endParaRPr lang="en-GB" dirty="0"/>
          </a:p>
        </p:txBody>
      </p:sp>
    </p:spTree>
    <p:extLst>
      <p:ext uri="{BB962C8B-B14F-4D97-AF65-F5344CB8AC3E}">
        <p14:creationId xmlns:p14="http://schemas.microsoft.com/office/powerpoint/2010/main" val="3193911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r>
              <a:rPr lang="en-GB" sz="2400" dirty="0" smtClean="0"/>
              <a:t>At your tables, discuss:</a:t>
            </a:r>
          </a:p>
          <a:p>
            <a:pPr>
              <a:buFont typeface="Wingdings" panose="05000000000000000000" pitchFamily="2" charset="2"/>
              <a:buChar char="§"/>
            </a:pPr>
            <a:r>
              <a:rPr lang="en-GB" sz="2400" dirty="0" smtClean="0"/>
              <a:t>How do you ensure a collegiate approach to planning?</a:t>
            </a:r>
          </a:p>
          <a:p>
            <a:pPr>
              <a:buFont typeface="Wingdings" panose="05000000000000000000" pitchFamily="2" charset="2"/>
              <a:buChar char="§"/>
            </a:pPr>
            <a:r>
              <a:rPr lang="en-GB" sz="2400" dirty="0" smtClean="0"/>
              <a:t>How do you involve children in your planning?</a:t>
            </a:r>
          </a:p>
          <a:p>
            <a:pPr>
              <a:buFont typeface="Wingdings" panose="05000000000000000000" pitchFamily="2" charset="2"/>
              <a:buChar char="§"/>
            </a:pPr>
            <a:r>
              <a:rPr lang="en-GB" sz="2400" dirty="0" smtClean="0"/>
              <a:t>How could you develop your planning and assessment practice to ensure it is in line with the moderation cycle?</a:t>
            </a:r>
            <a:endParaRPr lang="en-GB" sz="2400" dirty="0"/>
          </a:p>
        </p:txBody>
      </p:sp>
    </p:spTree>
    <p:extLst>
      <p:ext uri="{BB962C8B-B14F-4D97-AF65-F5344CB8AC3E}">
        <p14:creationId xmlns:p14="http://schemas.microsoft.com/office/powerpoint/2010/main" val="870995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Break</a:t>
            </a:r>
            <a:endParaRPr lang="en-GB" dirty="0"/>
          </a:p>
        </p:txBody>
      </p:sp>
      <p:sp>
        <p:nvSpPr>
          <p:cNvPr id="3" name="Subtitle 2"/>
          <p:cNvSpPr>
            <a:spLocks noGrp="1"/>
          </p:cNvSpPr>
          <p:nvPr>
            <p:ph type="subTitle" idx="1"/>
          </p:nvPr>
        </p:nvSpPr>
        <p:spPr/>
        <p:txBody>
          <a:bodyPr/>
          <a:lstStyle/>
          <a:p>
            <a:r>
              <a:rPr lang="en-GB" dirty="0" smtClean="0"/>
              <a:t>Thursday 18</a:t>
            </a:r>
            <a:r>
              <a:rPr lang="en-GB" baseline="30000" dirty="0" smtClean="0"/>
              <a:t>th</a:t>
            </a:r>
            <a:r>
              <a:rPr lang="en-GB" dirty="0" smtClean="0"/>
              <a:t> April</a:t>
            </a:r>
            <a:endParaRPr lang="en-GB" dirty="0"/>
          </a:p>
        </p:txBody>
      </p:sp>
    </p:spTree>
    <p:extLst>
      <p:ext uri="{BB962C8B-B14F-4D97-AF65-F5344CB8AC3E}">
        <p14:creationId xmlns:p14="http://schemas.microsoft.com/office/powerpoint/2010/main" val="1082516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Revisiting Holistic Tasks</a:t>
            </a:r>
            <a:endParaRPr lang="en-GB" dirty="0"/>
          </a:p>
        </p:txBody>
      </p:sp>
      <p:sp>
        <p:nvSpPr>
          <p:cNvPr id="3" name="Subtitle 2"/>
          <p:cNvSpPr>
            <a:spLocks noGrp="1"/>
          </p:cNvSpPr>
          <p:nvPr>
            <p:ph type="subTitle" idx="1"/>
          </p:nvPr>
        </p:nvSpPr>
        <p:spPr/>
        <p:txBody>
          <a:bodyPr/>
          <a:lstStyle/>
          <a:p>
            <a:r>
              <a:rPr lang="en-GB" dirty="0" smtClean="0"/>
              <a:t>Thursday 18</a:t>
            </a:r>
            <a:r>
              <a:rPr lang="en-GB" baseline="30000" dirty="0" smtClean="0"/>
              <a:t>th</a:t>
            </a:r>
            <a:r>
              <a:rPr lang="en-GB" dirty="0" smtClean="0"/>
              <a:t> April</a:t>
            </a:r>
            <a:endParaRPr lang="en-GB" dirty="0"/>
          </a:p>
        </p:txBody>
      </p:sp>
    </p:spTree>
    <p:extLst>
      <p:ext uri="{BB962C8B-B14F-4D97-AF65-F5344CB8AC3E}">
        <p14:creationId xmlns:p14="http://schemas.microsoft.com/office/powerpoint/2010/main" val="3926090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endParaRPr lang="en-GB" sz="2800" dirty="0"/>
          </a:p>
        </p:txBody>
      </p:sp>
      <p:sp>
        <p:nvSpPr>
          <p:cNvPr id="4" name="Oval Callout 3"/>
          <p:cNvSpPr/>
          <p:nvPr/>
        </p:nvSpPr>
        <p:spPr>
          <a:xfrm>
            <a:off x="1062709" y="2400301"/>
            <a:ext cx="6958012" cy="2628900"/>
          </a:xfrm>
          <a:prstGeom prst="wedgeEllipseCallout">
            <a:avLst>
              <a:gd name="adj1" fmla="val -53277"/>
              <a:gd name="adj2" fmla="val 516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At your table, spend five minutes discussing what </a:t>
            </a:r>
            <a:r>
              <a:rPr lang="en-GB" sz="3200" dirty="0" smtClean="0"/>
              <a:t>an effective Holistic </a:t>
            </a:r>
            <a:r>
              <a:rPr lang="en-GB" sz="3200" dirty="0"/>
              <a:t>Assessment </a:t>
            </a:r>
            <a:r>
              <a:rPr lang="en-GB" sz="3200" dirty="0" smtClean="0"/>
              <a:t>is.</a:t>
            </a:r>
            <a:endParaRPr lang="en-GB" sz="3200" dirty="0"/>
          </a:p>
          <a:p>
            <a:pPr algn="ctr"/>
            <a:endParaRPr lang="en-GB" dirty="0"/>
          </a:p>
        </p:txBody>
      </p:sp>
    </p:spTree>
    <p:extLst>
      <p:ext uri="{BB962C8B-B14F-4D97-AF65-F5344CB8AC3E}">
        <p14:creationId xmlns:p14="http://schemas.microsoft.com/office/powerpoint/2010/main" val="525317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smtClean="0"/>
          </a:p>
          <a:p>
            <a:pPr marL="0" indent="0">
              <a:buNone/>
            </a:pPr>
            <a:r>
              <a:rPr lang="en-GB" sz="2800" dirty="0" smtClean="0"/>
              <a:t>Indicate with a thumb your level of confidence in regard to Holistic Assessments.</a:t>
            </a:r>
            <a:endParaRPr lang="en-GB" sz="28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8887" y="0"/>
            <a:ext cx="5245100" cy="2950369"/>
          </a:xfrm>
          <a:prstGeom prst="rect">
            <a:avLst/>
          </a:prstGeom>
        </p:spPr>
      </p:pic>
    </p:spTree>
    <p:extLst>
      <p:ext uri="{BB962C8B-B14F-4D97-AF65-F5344CB8AC3E}">
        <p14:creationId xmlns:p14="http://schemas.microsoft.com/office/powerpoint/2010/main" val="2531917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They are simpler than you think…</a:t>
            </a:r>
            <a:endParaRPr lang="en-GB"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
            </a:pPr>
            <a:r>
              <a:rPr lang="en-GB" sz="2200" dirty="0"/>
              <a:t>Demonstrate </a:t>
            </a:r>
            <a:r>
              <a:rPr lang="en-GB" sz="2200" b="1" dirty="0">
                <a:solidFill>
                  <a:srgbClr val="0070C0"/>
                </a:solidFill>
              </a:rPr>
              <a:t>breadth</a:t>
            </a:r>
            <a:r>
              <a:rPr lang="en-GB" sz="2200" dirty="0"/>
              <a:t> of learning – they come from a range of </a:t>
            </a:r>
            <a:r>
              <a:rPr lang="en-GB" sz="2200" dirty="0" err="1"/>
              <a:t>Es</a:t>
            </a:r>
            <a:r>
              <a:rPr lang="en-GB" sz="2200" dirty="0"/>
              <a:t> and </a:t>
            </a:r>
            <a:r>
              <a:rPr lang="en-GB" sz="2200" dirty="0" err="1"/>
              <a:t>Os</a:t>
            </a:r>
            <a:r>
              <a:rPr lang="en-GB" sz="2200" dirty="0"/>
              <a:t> across different organisers</a:t>
            </a:r>
            <a:r>
              <a:rPr lang="en-GB" sz="2200" dirty="0" smtClean="0"/>
              <a:t>;</a:t>
            </a:r>
            <a:endParaRPr lang="en-GB" sz="2200" dirty="0"/>
          </a:p>
          <a:p>
            <a:pPr>
              <a:buFont typeface="Wingdings" panose="05000000000000000000" pitchFamily="2" charset="2"/>
              <a:buChar char="§"/>
            </a:pPr>
            <a:r>
              <a:rPr lang="en-GB" sz="2200" dirty="0"/>
              <a:t>Demonstrate </a:t>
            </a:r>
            <a:r>
              <a:rPr lang="en-GB" sz="2200" b="1" dirty="0">
                <a:solidFill>
                  <a:srgbClr val="0070C0"/>
                </a:solidFill>
              </a:rPr>
              <a:t>challenge</a:t>
            </a:r>
            <a:r>
              <a:rPr lang="en-GB" sz="2200" b="1" dirty="0"/>
              <a:t> </a:t>
            </a:r>
            <a:r>
              <a:rPr lang="en-GB" sz="2200" dirty="0"/>
              <a:t>– they ask pupils to use a range of higher order thinking skills such as analysis, creation, evaluation, problem solving, tackling multi step tasks, interpreting tasks</a:t>
            </a:r>
            <a:r>
              <a:rPr lang="en-GB" sz="2200" dirty="0" smtClean="0"/>
              <a:t>;</a:t>
            </a:r>
            <a:endParaRPr lang="en-GB" sz="2200" dirty="0"/>
          </a:p>
          <a:p>
            <a:pPr>
              <a:buFont typeface="Wingdings" panose="05000000000000000000" pitchFamily="2" charset="2"/>
              <a:buChar char="§"/>
            </a:pPr>
            <a:r>
              <a:rPr lang="en-GB" sz="2200" dirty="0"/>
              <a:t>Demonstrate </a:t>
            </a:r>
            <a:r>
              <a:rPr lang="en-GB" sz="2200" b="1" dirty="0">
                <a:solidFill>
                  <a:srgbClr val="0070C0"/>
                </a:solidFill>
              </a:rPr>
              <a:t>application</a:t>
            </a:r>
            <a:r>
              <a:rPr lang="en-GB" sz="2200" dirty="0"/>
              <a:t> of learning in new and unfamiliar situations</a:t>
            </a:r>
            <a:r>
              <a:rPr lang="en-GB" sz="2200" dirty="0" smtClean="0"/>
              <a:t>;</a:t>
            </a:r>
          </a:p>
          <a:p>
            <a:pPr marL="0" indent="0">
              <a:buNone/>
            </a:pPr>
            <a:endParaRPr lang="en-GB" sz="2200" dirty="0"/>
          </a:p>
          <a:p>
            <a:pPr>
              <a:buFont typeface="Wingdings" panose="05000000000000000000" pitchFamily="2" charset="2"/>
              <a:buChar char="§"/>
            </a:pPr>
            <a:r>
              <a:rPr lang="en-GB" sz="2200" dirty="0"/>
              <a:t>Come from one of the </a:t>
            </a:r>
            <a:r>
              <a:rPr lang="en-GB" sz="2200" b="1" dirty="0">
                <a:solidFill>
                  <a:srgbClr val="0070C0"/>
                </a:solidFill>
              </a:rPr>
              <a:t>four contexts of </a:t>
            </a:r>
            <a:r>
              <a:rPr lang="en-GB" sz="2200" b="1" dirty="0" smtClean="0">
                <a:solidFill>
                  <a:srgbClr val="0070C0"/>
                </a:solidFill>
              </a:rPr>
              <a:t>learning</a:t>
            </a:r>
            <a:r>
              <a:rPr lang="en-GB" sz="2200" dirty="0" smtClean="0"/>
              <a:t>:</a:t>
            </a:r>
          </a:p>
          <a:p>
            <a:pPr lvl="1">
              <a:buFont typeface="Wingdings" panose="05000000000000000000" pitchFamily="2" charset="2"/>
              <a:buChar char="§"/>
            </a:pPr>
            <a:r>
              <a:rPr lang="en-GB" sz="2200" dirty="0" smtClean="0"/>
              <a:t>Life </a:t>
            </a:r>
            <a:r>
              <a:rPr lang="en-GB" sz="2200" dirty="0"/>
              <a:t>and ethos of the school as a </a:t>
            </a:r>
            <a:r>
              <a:rPr lang="en-GB" sz="2200" dirty="0" smtClean="0"/>
              <a:t>community;</a:t>
            </a:r>
          </a:p>
          <a:p>
            <a:pPr lvl="1">
              <a:buFont typeface="Wingdings" panose="05000000000000000000" pitchFamily="2" charset="2"/>
              <a:buChar char="§"/>
            </a:pPr>
            <a:r>
              <a:rPr lang="en-GB" sz="2200" dirty="0" smtClean="0"/>
              <a:t>Curriculum </a:t>
            </a:r>
            <a:r>
              <a:rPr lang="en-GB" sz="2200" dirty="0"/>
              <a:t>areas and </a:t>
            </a:r>
            <a:r>
              <a:rPr lang="en-GB" sz="2200" dirty="0" smtClean="0"/>
              <a:t>subjects;</a:t>
            </a:r>
          </a:p>
          <a:p>
            <a:pPr lvl="1">
              <a:buFont typeface="Wingdings" panose="05000000000000000000" pitchFamily="2" charset="2"/>
              <a:buChar char="§"/>
            </a:pPr>
            <a:r>
              <a:rPr lang="en-GB" sz="2200" dirty="0" smtClean="0"/>
              <a:t>Interdisciplinary learning;</a:t>
            </a:r>
          </a:p>
          <a:p>
            <a:pPr lvl="1">
              <a:buFont typeface="Wingdings" panose="05000000000000000000" pitchFamily="2" charset="2"/>
              <a:buChar char="§"/>
            </a:pPr>
            <a:r>
              <a:rPr lang="en-GB" sz="2200" dirty="0" smtClean="0"/>
              <a:t>Opportunities </a:t>
            </a:r>
            <a:r>
              <a:rPr lang="en-GB" sz="2200" dirty="0"/>
              <a:t>for personal achievement.</a:t>
            </a:r>
          </a:p>
          <a:p>
            <a:endParaRPr lang="en-GB" dirty="0"/>
          </a:p>
        </p:txBody>
      </p:sp>
    </p:spTree>
    <p:extLst>
      <p:ext uri="{BB962C8B-B14F-4D97-AF65-F5344CB8AC3E}">
        <p14:creationId xmlns:p14="http://schemas.microsoft.com/office/powerpoint/2010/main" val="2693892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t>
            </a:r>
            <a:r>
              <a:rPr lang="en-GB" dirty="0" smtClean="0"/>
              <a:t>readth</a:t>
            </a:r>
            <a:endParaRPr lang="en-GB" dirty="0"/>
          </a:p>
        </p:txBody>
      </p:sp>
      <p:sp>
        <p:nvSpPr>
          <p:cNvPr id="3" name="Content Placeholder 2"/>
          <p:cNvSpPr>
            <a:spLocks noGrp="1"/>
          </p:cNvSpPr>
          <p:nvPr>
            <p:ph idx="1"/>
          </p:nvPr>
        </p:nvSpPr>
        <p:spPr>
          <a:xfrm>
            <a:off x="768096" y="2093622"/>
            <a:ext cx="7290055" cy="3495648"/>
          </a:xfrm>
        </p:spPr>
        <p:txBody>
          <a:bodyPr>
            <a:normAutofit fontScale="85000" lnSpcReduction="10000"/>
          </a:bodyPr>
          <a:lstStyle/>
          <a:p>
            <a:pPr marL="0" indent="0">
              <a:buNone/>
            </a:pPr>
            <a:r>
              <a:rPr lang="en-GB" sz="3200" dirty="0"/>
              <a:t>There are a </a:t>
            </a:r>
            <a:r>
              <a:rPr lang="en-GB" sz="3200" dirty="0">
                <a:solidFill>
                  <a:srgbClr val="0070C0"/>
                </a:solidFill>
              </a:rPr>
              <a:t>range</a:t>
            </a:r>
            <a:r>
              <a:rPr lang="en-GB" sz="3200" dirty="0"/>
              <a:t> of Experiences and Outcomes covered, which are taken from </a:t>
            </a:r>
            <a:r>
              <a:rPr lang="en-GB" sz="3200" dirty="0">
                <a:solidFill>
                  <a:srgbClr val="0070C0"/>
                </a:solidFill>
              </a:rPr>
              <a:t>more than one organiser </a:t>
            </a:r>
            <a:r>
              <a:rPr lang="en-GB" sz="3200" dirty="0"/>
              <a:t>within a curricular area OR from across </a:t>
            </a:r>
            <a:r>
              <a:rPr lang="en-GB" sz="3200" dirty="0">
                <a:solidFill>
                  <a:srgbClr val="0070C0"/>
                </a:solidFill>
              </a:rPr>
              <a:t>a range of curricular areas</a:t>
            </a:r>
            <a:r>
              <a:rPr lang="en-GB" sz="3200" dirty="0" smtClean="0"/>
              <a:t>.</a:t>
            </a:r>
          </a:p>
          <a:p>
            <a:pPr marL="0" indent="0">
              <a:buNone/>
            </a:pPr>
            <a:r>
              <a:rPr lang="en-GB" sz="3200" dirty="0" smtClean="0"/>
              <a:t>For example…</a:t>
            </a:r>
          </a:p>
          <a:p>
            <a:pPr>
              <a:buFont typeface="Wingdings" panose="05000000000000000000" pitchFamily="2" charset="2"/>
              <a:buChar char="§"/>
            </a:pPr>
            <a:r>
              <a:rPr lang="en-GB" sz="3200" dirty="0" smtClean="0"/>
              <a:t>Finding and using information + Creating texts</a:t>
            </a:r>
          </a:p>
          <a:p>
            <a:pPr marL="0" indent="0">
              <a:buNone/>
            </a:pPr>
            <a:r>
              <a:rPr lang="en-GB" sz="3200" dirty="0" smtClean="0"/>
              <a:t>OR</a:t>
            </a:r>
          </a:p>
          <a:p>
            <a:pPr>
              <a:buFont typeface="Wingdings" panose="05000000000000000000" pitchFamily="2" charset="2"/>
              <a:buChar char="§"/>
            </a:pPr>
            <a:r>
              <a:rPr lang="en-GB" sz="3200" dirty="0"/>
              <a:t>Maths + Science</a:t>
            </a:r>
          </a:p>
          <a:p>
            <a:pPr marL="0" indent="0">
              <a:buNone/>
            </a:pPr>
            <a:endParaRPr lang="en-GB" sz="3200" dirty="0"/>
          </a:p>
        </p:txBody>
      </p:sp>
    </p:spTree>
    <p:extLst>
      <p:ext uri="{BB962C8B-B14F-4D97-AF65-F5344CB8AC3E}">
        <p14:creationId xmlns:p14="http://schemas.microsoft.com/office/powerpoint/2010/main" val="726604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5" name="Picture 4"/>
          <p:cNvPicPr>
            <a:picLocks noChangeAspect="1"/>
          </p:cNvPicPr>
          <p:nvPr/>
        </p:nvPicPr>
        <p:blipFill rotWithShape="1">
          <a:blip r:embed="rId3"/>
          <a:srcRect l="25634" t="24385" r="25634" b="8728"/>
          <a:stretch/>
        </p:blipFill>
        <p:spPr>
          <a:xfrm>
            <a:off x="631064" y="270455"/>
            <a:ext cx="8010950" cy="6181859"/>
          </a:xfrm>
          <a:prstGeom prst="rect">
            <a:avLst/>
          </a:prstGeom>
        </p:spPr>
      </p:pic>
    </p:spTree>
    <p:extLst>
      <p:ext uri="{BB962C8B-B14F-4D97-AF65-F5344CB8AC3E}">
        <p14:creationId xmlns:p14="http://schemas.microsoft.com/office/powerpoint/2010/main" val="2995677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0150" y="991780"/>
            <a:ext cx="8195007" cy="5008970"/>
          </a:xfrm>
        </p:spPr>
      </p:pic>
    </p:spTree>
    <p:extLst>
      <p:ext uri="{BB962C8B-B14F-4D97-AF65-F5344CB8AC3E}">
        <p14:creationId xmlns:p14="http://schemas.microsoft.com/office/powerpoint/2010/main" val="3063880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Application </a:t>
            </a:r>
            <a:endParaRPr lang="en-GB" dirty="0"/>
          </a:p>
        </p:txBody>
      </p:sp>
      <p:sp>
        <p:nvSpPr>
          <p:cNvPr id="3" name="Content Placeholder 2"/>
          <p:cNvSpPr>
            <a:spLocks noGrp="1"/>
          </p:cNvSpPr>
          <p:nvPr>
            <p:ph idx="1"/>
          </p:nvPr>
        </p:nvSpPr>
        <p:spPr/>
        <p:txBody>
          <a:bodyPr/>
          <a:lstStyle/>
          <a:p>
            <a:pPr marL="0" indent="0">
              <a:buNone/>
            </a:pPr>
            <a:r>
              <a:rPr lang="en-GB" dirty="0"/>
              <a:t>EXAMPLE:  Pupils have been learning to count in groups of 2s, 5s and 10s.</a:t>
            </a:r>
          </a:p>
          <a:p>
            <a:pPr marL="0" indent="0">
              <a:buNone/>
            </a:pPr>
            <a:r>
              <a:rPr lang="en-GB" dirty="0"/>
              <a:t>During this task they apply that learning to counting with money – can they use their knowledge to find the total amount?</a:t>
            </a:r>
          </a:p>
        </p:txBody>
      </p:sp>
      <p:pic>
        <p:nvPicPr>
          <p:cNvPr id="4" name="N2536EL 2LA_WMV V8">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239179" y="3729520"/>
            <a:ext cx="4345438" cy="2444309"/>
          </a:xfrm>
          <a:prstGeom prst="rect">
            <a:avLst/>
          </a:prstGeom>
        </p:spPr>
      </p:pic>
      <p:pic>
        <p:nvPicPr>
          <p:cNvPr id="5" name="N2536EL 2LA (2)_WMV V8">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8"/>
          <a:stretch>
            <a:fillRect/>
          </a:stretch>
        </p:blipFill>
        <p:spPr>
          <a:xfrm>
            <a:off x="4626378" y="3729520"/>
            <a:ext cx="4341505" cy="2442096"/>
          </a:xfrm>
          <a:prstGeom prst="rect">
            <a:avLst/>
          </a:prstGeom>
        </p:spPr>
      </p:pic>
    </p:spTree>
    <p:extLst>
      <p:ext uri="{BB962C8B-B14F-4D97-AF65-F5344CB8AC3E}">
        <p14:creationId xmlns:p14="http://schemas.microsoft.com/office/powerpoint/2010/main" val="176206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18" fill="hold"/>
                                        <p:tgtEl>
                                          <p:spTgt spid="4"/>
                                        </p:tgtEl>
                                      </p:cBhvr>
                                    </p:cmd>
                                  </p:childTnLst>
                                </p:cTn>
                              </p:par>
                            </p:childTnLst>
                          </p:cTn>
                        </p:par>
                        <p:par>
                          <p:cTn id="7" fill="hold">
                            <p:stCondLst>
                              <p:cond delay="8318"/>
                            </p:stCondLst>
                            <p:childTnLst>
                              <p:par>
                                <p:cTn id="8" presetID="1" presetClass="mediacall" presetSubtype="0" fill="hold" nodeType="afterEffect">
                                  <p:stCondLst>
                                    <p:cond delay="0"/>
                                  </p:stCondLst>
                                  <p:childTnLst>
                                    <p:cmd type="call" cmd="playFrom(0.0)">
                                      <p:cBhvr>
                                        <p:cTn id="9" dur="107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4"/>
                                        </p:tgtEl>
                                      </p:cBhvr>
                                    </p:cmd>
                                  </p:childTnLst>
                                </p:cTn>
                              </p:par>
                            </p:childTnLst>
                          </p:cTn>
                        </p:par>
                      </p:childTnLst>
                    </p:cTn>
                  </p:par>
                </p:childTnLst>
              </p:cTn>
              <p:nextCondLst>
                <p:cond evt="onClick" delay="0">
                  <p:tgtEl>
                    <p:spTgt spid="4"/>
                  </p:tgtEl>
                </p:cond>
              </p:nextCondLst>
            </p:seq>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5"/>
                                        </p:tgtEl>
                                      </p:cBhvr>
                                    </p:cmd>
                                  </p:childTnLst>
                                </p:cTn>
                              </p:par>
                            </p:childTnLst>
                          </p:cTn>
                        </p:par>
                      </p:childTnLst>
                    </p:cTn>
                  </p:par>
                </p:childTnLst>
              </p:cTn>
              <p:nextCondLst>
                <p:cond evt="onClick" delay="0">
                  <p:tgtEl>
                    <p:spTgt spid="5"/>
                  </p:tgtEl>
                </p:cond>
              </p:nextCondLst>
            </p:seq>
            <p:video>
              <p:cMediaNode vol="80000">
                <p:cTn id="20" fill="hold" display="0">
                  <p:stCondLst>
                    <p:cond delay="indefinite"/>
                  </p:stCondLst>
                </p:cTn>
                <p:tgtEl>
                  <p:spTgt spid="4"/>
                </p:tgtEl>
              </p:cMediaNode>
            </p:video>
            <p:video>
              <p:cMediaNode vol="80000">
                <p:cTn id="21" fill="hold" display="0">
                  <p:stCondLst>
                    <p:cond delay="indefinite"/>
                  </p:stCondLst>
                </p:cTn>
                <p:tgtEl>
                  <p:spTgt spid="5"/>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100" cap="none" dirty="0" smtClean="0">
                <a:latin typeface="+mn-lt"/>
              </a:rPr>
              <a:t>Task: Research </a:t>
            </a:r>
            <a:r>
              <a:rPr lang="en-GB" sz="3100" cap="none" dirty="0">
                <a:latin typeface="+mn-lt"/>
              </a:rPr>
              <a:t>and then write a persuasive essay and then use it as a basis for a persuasive talk</a:t>
            </a:r>
            <a:r>
              <a:rPr lang="en-GB" sz="3100" cap="none" dirty="0" smtClean="0">
                <a:latin typeface="+mn-lt"/>
              </a:rPr>
              <a:t>.</a:t>
            </a:r>
            <a:endParaRPr lang="en-GB" dirty="0"/>
          </a:p>
        </p:txBody>
      </p:sp>
      <p:sp>
        <p:nvSpPr>
          <p:cNvPr id="3" name="Content Placeholder 2"/>
          <p:cNvSpPr>
            <a:spLocks noGrp="1"/>
          </p:cNvSpPr>
          <p:nvPr>
            <p:ph idx="1"/>
          </p:nvPr>
        </p:nvSpPr>
        <p:spPr/>
        <p:txBody>
          <a:bodyPr>
            <a:normAutofit/>
          </a:bodyPr>
          <a:lstStyle/>
          <a:p>
            <a:pPr marL="0" indent="0">
              <a:buNone/>
            </a:pPr>
            <a:r>
              <a:rPr lang="en-GB" dirty="0"/>
              <a:t>In January, this class began work on a persuasive language topic. We: </a:t>
            </a:r>
          </a:p>
          <a:p>
            <a:pPr>
              <a:buFont typeface="Wingdings" panose="05000000000000000000" pitchFamily="2" charset="2"/>
              <a:buChar char="§"/>
            </a:pPr>
            <a:r>
              <a:rPr lang="en-GB" dirty="0"/>
              <a:t>watched a speech by Barack Obama and answered questions on this</a:t>
            </a:r>
          </a:p>
          <a:p>
            <a:pPr lvl="0">
              <a:buFont typeface="Wingdings" panose="05000000000000000000" pitchFamily="2" charset="2"/>
              <a:buChar char="§"/>
            </a:pPr>
            <a:r>
              <a:rPr lang="en-GB" dirty="0"/>
              <a:t>watched a documentary on zoos and made notes on this</a:t>
            </a:r>
          </a:p>
          <a:p>
            <a:pPr lvl="0">
              <a:buFont typeface="Wingdings" panose="05000000000000000000" pitchFamily="2" charset="2"/>
              <a:buChar char="§"/>
            </a:pPr>
            <a:r>
              <a:rPr lang="en-GB" dirty="0"/>
              <a:t>conducted further research on zoos or a topic of our own choice</a:t>
            </a:r>
          </a:p>
          <a:p>
            <a:pPr lvl="0">
              <a:buFont typeface="Wingdings" panose="05000000000000000000" pitchFamily="2" charset="2"/>
              <a:buChar char="§"/>
            </a:pPr>
            <a:r>
              <a:rPr lang="en-GB" dirty="0"/>
              <a:t>looked at exemplar introductions and conclusions </a:t>
            </a:r>
          </a:p>
          <a:p>
            <a:pPr lvl="0">
              <a:buFont typeface="Wingdings" panose="05000000000000000000" pitchFamily="2" charset="2"/>
              <a:buChar char="§"/>
            </a:pPr>
            <a:r>
              <a:rPr lang="en-GB" dirty="0"/>
              <a:t>looked at different types of linking phrases</a:t>
            </a:r>
          </a:p>
          <a:p>
            <a:pPr lvl="0">
              <a:buFont typeface="Wingdings" panose="05000000000000000000" pitchFamily="2" charset="2"/>
              <a:buChar char="§"/>
            </a:pPr>
            <a:r>
              <a:rPr lang="en-GB" b="1" dirty="0"/>
              <a:t>wrote a persuasive essay </a:t>
            </a:r>
            <a:endParaRPr lang="en-GB" b="1" dirty="0" smtClean="0"/>
          </a:p>
          <a:p>
            <a:pPr lvl="0">
              <a:buFont typeface="Wingdings" panose="05000000000000000000" pitchFamily="2" charset="2"/>
              <a:buChar char="§"/>
            </a:pPr>
            <a:r>
              <a:rPr lang="en-GB" dirty="0" smtClean="0"/>
              <a:t>delivered </a:t>
            </a:r>
            <a:r>
              <a:rPr lang="en-GB" dirty="0"/>
              <a:t>a talk to a group and received peer feedback </a:t>
            </a:r>
          </a:p>
          <a:p>
            <a:pPr lvl="0">
              <a:buFont typeface="Wingdings" panose="05000000000000000000" pitchFamily="2" charset="2"/>
              <a:buChar char="§"/>
            </a:pPr>
            <a:r>
              <a:rPr lang="en-GB" b="1" dirty="0"/>
              <a:t>delivered a talk to the whole </a:t>
            </a:r>
            <a:r>
              <a:rPr lang="en-GB" b="1" dirty="0" smtClean="0"/>
              <a:t>class</a:t>
            </a:r>
            <a:endParaRPr lang="en-GB" b="1" dirty="0"/>
          </a:p>
        </p:txBody>
      </p:sp>
      <p:sp>
        <p:nvSpPr>
          <p:cNvPr id="4" name="Rounded Rectangle 3"/>
          <p:cNvSpPr/>
          <p:nvPr/>
        </p:nvSpPr>
        <p:spPr>
          <a:xfrm>
            <a:off x="768096" y="700088"/>
            <a:ext cx="6675692" cy="1228725"/>
          </a:xfrm>
          <a:prstGeom prst="roundRect">
            <a:avLst>
              <a:gd name="adj" fmla="val 50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4174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100" cap="none" dirty="0" smtClean="0">
                <a:latin typeface="+mn-lt"/>
              </a:rPr>
              <a:t>Task: Research </a:t>
            </a:r>
            <a:r>
              <a:rPr lang="en-GB" sz="3100" cap="none" dirty="0">
                <a:latin typeface="+mn-lt"/>
              </a:rPr>
              <a:t>and then write a persuasive essay and then use it as a basis for a persuasive talk</a:t>
            </a:r>
            <a:r>
              <a:rPr lang="en-GB" sz="3100" cap="none" dirty="0" smtClean="0">
                <a:latin typeface="+mn-lt"/>
              </a:rPr>
              <a:t>.</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In </a:t>
            </a:r>
            <a:r>
              <a:rPr lang="en-GB" dirty="0"/>
              <a:t>January, this class began work on a persuasive language topic. </a:t>
            </a:r>
            <a:r>
              <a:rPr lang="en-GB" dirty="0" smtClean="0"/>
              <a:t>We: </a:t>
            </a:r>
          </a:p>
          <a:p>
            <a:pPr>
              <a:buFont typeface="Wingdings" panose="05000000000000000000" pitchFamily="2" charset="2"/>
              <a:buChar char="§"/>
            </a:pPr>
            <a:r>
              <a:rPr lang="en-GB" dirty="0" smtClean="0"/>
              <a:t>watched </a:t>
            </a:r>
            <a:r>
              <a:rPr lang="en-GB" dirty="0"/>
              <a:t>a </a:t>
            </a:r>
            <a:r>
              <a:rPr lang="en-GB" dirty="0" smtClean="0"/>
              <a:t>speech </a:t>
            </a:r>
            <a:r>
              <a:rPr lang="en-GB" dirty="0"/>
              <a:t>by Barack Obama and answered questions on </a:t>
            </a:r>
            <a:r>
              <a:rPr lang="en-GB" dirty="0" smtClean="0"/>
              <a:t>this</a:t>
            </a:r>
            <a:endParaRPr lang="en-GB" dirty="0"/>
          </a:p>
          <a:p>
            <a:pPr lvl="0">
              <a:buFont typeface="Wingdings" panose="05000000000000000000" pitchFamily="2" charset="2"/>
              <a:buChar char="§"/>
            </a:pPr>
            <a:r>
              <a:rPr lang="en-GB" dirty="0"/>
              <a:t>watched a documentary on zoos and made notes on this</a:t>
            </a:r>
          </a:p>
          <a:p>
            <a:pPr lvl="0">
              <a:buFont typeface="Wingdings" panose="05000000000000000000" pitchFamily="2" charset="2"/>
              <a:buChar char="§"/>
            </a:pPr>
            <a:r>
              <a:rPr lang="en-GB" dirty="0"/>
              <a:t>conducted further research on zoos or a topic of our own choice</a:t>
            </a:r>
          </a:p>
          <a:p>
            <a:pPr lvl="0">
              <a:buFont typeface="Wingdings" panose="05000000000000000000" pitchFamily="2" charset="2"/>
              <a:buChar char="§"/>
            </a:pPr>
            <a:r>
              <a:rPr lang="en-GB" dirty="0"/>
              <a:t>looked at exemplar introductions and conclusions </a:t>
            </a:r>
          </a:p>
          <a:p>
            <a:pPr lvl="0">
              <a:buFont typeface="Wingdings" panose="05000000000000000000" pitchFamily="2" charset="2"/>
              <a:buChar char="§"/>
            </a:pPr>
            <a:r>
              <a:rPr lang="en-GB" dirty="0"/>
              <a:t>looked at different types of linking phrases</a:t>
            </a:r>
          </a:p>
          <a:p>
            <a:pPr lvl="0">
              <a:buFont typeface="Wingdings" panose="05000000000000000000" pitchFamily="2" charset="2"/>
              <a:buChar char="§"/>
            </a:pPr>
            <a:r>
              <a:rPr lang="en-GB" dirty="0"/>
              <a:t>wrote a persuasive essay </a:t>
            </a:r>
          </a:p>
          <a:p>
            <a:pPr lvl="0">
              <a:buFont typeface="Wingdings" panose="05000000000000000000" pitchFamily="2" charset="2"/>
              <a:buChar char="§"/>
            </a:pPr>
            <a:r>
              <a:rPr lang="en-GB" dirty="0" smtClean="0"/>
              <a:t>delivered </a:t>
            </a:r>
            <a:r>
              <a:rPr lang="en-GB" dirty="0"/>
              <a:t>a talk to a group and received peer feedback </a:t>
            </a:r>
          </a:p>
          <a:p>
            <a:pPr lvl="0">
              <a:buFont typeface="Wingdings" panose="05000000000000000000" pitchFamily="2" charset="2"/>
              <a:buChar char="§"/>
            </a:pPr>
            <a:r>
              <a:rPr lang="en-GB" dirty="0" smtClean="0"/>
              <a:t>delivered </a:t>
            </a:r>
            <a:r>
              <a:rPr lang="en-GB" dirty="0"/>
              <a:t>a talk to the whole class  </a:t>
            </a:r>
          </a:p>
          <a:p>
            <a:endParaRPr lang="en-GB" dirty="0"/>
          </a:p>
        </p:txBody>
      </p:sp>
      <p:sp>
        <p:nvSpPr>
          <p:cNvPr id="4" name="Rounded Rectangle 3"/>
          <p:cNvSpPr/>
          <p:nvPr/>
        </p:nvSpPr>
        <p:spPr>
          <a:xfrm>
            <a:off x="768096" y="700088"/>
            <a:ext cx="6675692" cy="1228725"/>
          </a:xfrm>
          <a:prstGeom prst="roundRect">
            <a:avLst>
              <a:gd name="adj" fmla="val 50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6615113" y="4471988"/>
            <a:ext cx="2085975" cy="557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Breadth?</a:t>
            </a:r>
            <a:endParaRPr lang="en-GB" sz="2400" dirty="0"/>
          </a:p>
        </p:txBody>
      </p:sp>
    </p:spTree>
    <p:extLst>
      <p:ext uri="{BB962C8B-B14F-4D97-AF65-F5344CB8AC3E}">
        <p14:creationId xmlns:p14="http://schemas.microsoft.com/office/powerpoint/2010/main" val="23286855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100" cap="none" dirty="0" smtClean="0">
                <a:latin typeface="+mn-lt"/>
              </a:rPr>
              <a:t>Task: Research </a:t>
            </a:r>
            <a:r>
              <a:rPr lang="en-GB" sz="3100" cap="none" dirty="0">
                <a:latin typeface="+mn-lt"/>
              </a:rPr>
              <a:t>and then write a persuasive essay and then use it as a basis for a persuasive talk</a:t>
            </a:r>
            <a:r>
              <a:rPr lang="en-GB" sz="3100" cap="none" dirty="0" smtClean="0">
                <a:latin typeface="+mn-lt"/>
              </a:rPr>
              <a:t>.</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In </a:t>
            </a:r>
            <a:r>
              <a:rPr lang="en-GB" dirty="0"/>
              <a:t>January, this class began work on a persuasive language topic. </a:t>
            </a:r>
            <a:r>
              <a:rPr lang="en-GB" dirty="0" smtClean="0"/>
              <a:t>We: </a:t>
            </a:r>
          </a:p>
          <a:p>
            <a:pPr>
              <a:buFont typeface="Wingdings" panose="05000000000000000000" pitchFamily="2" charset="2"/>
              <a:buChar char="§"/>
            </a:pPr>
            <a:r>
              <a:rPr lang="en-GB" dirty="0" smtClean="0"/>
              <a:t>watched </a:t>
            </a:r>
            <a:r>
              <a:rPr lang="en-GB" dirty="0"/>
              <a:t>a </a:t>
            </a:r>
            <a:r>
              <a:rPr lang="en-GB" dirty="0" smtClean="0"/>
              <a:t>speech </a:t>
            </a:r>
            <a:r>
              <a:rPr lang="en-GB" dirty="0"/>
              <a:t>by Barack Obama and answered questions on </a:t>
            </a:r>
            <a:r>
              <a:rPr lang="en-GB" dirty="0" smtClean="0"/>
              <a:t>this</a:t>
            </a:r>
            <a:endParaRPr lang="en-GB" dirty="0"/>
          </a:p>
          <a:p>
            <a:pPr lvl="0">
              <a:buFont typeface="Wingdings" panose="05000000000000000000" pitchFamily="2" charset="2"/>
              <a:buChar char="§"/>
            </a:pPr>
            <a:r>
              <a:rPr lang="en-GB" dirty="0"/>
              <a:t>watched a documentary on zoos and made notes on this</a:t>
            </a:r>
          </a:p>
          <a:p>
            <a:pPr lvl="0">
              <a:buFont typeface="Wingdings" panose="05000000000000000000" pitchFamily="2" charset="2"/>
              <a:buChar char="§"/>
            </a:pPr>
            <a:r>
              <a:rPr lang="en-GB" dirty="0"/>
              <a:t>conducted further research on zoos or a topic of our own choice</a:t>
            </a:r>
          </a:p>
          <a:p>
            <a:pPr lvl="0">
              <a:buFont typeface="Wingdings" panose="05000000000000000000" pitchFamily="2" charset="2"/>
              <a:buChar char="§"/>
            </a:pPr>
            <a:r>
              <a:rPr lang="en-GB" dirty="0"/>
              <a:t>looked at exemplar introductions and conclusions </a:t>
            </a:r>
          </a:p>
          <a:p>
            <a:pPr lvl="0">
              <a:buFont typeface="Wingdings" panose="05000000000000000000" pitchFamily="2" charset="2"/>
              <a:buChar char="§"/>
            </a:pPr>
            <a:r>
              <a:rPr lang="en-GB" dirty="0"/>
              <a:t>looked at different types of linking phrases</a:t>
            </a:r>
          </a:p>
          <a:p>
            <a:pPr lvl="0">
              <a:buFont typeface="Wingdings" panose="05000000000000000000" pitchFamily="2" charset="2"/>
              <a:buChar char="§"/>
            </a:pPr>
            <a:r>
              <a:rPr lang="en-GB" dirty="0"/>
              <a:t>wrote a persuasive essay </a:t>
            </a:r>
          </a:p>
          <a:p>
            <a:pPr lvl="0">
              <a:buFont typeface="Wingdings" panose="05000000000000000000" pitchFamily="2" charset="2"/>
              <a:buChar char="§"/>
            </a:pPr>
            <a:r>
              <a:rPr lang="en-GB" dirty="0" smtClean="0"/>
              <a:t>delivered </a:t>
            </a:r>
            <a:r>
              <a:rPr lang="en-GB" dirty="0"/>
              <a:t>a talk to a group and received peer feedback </a:t>
            </a:r>
          </a:p>
          <a:p>
            <a:pPr lvl="0">
              <a:buFont typeface="Wingdings" panose="05000000000000000000" pitchFamily="2" charset="2"/>
              <a:buChar char="§"/>
            </a:pPr>
            <a:r>
              <a:rPr lang="en-GB" dirty="0" smtClean="0"/>
              <a:t>delivered </a:t>
            </a:r>
            <a:r>
              <a:rPr lang="en-GB" dirty="0"/>
              <a:t>a talk to the whole class  </a:t>
            </a:r>
          </a:p>
          <a:p>
            <a:endParaRPr lang="en-GB" dirty="0"/>
          </a:p>
        </p:txBody>
      </p:sp>
      <p:sp>
        <p:nvSpPr>
          <p:cNvPr id="4" name="Rounded Rectangle 3"/>
          <p:cNvSpPr/>
          <p:nvPr/>
        </p:nvSpPr>
        <p:spPr>
          <a:xfrm>
            <a:off x="768096" y="700088"/>
            <a:ext cx="6675692" cy="1228725"/>
          </a:xfrm>
          <a:prstGeom prst="roundRect">
            <a:avLst>
              <a:gd name="adj" fmla="val 50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6615113" y="4471988"/>
            <a:ext cx="2085975" cy="557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Challenge?</a:t>
            </a:r>
            <a:endParaRPr lang="en-GB" sz="2400" dirty="0"/>
          </a:p>
        </p:txBody>
      </p:sp>
    </p:spTree>
    <p:extLst>
      <p:ext uri="{BB962C8B-B14F-4D97-AF65-F5344CB8AC3E}">
        <p14:creationId xmlns:p14="http://schemas.microsoft.com/office/powerpoint/2010/main" val="35413767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100" cap="none" dirty="0" smtClean="0">
                <a:latin typeface="+mn-lt"/>
              </a:rPr>
              <a:t>Task: Research </a:t>
            </a:r>
            <a:r>
              <a:rPr lang="en-GB" sz="3100" cap="none" dirty="0">
                <a:latin typeface="+mn-lt"/>
              </a:rPr>
              <a:t>and then write a persuasive essay and then use it as a basis for a persuasive talk</a:t>
            </a:r>
            <a:r>
              <a:rPr lang="en-GB" sz="3100" cap="none" dirty="0" smtClean="0">
                <a:latin typeface="+mn-lt"/>
              </a:rPr>
              <a:t>.</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In </a:t>
            </a:r>
            <a:r>
              <a:rPr lang="en-GB" dirty="0"/>
              <a:t>January, this class began work on a persuasive language topic. </a:t>
            </a:r>
            <a:r>
              <a:rPr lang="en-GB" dirty="0" smtClean="0"/>
              <a:t>We: </a:t>
            </a:r>
          </a:p>
          <a:p>
            <a:pPr>
              <a:buFont typeface="Wingdings" panose="05000000000000000000" pitchFamily="2" charset="2"/>
              <a:buChar char="§"/>
            </a:pPr>
            <a:r>
              <a:rPr lang="en-GB" dirty="0" smtClean="0"/>
              <a:t>watched </a:t>
            </a:r>
            <a:r>
              <a:rPr lang="en-GB" dirty="0"/>
              <a:t>a </a:t>
            </a:r>
            <a:r>
              <a:rPr lang="en-GB" dirty="0" smtClean="0"/>
              <a:t>speech </a:t>
            </a:r>
            <a:r>
              <a:rPr lang="en-GB" dirty="0"/>
              <a:t>by Barack Obama and answered questions on </a:t>
            </a:r>
            <a:r>
              <a:rPr lang="en-GB" dirty="0" smtClean="0"/>
              <a:t>this</a:t>
            </a:r>
            <a:endParaRPr lang="en-GB" dirty="0"/>
          </a:p>
          <a:p>
            <a:pPr lvl="0">
              <a:buFont typeface="Wingdings" panose="05000000000000000000" pitchFamily="2" charset="2"/>
              <a:buChar char="§"/>
            </a:pPr>
            <a:r>
              <a:rPr lang="en-GB" dirty="0"/>
              <a:t>watched a documentary on zoos and made notes on this</a:t>
            </a:r>
          </a:p>
          <a:p>
            <a:pPr lvl="0">
              <a:buFont typeface="Wingdings" panose="05000000000000000000" pitchFamily="2" charset="2"/>
              <a:buChar char="§"/>
            </a:pPr>
            <a:r>
              <a:rPr lang="en-GB" dirty="0"/>
              <a:t>conducted further research on zoos or a topic of our own choice</a:t>
            </a:r>
          </a:p>
          <a:p>
            <a:pPr lvl="0">
              <a:buFont typeface="Wingdings" panose="05000000000000000000" pitchFamily="2" charset="2"/>
              <a:buChar char="§"/>
            </a:pPr>
            <a:r>
              <a:rPr lang="en-GB" dirty="0"/>
              <a:t>looked at exemplar introductions and conclusions </a:t>
            </a:r>
          </a:p>
          <a:p>
            <a:pPr lvl="0">
              <a:buFont typeface="Wingdings" panose="05000000000000000000" pitchFamily="2" charset="2"/>
              <a:buChar char="§"/>
            </a:pPr>
            <a:r>
              <a:rPr lang="en-GB" dirty="0"/>
              <a:t>looked at different types of linking phrases</a:t>
            </a:r>
          </a:p>
          <a:p>
            <a:pPr lvl="0">
              <a:buFont typeface="Wingdings" panose="05000000000000000000" pitchFamily="2" charset="2"/>
              <a:buChar char="§"/>
            </a:pPr>
            <a:r>
              <a:rPr lang="en-GB" dirty="0"/>
              <a:t>wrote a persuasive essay </a:t>
            </a:r>
          </a:p>
          <a:p>
            <a:pPr lvl="0">
              <a:buFont typeface="Wingdings" panose="05000000000000000000" pitchFamily="2" charset="2"/>
              <a:buChar char="§"/>
            </a:pPr>
            <a:r>
              <a:rPr lang="en-GB" dirty="0" smtClean="0"/>
              <a:t>delivered </a:t>
            </a:r>
            <a:r>
              <a:rPr lang="en-GB" dirty="0"/>
              <a:t>a talk to a group and received peer feedback </a:t>
            </a:r>
          </a:p>
          <a:p>
            <a:pPr lvl="0">
              <a:buFont typeface="Wingdings" panose="05000000000000000000" pitchFamily="2" charset="2"/>
              <a:buChar char="§"/>
            </a:pPr>
            <a:r>
              <a:rPr lang="en-GB" dirty="0" smtClean="0"/>
              <a:t>delivered </a:t>
            </a:r>
            <a:r>
              <a:rPr lang="en-GB" dirty="0"/>
              <a:t>a talk to the whole class  </a:t>
            </a:r>
          </a:p>
          <a:p>
            <a:endParaRPr lang="en-GB" dirty="0"/>
          </a:p>
        </p:txBody>
      </p:sp>
      <p:sp>
        <p:nvSpPr>
          <p:cNvPr id="4" name="Rounded Rectangle 3"/>
          <p:cNvSpPr/>
          <p:nvPr/>
        </p:nvSpPr>
        <p:spPr>
          <a:xfrm>
            <a:off x="768096" y="700088"/>
            <a:ext cx="6675692" cy="1228725"/>
          </a:xfrm>
          <a:prstGeom prst="roundRect">
            <a:avLst>
              <a:gd name="adj" fmla="val 50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6615113" y="4471988"/>
            <a:ext cx="2085975" cy="557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Application?</a:t>
            </a:r>
            <a:endParaRPr lang="en-GB" sz="2400" dirty="0"/>
          </a:p>
        </p:txBody>
      </p:sp>
    </p:spTree>
    <p:extLst>
      <p:ext uri="{BB962C8B-B14F-4D97-AF65-F5344CB8AC3E}">
        <p14:creationId xmlns:p14="http://schemas.microsoft.com/office/powerpoint/2010/main" val="10627377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pPr marL="0" indent="0">
              <a:buNone/>
            </a:pPr>
            <a:r>
              <a:rPr lang="en-GB" sz="2400" dirty="0" smtClean="0"/>
              <a:t>Look at the Holistic Tasks you have brought with you and discuss them in a pair or a trio.</a:t>
            </a:r>
          </a:p>
          <a:p>
            <a:pPr marL="0" indent="0">
              <a:buNone/>
            </a:pPr>
            <a:r>
              <a:rPr lang="en-GB" sz="2400" dirty="0" smtClean="0"/>
              <a:t>Consider:</a:t>
            </a:r>
          </a:p>
          <a:p>
            <a:pPr>
              <a:buFont typeface="Wingdings" panose="05000000000000000000" pitchFamily="2" charset="2"/>
              <a:buChar char="§"/>
            </a:pPr>
            <a:r>
              <a:rPr lang="en-GB" sz="2400" dirty="0" smtClean="0"/>
              <a:t>Does your planned task provide opportunities for breadth, challenge and application? </a:t>
            </a:r>
            <a:r>
              <a:rPr lang="en-GB" sz="2400" b="1" dirty="0" smtClean="0"/>
              <a:t>– KEY </a:t>
            </a:r>
          </a:p>
          <a:p>
            <a:pPr>
              <a:buFont typeface="Wingdings" panose="05000000000000000000" pitchFamily="2" charset="2"/>
              <a:buChar char="§"/>
            </a:pPr>
            <a:r>
              <a:rPr lang="en-GB" sz="2400" dirty="0" smtClean="0"/>
              <a:t>Are there “ceilings” to what pupils can achieve?</a:t>
            </a:r>
          </a:p>
          <a:p>
            <a:pPr>
              <a:buFont typeface="Wingdings" panose="05000000000000000000" pitchFamily="2" charset="2"/>
              <a:buChar char="§"/>
            </a:pPr>
            <a:r>
              <a:rPr lang="en-GB" sz="2400" dirty="0" smtClean="0"/>
              <a:t>Do the </a:t>
            </a:r>
            <a:r>
              <a:rPr lang="en-GB" sz="2400" dirty="0" err="1" smtClean="0"/>
              <a:t>Es</a:t>
            </a:r>
            <a:r>
              <a:rPr lang="en-GB" sz="2400" dirty="0" smtClean="0"/>
              <a:t> and </a:t>
            </a:r>
            <a:r>
              <a:rPr lang="en-GB" sz="2400" dirty="0" err="1" smtClean="0"/>
              <a:t>Os</a:t>
            </a:r>
            <a:r>
              <a:rPr lang="en-GB" sz="2400" dirty="0" smtClean="0"/>
              <a:t> outlined link together and fit naturally?</a:t>
            </a:r>
          </a:p>
          <a:p>
            <a:pPr>
              <a:buFont typeface="Wingdings" panose="05000000000000000000" pitchFamily="2" charset="2"/>
              <a:buChar char="§"/>
            </a:pPr>
            <a:r>
              <a:rPr lang="en-GB" sz="2400" dirty="0" smtClean="0"/>
              <a:t>Do your Learning Intentions outline the intended learning, rather than the task?</a:t>
            </a:r>
          </a:p>
          <a:p>
            <a:pPr>
              <a:buFont typeface="Wingdings" panose="05000000000000000000" pitchFamily="2" charset="2"/>
              <a:buChar char="§"/>
            </a:pPr>
            <a:r>
              <a:rPr lang="en-GB" sz="2400" dirty="0" smtClean="0"/>
              <a:t>Do your Success Criteria outline the process to complete the task?</a:t>
            </a:r>
          </a:p>
        </p:txBody>
      </p:sp>
    </p:spTree>
    <p:extLst>
      <p:ext uri="{BB962C8B-B14F-4D97-AF65-F5344CB8AC3E}">
        <p14:creationId xmlns:p14="http://schemas.microsoft.com/office/powerpoint/2010/main" val="13067802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Assessment for Learning Guidance</a:t>
            </a:r>
            <a:endParaRPr lang="en-GB" dirty="0"/>
          </a:p>
        </p:txBody>
      </p:sp>
      <p:sp>
        <p:nvSpPr>
          <p:cNvPr id="3" name="Subtitle 2"/>
          <p:cNvSpPr>
            <a:spLocks noGrp="1"/>
          </p:cNvSpPr>
          <p:nvPr>
            <p:ph type="subTitle" idx="1"/>
          </p:nvPr>
        </p:nvSpPr>
        <p:spPr/>
        <p:txBody>
          <a:bodyPr/>
          <a:lstStyle/>
          <a:p>
            <a:r>
              <a:rPr lang="en-GB" dirty="0" smtClean="0"/>
              <a:t>Thursday April 18</a:t>
            </a:r>
            <a:r>
              <a:rPr lang="en-GB" baseline="30000" dirty="0" smtClean="0"/>
              <a:t>th</a:t>
            </a:r>
            <a:r>
              <a:rPr lang="en-GB" dirty="0" smtClean="0"/>
              <a:t> </a:t>
            </a:r>
            <a:endParaRPr lang="en-GB" dirty="0"/>
          </a:p>
        </p:txBody>
      </p:sp>
    </p:spTree>
    <p:extLst>
      <p:ext uri="{BB962C8B-B14F-4D97-AF65-F5344CB8AC3E}">
        <p14:creationId xmlns:p14="http://schemas.microsoft.com/office/powerpoint/2010/main" val="13408717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 for Learning Guidance</a:t>
            </a:r>
            <a:endParaRPr lang="en-GB" dirty="0"/>
          </a:p>
        </p:txBody>
      </p:sp>
      <p:sp>
        <p:nvSpPr>
          <p:cNvPr id="3" name="Content Placeholder 2"/>
          <p:cNvSpPr>
            <a:spLocks noGrp="1"/>
          </p:cNvSpPr>
          <p:nvPr>
            <p:ph idx="1"/>
          </p:nvPr>
        </p:nvSpPr>
        <p:spPr/>
        <p:txBody>
          <a:bodyPr/>
          <a:lstStyle/>
          <a:p>
            <a:endParaRPr lang="en-GB"/>
          </a:p>
        </p:txBody>
      </p:sp>
      <p:pic>
        <p:nvPicPr>
          <p:cNvPr id="5" name="Picture 4" descr="C:\Users\cathrog\Documents\Moderation Cycle\Moderation Cycle.jpg"/>
          <p:cNvPicPr/>
          <p:nvPr/>
        </p:nvPicPr>
        <p:blipFill>
          <a:blip r:embed="rId2">
            <a:extLst>
              <a:ext uri="{28A0092B-C50C-407E-A947-70E740481C1C}">
                <a14:useLocalDpi xmlns:a14="http://schemas.microsoft.com/office/drawing/2010/main" val="0"/>
              </a:ext>
            </a:extLst>
          </a:blip>
          <a:srcRect/>
          <a:stretch>
            <a:fillRect/>
          </a:stretch>
        </p:blipFill>
        <p:spPr bwMode="auto">
          <a:xfrm>
            <a:off x="207004" y="1684298"/>
            <a:ext cx="8608384" cy="5173702"/>
          </a:xfrm>
          <a:prstGeom prst="rect">
            <a:avLst/>
          </a:prstGeom>
          <a:noFill/>
          <a:ln>
            <a:noFill/>
          </a:ln>
        </p:spPr>
      </p:pic>
    </p:spTree>
    <p:extLst>
      <p:ext uri="{BB962C8B-B14F-4D97-AF65-F5344CB8AC3E}">
        <p14:creationId xmlns:p14="http://schemas.microsoft.com/office/powerpoint/2010/main" val="9888633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 for Learning Guidance</a:t>
            </a:r>
            <a:endParaRPr lang="en-GB" dirty="0"/>
          </a:p>
        </p:txBody>
      </p:sp>
      <p:sp>
        <p:nvSpPr>
          <p:cNvPr id="3" name="Content Placeholder 2"/>
          <p:cNvSpPr>
            <a:spLocks noGrp="1"/>
          </p:cNvSpPr>
          <p:nvPr>
            <p:ph idx="1"/>
          </p:nvPr>
        </p:nvSpPr>
        <p:spPr>
          <a:xfrm>
            <a:off x="768093" y="2285999"/>
            <a:ext cx="7290055" cy="4023360"/>
          </a:xfrm>
        </p:spPr>
        <p:txBody>
          <a:bodyPr/>
          <a:lstStyle/>
          <a:p>
            <a:endParaRPr lang="en-GB" dirty="0"/>
          </a:p>
        </p:txBody>
      </p:sp>
      <p:pic>
        <p:nvPicPr>
          <p:cNvPr id="4" name="Picture 3" descr="C:\Users\cathrog\Documents\Moderation Cycle\Moderation Cycle.jpg"/>
          <p:cNvPicPr/>
          <p:nvPr/>
        </p:nvPicPr>
        <p:blipFill>
          <a:blip r:embed="rId3">
            <a:extLst>
              <a:ext uri="{28A0092B-C50C-407E-A947-70E740481C1C}">
                <a14:useLocalDpi xmlns:a14="http://schemas.microsoft.com/office/drawing/2010/main" val="0"/>
              </a:ext>
            </a:extLst>
          </a:blip>
          <a:srcRect/>
          <a:stretch>
            <a:fillRect/>
          </a:stretch>
        </p:blipFill>
        <p:spPr bwMode="auto">
          <a:xfrm>
            <a:off x="207004" y="1684298"/>
            <a:ext cx="8608384" cy="5173702"/>
          </a:xfrm>
          <a:prstGeom prst="rect">
            <a:avLst/>
          </a:prstGeom>
          <a:noFill/>
          <a:ln>
            <a:noFill/>
          </a:ln>
        </p:spPr>
      </p:pic>
      <p:sp>
        <p:nvSpPr>
          <p:cNvPr id="10" name="Oval 9"/>
          <p:cNvSpPr/>
          <p:nvPr/>
        </p:nvSpPr>
        <p:spPr>
          <a:xfrm>
            <a:off x="342900" y="3586163"/>
            <a:ext cx="1543050" cy="1357312"/>
          </a:xfrm>
          <a:prstGeom prst="ellipse">
            <a:avLst/>
          </a:prstGeom>
          <a:no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350">
              <a:solidFill>
                <a:srgbClr val="FFFFFF"/>
              </a:solidFill>
            </a:endParaRPr>
          </a:p>
        </p:txBody>
      </p:sp>
      <p:sp>
        <p:nvSpPr>
          <p:cNvPr id="11" name="Oval 10"/>
          <p:cNvSpPr/>
          <p:nvPr/>
        </p:nvSpPr>
        <p:spPr>
          <a:xfrm>
            <a:off x="5953126" y="4966335"/>
            <a:ext cx="1543050" cy="1357312"/>
          </a:xfrm>
          <a:prstGeom prst="ellipse">
            <a:avLst/>
          </a:prstGeom>
          <a:no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350">
              <a:solidFill>
                <a:srgbClr val="FFFFFF"/>
              </a:solidFill>
            </a:endParaRPr>
          </a:p>
        </p:txBody>
      </p:sp>
      <p:sp>
        <p:nvSpPr>
          <p:cNvPr id="12" name="Oval 11"/>
          <p:cNvSpPr/>
          <p:nvPr/>
        </p:nvSpPr>
        <p:spPr>
          <a:xfrm>
            <a:off x="7133339" y="3589020"/>
            <a:ext cx="1543050" cy="1357312"/>
          </a:xfrm>
          <a:prstGeom prst="ellipse">
            <a:avLst/>
          </a:prstGeom>
          <a:no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350">
              <a:solidFill>
                <a:srgbClr val="FFFFFF"/>
              </a:solidFill>
            </a:endParaRPr>
          </a:p>
        </p:txBody>
      </p:sp>
      <p:sp>
        <p:nvSpPr>
          <p:cNvPr id="13" name="Oval 12"/>
          <p:cNvSpPr/>
          <p:nvPr/>
        </p:nvSpPr>
        <p:spPr>
          <a:xfrm>
            <a:off x="3739671" y="5375910"/>
            <a:ext cx="1543050" cy="1357312"/>
          </a:xfrm>
          <a:prstGeom prst="ellipse">
            <a:avLst/>
          </a:prstGeom>
          <a:no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350">
              <a:solidFill>
                <a:srgbClr val="FFFFFF"/>
              </a:solidFill>
            </a:endParaRPr>
          </a:p>
        </p:txBody>
      </p:sp>
    </p:spTree>
    <p:extLst>
      <p:ext uri="{BB962C8B-B14F-4D97-AF65-F5344CB8AC3E}">
        <p14:creationId xmlns:p14="http://schemas.microsoft.com/office/powerpoint/2010/main" val="380027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ctr"/>
            <a:r>
              <a:rPr lang="en-GB" sz="2800" dirty="0" smtClean="0"/>
              <a:t>What are you hoping to get out of today?</a:t>
            </a:r>
            <a:endParaRPr lang="en-GB" sz="2800" dirty="0"/>
          </a:p>
        </p:txBody>
      </p:sp>
    </p:spTree>
    <p:extLst>
      <p:ext uri="{BB962C8B-B14F-4D97-AF65-F5344CB8AC3E}">
        <p14:creationId xmlns:p14="http://schemas.microsoft.com/office/powerpoint/2010/main" val="2278434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Includes sections on</a:t>
            </a:r>
            <a:r>
              <a:rPr lang="en-GB" dirty="0" smtClean="0"/>
              <a:t>:</a:t>
            </a:r>
            <a:endParaRPr lang="en-GB" dirty="0"/>
          </a:p>
        </p:txBody>
      </p:sp>
      <p:sp>
        <p:nvSpPr>
          <p:cNvPr id="3" name="Content Placeholder 2"/>
          <p:cNvSpPr>
            <a:spLocks noGrp="1"/>
          </p:cNvSpPr>
          <p:nvPr>
            <p:ph idx="1"/>
          </p:nvPr>
        </p:nvSpPr>
        <p:spPr/>
        <p:txBody>
          <a:bodyPr>
            <a:normAutofit/>
          </a:bodyPr>
          <a:lstStyle/>
          <a:p>
            <a:pPr lvl="0">
              <a:buFont typeface="Wingdings" panose="05000000000000000000" pitchFamily="2" charset="2"/>
              <a:buChar char="§"/>
            </a:pPr>
            <a:r>
              <a:rPr lang="en-GB" u="sng" dirty="0" smtClean="0">
                <a:hlinkClick r:id="rId2"/>
              </a:rPr>
              <a:t>Learning </a:t>
            </a:r>
            <a:r>
              <a:rPr lang="en-GB" u="sng" dirty="0">
                <a:hlinkClick r:id="rId2"/>
              </a:rPr>
              <a:t>Intentions</a:t>
            </a:r>
            <a:endParaRPr lang="en-GB" dirty="0"/>
          </a:p>
          <a:p>
            <a:pPr lvl="0">
              <a:buFont typeface="Wingdings" panose="05000000000000000000" pitchFamily="2" charset="2"/>
              <a:buChar char="§"/>
            </a:pPr>
            <a:r>
              <a:rPr lang="en-GB" u="sng" dirty="0">
                <a:hlinkClick r:id="rId3"/>
              </a:rPr>
              <a:t>Success Criteria</a:t>
            </a:r>
            <a:endParaRPr lang="en-GB" dirty="0"/>
          </a:p>
          <a:p>
            <a:pPr lvl="0">
              <a:buFont typeface="Wingdings" panose="05000000000000000000" pitchFamily="2" charset="2"/>
              <a:buChar char="§"/>
            </a:pPr>
            <a:r>
              <a:rPr lang="en-GB" u="sng" dirty="0">
                <a:hlinkClick r:id="rId4"/>
              </a:rPr>
              <a:t>Prior learning</a:t>
            </a:r>
            <a:endParaRPr lang="en-GB" dirty="0"/>
          </a:p>
          <a:p>
            <a:pPr>
              <a:buFont typeface="Wingdings" panose="05000000000000000000" pitchFamily="2" charset="2"/>
              <a:buChar char="§"/>
            </a:pPr>
            <a:r>
              <a:rPr lang="en-GB" u="sng" dirty="0" smtClean="0">
                <a:hlinkClick r:id="rId5"/>
              </a:rPr>
              <a:t>Effective </a:t>
            </a:r>
            <a:r>
              <a:rPr lang="en-GB" u="sng" dirty="0">
                <a:hlinkClick r:id="rId5"/>
              </a:rPr>
              <a:t>questioning</a:t>
            </a:r>
            <a:endParaRPr lang="en-GB" dirty="0"/>
          </a:p>
          <a:p>
            <a:pPr lvl="0">
              <a:buFont typeface="Wingdings" panose="05000000000000000000" pitchFamily="2" charset="2"/>
              <a:buChar char="§"/>
            </a:pPr>
            <a:r>
              <a:rPr lang="en-GB" u="sng" dirty="0">
                <a:hlinkClick r:id="rId6"/>
              </a:rPr>
              <a:t>Feedback</a:t>
            </a:r>
            <a:endParaRPr lang="en-GB" dirty="0"/>
          </a:p>
          <a:p>
            <a:pPr lvl="0">
              <a:buFont typeface="Wingdings" panose="05000000000000000000" pitchFamily="2" charset="2"/>
              <a:buChar char="§"/>
            </a:pPr>
            <a:r>
              <a:rPr lang="en-GB" u="sng" dirty="0">
                <a:hlinkClick r:id="rId7"/>
              </a:rPr>
              <a:t>Collaborative learning</a:t>
            </a:r>
            <a:endParaRPr lang="en-GB" dirty="0"/>
          </a:p>
          <a:p>
            <a:pPr lvl="0">
              <a:buFont typeface="Wingdings" panose="05000000000000000000" pitchFamily="2" charset="2"/>
              <a:buChar char="§"/>
            </a:pPr>
            <a:r>
              <a:rPr lang="en-GB" u="sng" dirty="0">
                <a:hlinkClick r:id="rId8"/>
              </a:rPr>
              <a:t>Differentiation</a:t>
            </a:r>
            <a:r>
              <a:rPr lang="en-GB" u="sng" dirty="0"/>
              <a:t> </a:t>
            </a:r>
            <a:endParaRPr lang="en-GB" dirty="0"/>
          </a:p>
          <a:p>
            <a:pPr lvl="0">
              <a:buFont typeface="Wingdings" panose="05000000000000000000" pitchFamily="2" charset="2"/>
              <a:buChar char="§"/>
            </a:pPr>
            <a:r>
              <a:rPr lang="en-GB" u="sng" dirty="0">
                <a:hlinkClick r:id="rId9"/>
              </a:rPr>
              <a:t>Self and peer assessment</a:t>
            </a:r>
            <a:endParaRPr lang="en-GB" dirty="0"/>
          </a:p>
          <a:p>
            <a:pPr>
              <a:buFont typeface="Wingdings" panose="05000000000000000000" pitchFamily="2" charset="2"/>
              <a:buChar char="§"/>
            </a:pPr>
            <a:r>
              <a:rPr lang="en-GB" u="sng" dirty="0" smtClean="0">
                <a:hlinkClick r:id="rId10"/>
              </a:rPr>
              <a:t>Plenary </a:t>
            </a:r>
            <a:endParaRPr lang="en-GB" dirty="0"/>
          </a:p>
        </p:txBody>
      </p:sp>
      <p:pic>
        <p:nvPicPr>
          <p:cNvPr id="5" name="Picture 4"/>
          <p:cNvPicPr>
            <a:picLocks noChangeAspect="1"/>
          </p:cNvPicPr>
          <p:nvPr/>
        </p:nvPicPr>
        <p:blipFill rotWithShape="1">
          <a:blip r:embed="rId11"/>
          <a:srcRect l="20312" t="8869" r="51094" b="19707"/>
          <a:stretch/>
        </p:blipFill>
        <p:spPr>
          <a:xfrm rot="382145">
            <a:off x="5210443" y="1765608"/>
            <a:ext cx="3077636" cy="4322144"/>
          </a:xfrm>
          <a:prstGeom prst="rect">
            <a:avLst/>
          </a:prstGeom>
        </p:spPr>
      </p:pic>
    </p:spTree>
    <p:extLst>
      <p:ext uri="{BB962C8B-B14F-4D97-AF65-F5344CB8AC3E}">
        <p14:creationId xmlns:p14="http://schemas.microsoft.com/office/powerpoint/2010/main" val="1002885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advice on embedding </a:t>
            </a:r>
            <a:r>
              <a:rPr lang="en-GB" dirty="0" err="1" smtClean="0"/>
              <a:t>AfL</a:t>
            </a:r>
            <a:r>
              <a:rPr lang="en-GB" dirty="0" smtClean="0"/>
              <a:t> in school</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l="62394" t="21886" r="2958" b="24615"/>
          <a:stretch/>
        </p:blipFill>
        <p:spPr>
          <a:xfrm>
            <a:off x="373992" y="1849229"/>
            <a:ext cx="8198505" cy="4899104"/>
          </a:xfrm>
          <a:prstGeom prst="rect">
            <a:avLst/>
          </a:prstGeom>
        </p:spPr>
      </p:pic>
    </p:spTree>
    <p:extLst>
      <p:ext uri="{BB962C8B-B14F-4D97-AF65-F5344CB8AC3E}">
        <p14:creationId xmlns:p14="http://schemas.microsoft.com/office/powerpoint/2010/main" val="3186586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checklists for learning walks / peer observations</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l="53099" t="8785" r="772" b="10057"/>
          <a:stretch/>
        </p:blipFill>
        <p:spPr>
          <a:xfrm>
            <a:off x="682046" y="1827192"/>
            <a:ext cx="7256851" cy="4940976"/>
          </a:xfrm>
          <a:prstGeom prst="rect">
            <a:avLst/>
          </a:prstGeom>
        </p:spPr>
      </p:pic>
    </p:spTree>
    <p:extLst>
      <p:ext uri="{BB962C8B-B14F-4D97-AF65-F5344CB8AC3E}">
        <p14:creationId xmlns:p14="http://schemas.microsoft.com/office/powerpoint/2010/main" val="2031532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Putting it to use</a:t>
            </a:r>
            <a:endParaRPr lang="en-GB"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GB" sz="2400" dirty="0" smtClean="0"/>
              <a:t>Share the resource with colleagues</a:t>
            </a:r>
          </a:p>
          <a:p>
            <a:pPr>
              <a:buFont typeface="Wingdings" panose="05000000000000000000" pitchFamily="2" charset="2"/>
              <a:buChar char="§"/>
            </a:pPr>
            <a:r>
              <a:rPr lang="en-GB" sz="2400" dirty="0" smtClean="0"/>
              <a:t>Identify needs of practitioners / school (using audit on </a:t>
            </a:r>
            <a:r>
              <a:rPr lang="en-GB" sz="2400" dirty="0" err="1" smtClean="0"/>
              <a:t>SALi</a:t>
            </a:r>
            <a:r>
              <a:rPr lang="en-GB" sz="2400" dirty="0" smtClean="0"/>
              <a:t>)</a:t>
            </a:r>
          </a:p>
          <a:p>
            <a:pPr>
              <a:buFont typeface="Wingdings" panose="05000000000000000000" pitchFamily="2" charset="2"/>
              <a:buChar char="§"/>
            </a:pPr>
            <a:r>
              <a:rPr lang="en-GB" sz="2400" dirty="0" smtClean="0"/>
              <a:t>Training on specific areas (using Guidance and associated PowerPoints, available on </a:t>
            </a:r>
            <a:r>
              <a:rPr lang="en-GB" sz="2400" dirty="0" err="1" smtClean="0"/>
              <a:t>SALi</a:t>
            </a:r>
            <a:r>
              <a:rPr lang="en-GB" sz="2400" dirty="0" smtClean="0"/>
              <a:t>) </a:t>
            </a:r>
          </a:p>
          <a:p>
            <a:pPr>
              <a:buFont typeface="Wingdings" panose="05000000000000000000" pitchFamily="2" charset="2"/>
              <a:buChar char="§"/>
            </a:pPr>
            <a:r>
              <a:rPr lang="en-GB" sz="2400" dirty="0" smtClean="0"/>
              <a:t>Focus on one aspect at a time – use LTG / TLC / checklists to assess progress</a:t>
            </a:r>
          </a:p>
        </p:txBody>
      </p:sp>
    </p:spTree>
    <p:extLst>
      <p:ext uri="{BB962C8B-B14F-4D97-AF65-F5344CB8AC3E}">
        <p14:creationId xmlns:p14="http://schemas.microsoft.com/office/powerpoint/2010/main" val="2963929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3"/>
          <a:srcRect l="22812" t="10259" r="23281" b="6923"/>
          <a:stretch/>
        </p:blipFill>
        <p:spPr>
          <a:xfrm>
            <a:off x="768096" y="157162"/>
            <a:ext cx="7658101" cy="6614823"/>
          </a:xfrm>
          <a:prstGeom prst="rect">
            <a:avLst/>
          </a:prstGeom>
        </p:spPr>
      </p:pic>
    </p:spTree>
    <p:extLst>
      <p:ext uri="{BB962C8B-B14F-4D97-AF65-F5344CB8AC3E}">
        <p14:creationId xmlns:p14="http://schemas.microsoft.com/office/powerpoint/2010/main" val="3782847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3"/>
          <a:srcRect l="23703" t="35768" r="22390" b="11745"/>
          <a:stretch/>
        </p:blipFill>
        <p:spPr>
          <a:xfrm>
            <a:off x="309489" y="248382"/>
            <a:ext cx="11535508" cy="6314729"/>
          </a:xfrm>
          <a:prstGeom prst="rect">
            <a:avLst/>
          </a:prstGeom>
        </p:spPr>
      </p:pic>
    </p:spTree>
    <p:extLst>
      <p:ext uri="{BB962C8B-B14F-4D97-AF65-F5344CB8AC3E}">
        <p14:creationId xmlns:p14="http://schemas.microsoft.com/office/powerpoint/2010/main" val="1593722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53749" t="11561" r="3369" b="18535"/>
          <a:stretch/>
        </p:blipFill>
        <p:spPr>
          <a:xfrm>
            <a:off x="497640" y="681264"/>
            <a:ext cx="8065937" cy="5088472"/>
          </a:xfrm>
          <a:prstGeom prst="rect">
            <a:avLst/>
          </a:prstGeom>
        </p:spPr>
      </p:pic>
    </p:spTree>
    <p:extLst>
      <p:ext uri="{BB962C8B-B14F-4D97-AF65-F5344CB8AC3E}">
        <p14:creationId xmlns:p14="http://schemas.microsoft.com/office/powerpoint/2010/main" val="38775197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Self Evaluation</a:t>
            </a:r>
            <a:endParaRPr lang="en-GB" dirty="0"/>
          </a:p>
        </p:txBody>
      </p:sp>
      <p:sp>
        <p:nvSpPr>
          <p:cNvPr id="3" name="Content Placeholder 2"/>
          <p:cNvSpPr>
            <a:spLocks noGrp="1"/>
          </p:cNvSpPr>
          <p:nvPr>
            <p:ph idx="1"/>
          </p:nvPr>
        </p:nvSpPr>
        <p:spPr/>
        <p:txBody>
          <a:bodyPr>
            <a:normAutofit/>
          </a:bodyPr>
          <a:lstStyle/>
          <a:p>
            <a:pPr marL="0" indent="0">
              <a:buNone/>
            </a:pPr>
            <a:r>
              <a:rPr lang="en-GB" sz="2400" dirty="0" smtClean="0"/>
              <a:t>At your tables, pick a section from the guidance to look at and identify:</a:t>
            </a:r>
          </a:p>
          <a:p>
            <a:pPr>
              <a:buFont typeface="Wingdings" panose="05000000000000000000" pitchFamily="2" charset="2"/>
              <a:buChar char="v"/>
            </a:pPr>
            <a:r>
              <a:rPr lang="en-GB" sz="2400" dirty="0" smtClean="0"/>
              <a:t>Two things you already do</a:t>
            </a:r>
          </a:p>
          <a:p>
            <a:pPr>
              <a:buFont typeface="Wingdings" panose="05000000000000000000" pitchFamily="2" charset="2"/>
              <a:buChar char="v"/>
            </a:pPr>
            <a:r>
              <a:rPr lang="en-GB" sz="2400" dirty="0" smtClean="0"/>
              <a:t>Two things you could use</a:t>
            </a:r>
            <a:endParaRPr lang="en-GB" sz="2400" dirty="0"/>
          </a:p>
        </p:txBody>
      </p:sp>
    </p:spTree>
    <p:extLst>
      <p:ext uri="{BB962C8B-B14F-4D97-AF65-F5344CB8AC3E}">
        <p14:creationId xmlns:p14="http://schemas.microsoft.com/office/powerpoint/2010/main" val="662320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a:t>
            </a:r>
            <a:endParaRPr lang="en-GB" dirty="0"/>
          </a:p>
        </p:txBody>
      </p:sp>
      <p:sp>
        <p:nvSpPr>
          <p:cNvPr id="3" name="Content Placeholder 2"/>
          <p:cNvSpPr>
            <a:spLocks noGrp="1"/>
          </p:cNvSpPr>
          <p:nvPr>
            <p:ph idx="1"/>
          </p:nvPr>
        </p:nvSpPr>
        <p:spPr/>
        <p:txBody>
          <a:bodyPr>
            <a:normAutofit/>
          </a:bodyPr>
          <a:lstStyle/>
          <a:p>
            <a:pPr marL="0" indent="0">
              <a:buNone/>
            </a:pPr>
            <a:r>
              <a:rPr lang="en-GB" sz="2400" dirty="0" smtClean="0"/>
              <a:t>Spend five minutes discussing:</a:t>
            </a:r>
          </a:p>
          <a:p>
            <a:pPr>
              <a:buFont typeface="Wingdings" panose="05000000000000000000" pitchFamily="2" charset="2"/>
              <a:buChar char="v"/>
            </a:pPr>
            <a:r>
              <a:rPr lang="en-GB" sz="2400" dirty="0" smtClean="0"/>
              <a:t>How you will use the guidance in your school / context</a:t>
            </a:r>
          </a:p>
          <a:p>
            <a:pPr>
              <a:buFont typeface="Wingdings" panose="05000000000000000000" pitchFamily="2" charset="2"/>
              <a:buChar char="v"/>
            </a:pPr>
            <a:r>
              <a:rPr lang="en-GB" sz="2400" dirty="0" smtClean="0"/>
              <a:t>If anything else could be added to the guidance</a:t>
            </a:r>
            <a:endParaRPr lang="en-GB" sz="2400" dirty="0"/>
          </a:p>
        </p:txBody>
      </p:sp>
    </p:spTree>
    <p:extLst>
      <p:ext uri="{BB962C8B-B14F-4D97-AF65-F5344CB8AC3E}">
        <p14:creationId xmlns:p14="http://schemas.microsoft.com/office/powerpoint/2010/main" val="187329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Moderation of reporting</a:t>
            </a:r>
            <a:endParaRPr lang="en-GB" dirty="0"/>
          </a:p>
        </p:txBody>
      </p:sp>
      <p:sp>
        <p:nvSpPr>
          <p:cNvPr id="3" name="Subtitle 2"/>
          <p:cNvSpPr>
            <a:spLocks noGrp="1"/>
          </p:cNvSpPr>
          <p:nvPr>
            <p:ph type="subTitle" idx="1"/>
          </p:nvPr>
        </p:nvSpPr>
        <p:spPr/>
        <p:txBody>
          <a:bodyPr/>
          <a:lstStyle/>
          <a:p>
            <a:r>
              <a:rPr lang="en-GB" dirty="0" smtClean="0"/>
              <a:t>Thursday 18</a:t>
            </a:r>
            <a:r>
              <a:rPr lang="en-GB" baseline="30000" dirty="0" smtClean="0"/>
              <a:t>th</a:t>
            </a:r>
            <a:r>
              <a:rPr lang="en-GB" dirty="0" smtClean="0"/>
              <a:t> April </a:t>
            </a:r>
            <a:endParaRPr lang="en-GB" dirty="0"/>
          </a:p>
        </p:txBody>
      </p:sp>
      <p:sp>
        <p:nvSpPr>
          <p:cNvPr id="4" name="Rectangle 3"/>
          <p:cNvSpPr/>
          <p:nvPr/>
        </p:nvSpPr>
        <p:spPr>
          <a:xfrm>
            <a:off x="4478705" y="3290500"/>
            <a:ext cx="280846" cy="300082"/>
          </a:xfrm>
          <a:prstGeom prst="rect">
            <a:avLst/>
          </a:prstGeom>
        </p:spPr>
        <p:txBody>
          <a:bodyPr wrap="none">
            <a:spAutoFit/>
          </a:bodyPr>
          <a:lstStyle/>
          <a:p>
            <a:r>
              <a:rPr lang="en-GB" sz="1350" dirty="0"/>
              <a:t>  </a:t>
            </a:r>
          </a:p>
        </p:txBody>
      </p:sp>
      <p:sp>
        <p:nvSpPr>
          <p:cNvPr id="5" name="Rectangle 4"/>
          <p:cNvSpPr/>
          <p:nvPr/>
        </p:nvSpPr>
        <p:spPr>
          <a:xfrm>
            <a:off x="4478705" y="3290500"/>
            <a:ext cx="232756" cy="300082"/>
          </a:xfrm>
          <a:prstGeom prst="rect">
            <a:avLst/>
          </a:prstGeom>
        </p:spPr>
        <p:txBody>
          <a:bodyPr wrap="none">
            <a:spAutoFit/>
          </a:bodyPr>
          <a:lstStyle/>
          <a:p>
            <a:r>
              <a:rPr lang="en-GB" sz="1350" dirty="0"/>
              <a:t> </a:t>
            </a:r>
          </a:p>
        </p:txBody>
      </p:sp>
    </p:spTree>
    <p:extLst>
      <p:ext uri="{BB962C8B-B14F-4D97-AF65-F5344CB8AC3E}">
        <p14:creationId xmlns:p14="http://schemas.microsoft.com/office/powerpoint/2010/main" val="3242786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Update of National Messages</a:t>
            </a:r>
            <a:endParaRPr lang="en-GB"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GB" sz="2800" dirty="0" smtClean="0"/>
              <a:t>Moderation Cycle update </a:t>
            </a:r>
          </a:p>
          <a:p>
            <a:pPr>
              <a:buFont typeface="Wingdings" panose="05000000000000000000" pitchFamily="2" charset="2"/>
              <a:buChar char="v"/>
            </a:pPr>
            <a:r>
              <a:rPr lang="en-GB" sz="2800" dirty="0" smtClean="0"/>
              <a:t>Listening and Talking Moderation</a:t>
            </a:r>
          </a:p>
          <a:p>
            <a:pPr>
              <a:buFont typeface="Wingdings" panose="05000000000000000000" pitchFamily="2" charset="2"/>
              <a:buChar char="v"/>
            </a:pPr>
            <a:r>
              <a:rPr lang="en-GB" sz="2800" dirty="0" smtClean="0"/>
              <a:t>SNSA as part of a range of evidence</a:t>
            </a:r>
            <a:endParaRPr lang="en-GB" sz="2800" dirty="0"/>
          </a:p>
        </p:txBody>
      </p:sp>
    </p:spTree>
    <p:extLst>
      <p:ext uri="{BB962C8B-B14F-4D97-AF65-F5344CB8AC3E}">
        <p14:creationId xmlns:p14="http://schemas.microsoft.com/office/powerpoint/2010/main" val="42790292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4" y="307180"/>
            <a:ext cx="8880222" cy="6150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1454945" y="845345"/>
            <a:ext cx="1674018" cy="1612105"/>
          </a:xfrm>
          <a:prstGeom prst="ellipse">
            <a:avLst/>
          </a:prstGeom>
          <a:no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350">
              <a:solidFill>
                <a:srgbClr val="FFFFFF"/>
              </a:solidFill>
            </a:endParaRPr>
          </a:p>
        </p:txBody>
      </p:sp>
    </p:spTree>
    <p:extLst>
      <p:ext uri="{BB962C8B-B14F-4D97-AF65-F5344CB8AC3E}">
        <p14:creationId xmlns:p14="http://schemas.microsoft.com/office/powerpoint/2010/main" val="147297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812597" y="2728912"/>
            <a:ext cx="4441238" cy="2245995"/>
          </a:xfrm>
        </p:spPr>
        <p:txBody>
          <a:bodyPr>
            <a:normAutofit/>
          </a:bodyPr>
          <a:lstStyle/>
          <a:p>
            <a:r>
              <a:rPr lang="en-GB" sz="3200" dirty="0"/>
              <a:t>What are the key features of effective reporting?</a:t>
            </a:r>
          </a:p>
        </p:txBody>
      </p:sp>
      <p:sp>
        <p:nvSpPr>
          <p:cNvPr id="4" name="Oval Callout 3"/>
          <p:cNvSpPr/>
          <p:nvPr/>
        </p:nvSpPr>
        <p:spPr>
          <a:xfrm>
            <a:off x="2141410" y="2214563"/>
            <a:ext cx="4543425" cy="2357438"/>
          </a:xfrm>
          <a:prstGeom prst="wedgeEllipseCallout">
            <a:avLst>
              <a:gd name="adj1" fmla="val -53832"/>
              <a:gd name="adj2" fmla="val 556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9181455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
              <a:defRPr sz="1500">
                <a:solidFill>
                  <a:srgbClr val="0033CC"/>
                </a:solidFill>
                <a:latin typeface="Arial" panose="020B0604020202020204" pitchFamily="34" charset="0"/>
                <a:ea typeface="ＭＳ Ｐゴシック" panose="020B0600070205080204" pitchFamily="34" charset="-128"/>
              </a:defRPr>
            </a:lvl1pPr>
            <a:lvl2pPr marL="28448794" indent="-28105894" eaLnBrk="0" hangingPunct="0">
              <a:spcBef>
                <a:spcPct val="20000"/>
              </a:spcBef>
              <a:buClr>
                <a:srgbClr val="FFFF00"/>
              </a:buClr>
              <a:buFont typeface="Wingdings" panose="05000000000000000000" pitchFamily="2" charset="2"/>
              <a:buChar char="§"/>
              <a:defRPr sz="1500" i="1">
                <a:solidFill>
                  <a:srgbClr val="0033CC"/>
                </a:solidFill>
                <a:latin typeface="Arial" panose="020B0604020202020204" pitchFamily="34" charset="0"/>
                <a:ea typeface="ＭＳ Ｐゴシック" panose="020B0600070205080204" pitchFamily="34" charset="-128"/>
              </a:defRPr>
            </a:lvl2pPr>
            <a:lvl3pPr marL="857250" indent="-171450" eaLnBrk="0" hangingPunct="0">
              <a:spcBef>
                <a:spcPct val="20000"/>
              </a:spcBef>
              <a:buClr>
                <a:srgbClr val="9933FF"/>
              </a:buClr>
              <a:buFont typeface="Wingdings" panose="05000000000000000000" pitchFamily="2" charset="2"/>
              <a:buChar char="§"/>
              <a:defRPr sz="1500" i="1">
                <a:solidFill>
                  <a:srgbClr val="0033CC"/>
                </a:solidFill>
                <a:latin typeface="Arial" panose="020B0604020202020204" pitchFamily="34" charset="0"/>
                <a:ea typeface="ＭＳ Ｐゴシック" panose="020B0600070205080204" pitchFamily="34" charset="-128"/>
              </a:defRPr>
            </a:lvl3pPr>
            <a:lvl4pPr marL="1200150" indent="-171450" eaLnBrk="0" hangingPunct="0">
              <a:spcBef>
                <a:spcPct val="20000"/>
              </a:spcBef>
              <a:buClr>
                <a:schemeClr val="hlink"/>
              </a:buClr>
              <a:buFont typeface="Wingdings" panose="05000000000000000000" pitchFamily="2" charset="2"/>
              <a:buChar char="§"/>
              <a:defRPr sz="1500" i="1">
                <a:solidFill>
                  <a:srgbClr val="0033CC"/>
                </a:solidFill>
                <a:latin typeface="Arial" panose="020B0604020202020204" pitchFamily="34" charset="0"/>
                <a:ea typeface="ＭＳ Ｐゴシック" panose="020B0600070205080204" pitchFamily="34" charset="-128"/>
              </a:defRPr>
            </a:lvl4pPr>
            <a:lvl5pPr marL="1543050" indent="-171450" eaLnBrk="0" hangingPunct="0">
              <a:spcBef>
                <a:spcPct val="20000"/>
              </a:spcBef>
              <a:buClr>
                <a:srgbClr val="FF6600"/>
              </a:buClr>
              <a:buFont typeface="Wingdings" panose="05000000000000000000" pitchFamily="2" charset="2"/>
              <a:buChar char="§"/>
              <a:defRPr sz="1500" i="1">
                <a:solidFill>
                  <a:srgbClr val="0033CC"/>
                </a:solidFill>
                <a:latin typeface="Arial" panose="020B0604020202020204" pitchFamily="34" charset="0"/>
                <a:ea typeface="ＭＳ Ｐゴシック" panose="020B0600070205080204" pitchFamily="34" charset="-128"/>
              </a:defRPr>
            </a:lvl5pPr>
            <a:lvl6pPr marL="1885950" indent="-171450" eaLnBrk="0" fontAlgn="base" hangingPunct="0">
              <a:spcBef>
                <a:spcPct val="20000"/>
              </a:spcBef>
              <a:spcAft>
                <a:spcPct val="0"/>
              </a:spcAft>
              <a:buClr>
                <a:srgbClr val="FF6600"/>
              </a:buClr>
              <a:buFont typeface="Wingdings" panose="05000000000000000000" pitchFamily="2" charset="2"/>
              <a:buChar char="§"/>
              <a:defRPr sz="1500" i="1">
                <a:solidFill>
                  <a:srgbClr val="0033CC"/>
                </a:solidFill>
                <a:latin typeface="Arial" panose="020B0604020202020204" pitchFamily="34" charset="0"/>
                <a:ea typeface="ＭＳ Ｐゴシック" panose="020B0600070205080204" pitchFamily="34" charset="-128"/>
              </a:defRPr>
            </a:lvl6pPr>
            <a:lvl7pPr marL="2228850" indent="-171450" eaLnBrk="0" fontAlgn="base" hangingPunct="0">
              <a:spcBef>
                <a:spcPct val="20000"/>
              </a:spcBef>
              <a:spcAft>
                <a:spcPct val="0"/>
              </a:spcAft>
              <a:buClr>
                <a:srgbClr val="FF6600"/>
              </a:buClr>
              <a:buFont typeface="Wingdings" panose="05000000000000000000" pitchFamily="2" charset="2"/>
              <a:buChar char="§"/>
              <a:defRPr sz="1500" i="1">
                <a:solidFill>
                  <a:srgbClr val="0033CC"/>
                </a:solidFill>
                <a:latin typeface="Arial" panose="020B0604020202020204" pitchFamily="34" charset="0"/>
                <a:ea typeface="ＭＳ Ｐゴシック" panose="020B0600070205080204" pitchFamily="34" charset="-128"/>
              </a:defRPr>
            </a:lvl7pPr>
            <a:lvl8pPr marL="2571750" indent="-171450" eaLnBrk="0" fontAlgn="base" hangingPunct="0">
              <a:spcBef>
                <a:spcPct val="20000"/>
              </a:spcBef>
              <a:spcAft>
                <a:spcPct val="0"/>
              </a:spcAft>
              <a:buClr>
                <a:srgbClr val="FF6600"/>
              </a:buClr>
              <a:buFont typeface="Wingdings" panose="05000000000000000000" pitchFamily="2" charset="2"/>
              <a:buChar char="§"/>
              <a:defRPr sz="1500" i="1">
                <a:solidFill>
                  <a:srgbClr val="0033CC"/>
                </a:solidFill>
                <a:latin typeface="Arial" panose="020B0604020202020204" pitchFamily="34" charset="0"/>
                <a:ea typeface="ＭＳ Ｐゴシック" panose="020B0600070205080204" pitchFamily="34" charset="-128"/>
              </a:defRPr>
            </a:lvl8pPr>
            <a:lvl9pPr marL="2914650" indent="-171450" eaLnBrk="0" fontAlgn="base" hangingPunct="0">
              <a:spcBef>
                <a:spcPct val="20000"/>
              </a:spcBef>
              <a:spcAft>
                <a:spcPct val="0"/>
              </a:spcAft>
              <a:buClr>
                <a:srgbClr val="FF6600"/>
              </a:buClr>
              <a:buFont typeface="Wingdings" panose="05000000000000000000" pitchFamily="2" charset="2"/>
              <a:buChar char="§"/>
              <a:defRPr sz="1500" i="1">
                <a:solidFill>
                  <a:srgbClr val="0033CC"/>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E9CDE73F-A5DC-4AF7-84B7-E8A8CC2B0EA9}" type="datetime3">
              <a:rPr lang="en-US" altLang="en-US" sz="1050">
                <a:solidFill>
                  <a:srgbClr val="FFFFFF"/>
                </a:solidFill>
              </a:rPr>
              <a:pPr eaLnBrk="1" hangingPunct="1">
                <a:spcBef>
                  <a:spcPct val="0"/>
                </a:spcBef>
                <a:buFontTx/>
                <a:buNone/>
              </a:pPr>
              <a:t>23 April 2019</a:t>
            </a:fld>
            <a:endParaRPr lang="en-GB" altLang="en-US" sz="1050" dirty="0">
              <a:solidFill>
                <a:srgbClr val="FFFFFF"/>
              </a:solidFill>
            </a:endParaRPr>
          </a:p>
        </p:txBody>
      </p:sp>
      <p:pic>
        <p:nvPicPr>
          <p:cNvPr id="21506" name="Picture 2"/>
          <p:cNvPicPr>
            <a:picLocks noChangeAspect="1" noChangeArrowheads="1"/>
          </p:cNvPicPr>
          <p:nvPr/>
        </p:nvPicPr>
        <p:blipFill>
          <a:blip r:embed="rId3"/>
          <a:srcRect/>
          <a:stretch>
            <a:fillRect/>
          </a:stretch>
        </p:blipFill>
        <p:spPr bwMode="auto">
          <a:xfrm>
            <a:off x="7424026" y="2339068"/>
            <a:ext cx="1176029" cy="16821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61" name="Content Placeholder 1"/>
          <p:cNvSpPr>
            <a:spLocks noGrp="1"/>
          </p:cNvSpPr>
          <p:nvPr>
            <p:ph idx="1"/>
          </p:nvPr>
        </p:nvSpPr>
        <p:spPr>
          <a:xfrm>
            <a:off x="768097" y="2724870"/>
            <a:ext cx="6550106" cy="1677590"/>
          </a:xfrm>
        </p:spPr>
        <p:txBody>
          <a:bodyPr>
            <a:normAutofit/>
          </a:bodyPr>
          <a:lstStyle/>
          <a:p>
            <a:pPr marL="0" indent="0">
              <a:buNone/>
              <a:defRPr/>
            </a:pPr>
            <a:r>
              <a:rPr lang="en-GB" altLang="en-US" dirty="0">
                <a:ea typeface="ＭＳ Ｐゴシック" pitchFamily="34" charset="-128"/>
                <a:sym typeface="Wingdings"/>
              </a:rPr>
              <a:t> </a:t>
            </a:r>
            <a:r>
              <a:rPr lang="en-GB" altLang="en-US" dirty="0">
                <a:ea typeface="ＭＳ Ｐゴシック" pitchFamily="34" charset="-128"/>
              </a:rPr>
              <a:t>Do not spend time writing long reports for parents which </a:t>
            </a:r>
            <a:r>
              <a:rPr lang="en-GB" altLang="en-US" dirty="0">
                <a:solidFill>
                  <a:srgbClr val="FF0000"/>
                </a:solidFill>
                <a:ea typeface="ＭＳ Ｐゴシック" pitchFamily="34" charset="-128"/>
              </a:rPr>
              <a:t>describe lots of classwork </a:t>
            </a:r>
            <a:r>
              <a:rPr lang="en-GB" altLang="en-US" dirty="0">
                <a:ea typeface="ＭＳ Ｐゴシック" pitchFamily="34" charset="-128"/>
              </a:rPr>
              <a:t>or use professional </a:t>
            </a:r>
            <a:r>
              <a:rPr lang="en-GB" altLang="en-US" dirty="0">
                <a:solidFill>
                  <a:srgbClr val="FF0000"/>
                </a:solidFill>
                <a:ea typeface="ＭＳ Ｐゴシック" pitchFamily="34" charset="-128"/>
              </a:rPr>
              <a:t>jargon</a:t>
            </a:r>
            <a:r>
              <a:rPr lang="en-GB" altLang="en-US" dirty="0">
                <a:ea typeface="ＭＳ Ｐゴシック" pitchFamily="34" charset="-128"/>
              </a:rPr>
              <a:t>.</a:t>
            </a:r>
          </a:p>
          <a:p>
            <a:pPr marL="0" indent="0">
              <a:buNone/>
              <a:defRPr/>
            </a:pPr>
            <a:endParaRPr lang="en-GB" altLang="en-US" dirty="0">
              <a:ea typeface="ＭＳ Ｐゴシック" pitchFamily="34" charset="-128"/>
            </a:endParaRPr>
          </a:p>
        </p:txBody>
      </p:sp>
      <p:sp>
        <p:nvSpPr>
          <p:cNvPr id="28678" name="Rectangle 1"/>
          <p:cNvSpPr>
            <a:spLocks noChangeArrowheads="1"/>
          </p:cNvSpPr>
          <p:nvPr/>
        </p:nvSpPr>
        <p:spPr bwMode="auto">
          <a:xfrm>
            <a:off x="1643062" y="1107282"/>
            <a:ext cx="33105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anose="05000000000000000000" pitchFamily="2" charset="2"/>
              <a:buChar char="§"/>
              <a:defRPr sz="2000">
                <a:solidFill>
                  <a:srgbClr val="0033CC"/>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FFFF00"/>
              </a:buClr>
              <a:buFont typeface="Wingdings" panose="05000000000000000000" pitchFamily="2" charset="2"/>
              <a:buChar char="§"/>
              <a:defRPr sz="2000" i="1">
                <a:solidFill>
                  <a:srgbClr val="0033CC"/>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9933FF"/>
              </a:buClr>
              <a:buFont typeface="Wingdings" panose="05000000000000000000" pitchFamily="2" charset="2"/>
              <a:buChar char="§"/>
              <a:defRPr sz="2000" i="1">
                <a:solidFill>
                  <a:srgbClr val="0033CC"/>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hlink"/>
              </a:buClr>
              <a:buFont typeface="Wingdings" panose="05000000000000000000" pitchFamily="2" charset="2"/>
              <a:buChar char="§"/>
              <a:defRPr sz="2000" i="1">
                <a:solidFill>
                  <a:srgbClr val="0033CC"/>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rgbClr val="FF6600"/>
              </a:buClr>
              <a:buFont typeface="Wingdings" panose="05000000000000000000" pitchFamily="2" charset="2"/>
              <a:buChar char="§"/>
              <a:defRPr sz="2000" i="1">
                <a:solidFill>
                  <a:srgbClr val="0033CC"/>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6600"/>
              </a:buClr>
              <a:buFont typeface="Wingdings" panose="05000000000000000000" pitchFamily="2" charset="2"/>
              <a:buChar char="§"/>
              <a:defRPr sz="2000" i="1">
                <a:solidFill>
                  <a:srgbClr val="0033CC"/>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6600"/>
              </a:buClr>
              <a:buFont typeface="Wingdings" panose="05000000000000000000" pitchFamily="2" charset="2"/>
              <a:buChar char="§"/>
              <a:defRPr sz="2000" i="1">
                <a:solidFill>
                  <a:srgbClr val="0033CC"/>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6600"/>
              </a:buClr>
              <a:buFont typeface="Wingdings" panose="05000000000000000000" pitchFamily="2" charset="2"/>
              <a:buChar char="§"/>
              <a:defRPr sz="2000" i="1">
                <a:solidFill>
                  <a:srgbClr val="0033CC"/>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6600"/>
              </a:buClr>
              <a:buFont typeface="Wingdings" panose="05000000000000000000" pitchFamily="2" charset="2"/>
              <a:buChar char="§"/>
              <a:defRPr sz="2000" i="1">
                <a:solidFill>
                  <a:srgbClr val="0033CC"/>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rgbClr val="FFFFFF"/>
                </a:solidFill>
              </a:rPr>
              <a:t>National Publications</a:t>
            </a:r>
          </a:p>
        </p:txBody>
      </p:sp>
      <p:sp>
        <p:nvSpPr>
          <p:cNvPr id="7" name="Content Placeholder 1"/>
          <p:cNvSpPr txBox="1">
            <a:spLocks/>
          </p:cNvSpPr>
          <p:nvPr/>
        </p:nvSpPr>
        <p:spPr bwMode="auto">
          <a:xfrm>
            <a:off x="3145121" y="612821"/>
            <a:ext cx="5691698" cy="111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Wingdings" pitchFamily="-101" charset="2"/>
              <a:buChar char="§"/>
              <a:defRPr sz="2000">
                <a:solidFill>
                  <a:srgbClr val="0033CC"/>
                </a:solidFill>
                <a:latin typeface="+mn-lt"/>
                <a:ea typeface="ＭＳ Ｐゴシック" pitchFamily="4" charset="-128"/>
                <a:cs typeface="ＭＳ Ｐゴシック" pitchFamily="4" charset="-128"/>
              </a:defRPr>
            </a:lvl1pPr>
            <a:lvl2pPr marL="742950" indent="-285750" algn="l" rtl="0" eaLnBrk="0" fontAlgn="base" hangingPunct="0">
              <a:spcBef>
                <a:spcPct val="20000"/>
              </a:spcBef>
              <a:spcAft>
                <a:spcPct val="0"/>
              </a:spcAft>
              <a:buClr>
                <a:srgbClr val="FFFF00"/>
              </a:buClr>
              <a:buFont typeface="Wingdings" pitchFamily="-101" charset="2"/>
              <a:buChar char="§"/>
              <a:defRPr sz="2000" i="1">
                <a:solidFill>
                  <a:srgbClr val="0033CC"/>
                </a:solidFill>
                <a:latin typeface="+mn-lt"/>
                <a:ea typeface="ＭＳ Ｐゴシック" pitchFamily="4" charset="-128"/>
              </a:defRPr>
            </a:lvl2pPr>
            <a:lvl3pPr marL="1143000" indent="-228600" algn="l" rtl="0" eaLnBrk="0" fontAlgn="base" hangingPunct="0">
              <a:spcBef>
                <a:spcPct val="20000"/>
              </a:spcBef>
              <a:spcAft>
                <a:spcPct val="0"/>
              </a:spcAft>
              <a:buClr>
                <a:srgbClr val="9933FF"/>
              </a:buClr>
              <a:buFont typeface="Wingdings" pitchFamily="-101" charset="2"/>
              <a:buChar char="§"/>
              <a:defRPr sz="2000" i="1">
                <a:solidFill>
                  <a:srgbClr val="0033CC"/>
                </a:solidFill>
                <a:latin typeface="+mn-lt"/>
                <a:ea typeface="ＭＳ Ｐゴシック" pitchFamily="4" charset="-128"/>
              </a:defRPr>
            </a:lvl3pPr>
            <a:lvl4pPr marL="1600200" indent="-228600" algn="l" rtl="0" eaLnBrk="0" fontAlgn="base" hangingPunct="0">
              <a:spcBef>
                <a:spcPct val="20000"/>
              </a:spcBef>
              <a:spcAft>
                <a:spcPct val="0"/>
              </a:spcAft>
              <a:buClr>
                <a:schemeClr val="hlink"/>
              </a:buClr>
              <a:buFont typeface="Wingdings" pitchFamily="-101" charset="2"/>
              <a:buChar char="§"/>
              <a:defRPr sz="2000" i="1">
                <a:solidFill>
                  <a:srgbClr val="0033CC"/>
                </a:solidFill>
                <a:latin typeface="+mn-lt"/>
                <a:ea typeface="ＭＳ Ｐゴシック" pitchFamily="4" charset="-128"/>
              </a:defRPr>
            </a:lvl4pPr>
            <a:lvl5pPr marL="2057400" indent="-228600" algn="l" rtl="0" eaLnBrk="0" fontAlgn="base" hangingPunct="0">
              <a:spcBef>
                <a:spcPct val="20000"/>
              </a:spcBef>
              <a:spcAft>
                <a:spcPct val="0"/>
              </a:spcAft>
              <a:buClr>
                <a:srgbClr val="FF6600"/>
              </a:buClr>
              <a:buFont typeface="Wingdings" pitchFamily="-101" charset="2"/>
              <a:buChar char="§"/>
              <a:defRPr sz="2000" i="1">
                <a:solidFill>
                  <a:srgbClr val="0033CC"/>
                </a:solidFill>
                <a:latin typeface="+mn-lt"/>
                <a:ea typeface="ＭＳ Ｐゴシック" pitchFamily="4" charset="-128"/>
              </a:defRPr>
            </a:lvl5pPr>
            <a:lvl6pPr marL="2514600" indent="-228600" algn="l" rtl="0" fontAlgn="base">
              <a:spcBef>
                <a:spcPct val="20000"/>
              </a:spcBef>
              <a:spcAft>
                <a:spcPct val="0"/>
              </a:spcAft>
              <a:buClr>
                <a:srgbClr val="FF6600"/>
              </a:buClr>
              <a:buFont typeface="Wingdings" pitchFamily="4" charset="2"/>
              <a:buChar char="§"/>
              <a:defRPr sz="2000" i="1">
                <a:solidFill>
                  <a:srgbClr val="0033CC"/>
                </a:solidFill>
                <a:latin typeface="+mn-lt"/>
                <a:ea typeface="ＭＳ Ｐゴシック" pitchFamily="4" charset="-128"/>
              </a:defRPr>
            </a:lvl6pPr>
            <a:lvl7pPr marL="2971800" indent="-228600" algn="l" rtl="0" fontAlgn="base">
              <a:spcBef>
                <a:spcPct val="20000"/>
              </a:spcBef>
              <a:spcAft>
                <a:spcPct val="0"/>
              </a:spcAft>
              <a:buClr>
                <a:srgbClr val="FF6600"/>
              </a:buClr>
              <a:buFont typeface="Wingdings" pitchFamily="4" charset="2"/>
              <a:buChar char="§"/>
              <a:defRPr sz="2000" i="1">
                <a:solidFill>
                  <a:srgbClr val="0033CC"/>
                </a:solidFill>
                <a:latin typeface="+mn-lt"/>
                <a:ea typeface="ＭＳ Ｐゴシック" pitchFamily="4" charset="-128"/>
              </a:defRPr>
            </a:lvl7pPr>
            <a:lvl8pPr marL="3429000" indent="-228600" algn="l" rtl="0" fontAlgn="base">
              <a:spcBef>
                <a:spcPct val="20000"/>
              </a:spcBef>
              <a:spcAft>
                <a:spcPct val="0"/>
              </a:spcAft>
              <a:buClr>
                <a:srgbClr val="FF6600"/>
              </a:buClr>
              <a:buFont typeface="Wingdings" pitchFamily="4" charset="2"/>
              <a:buChar char="§"/>
              <a:defRPr sz="2000" i="1">
                <a:solidFill>
                  <a:srgbClr val="0033CC"/>
                </a:solidFill>
                <a:latin typeface="+mn-lt"/>
                <a:ea typeface="ＭＳ Ｐゴシック" pitchFamily="4" charset="-128"/>
              </a:defRPr>
            </a:lvl8pPr>
            <a:lvl9pPr marL="3886200" indent="-228600" algn="l" rtl="0" fontAlgn="base">
              <a:spcBef>
                <a:spcPct val="20000"/>
              </a:spcBef>
              <a:spcAft>
                <a:spcPct val="0"/>
              </a:spcAft>
              <a:buClr>
                <a:srgbClr val="FF6600"/>
              </a:buClr>
              <a:buFont typeface="Wingdings" pitchFamily="4" charset="2"/>
              <a:buChar char="§"/>
              <a:defRPr sz="2000" i="1">
                <a:solidFill>
                  <a:srgbClr val="0033CC"/>
                </a:solidFill>
                <a:latin typeface="+mn-lt"/>
                <a:ea typeface="ＭＳ Ｐゴシック" pitchFamily="4" charset="-128"/>
              </a:defRPr>
            </a:lvl9pPr>
          </a:lstStyle>
          <a:p>
            <a:pPr marL="0" indent="0">
              <a:buNone/>
              <a:defRPr/>
            </a:pPr>
            <a:r>
              <a:rPr lang="en-GB" altLang="en-US" kern="0" dirty="0">
                <a:solidFill>
                  <a:schemeClr val="tx1"/>
                </a:solidFill>
                <a:ea typeface="ＭＳ Ｐゴシック" pitchFamily="-101" charset="-128"/>
                <a:sym typeface="Wingdings" pitchFamily="-101" charset="2"/>
              </a:rPr>
              <a:t> </a:t>
            </a:r>
            <a:r>
              <a:rPr lang="en-GB" altLang="en-US" kern="0" dirty="0">
                <a:solidFill>
                  <a:schemeClr val="tx1"/>
                </a:solidFill>
                <a:ea typeface="ＭＳ Ｐゴシック" pitchFamily="-101" charset="-128"/>
              </a:rPr>
              <a:t>Schools should </a:t>
            </a:r>
            <a:r>
              <a:rPr lang="en-GB" altLang="en-US" kern="0" dirty="0">
                <a:solidFill>
                  <a:srgbClr val="00B050"/>
                </a:solidFill>
                <a:ea typeface="ＭＳ Ｐゴシック" pitchFamily="-101" charset="-128"/>
              </a:rPr>
              <a:t>involve parents </a:t>
            </a:r>
            <a:r>
              <a:rPr lang="en-GB" altLang="en-US" kern="0" dirty="0">
                <a:solidFill>
                  <a:schemeClr val="tx1"/>
                </a:solidFill>
                <a:ea typeface="ＭＳ Ｐゴシック" pitchFamily="-101" charset="-128"/>
              </a:rPr>
              <a:t>in developing more </a:t>
            </a:r>
            <a:r>
              <a:rPr lang="en-GB" altLang="en-US" kern="0" dirty="0">
                <a:solidFill>
                  <a:srgbClr val="00B050"/>
                </a:solidFill>
                <a:ea typeface="ＭＳ Ｐゴシック" pitchFamily="-101" charset="-128"/>
              </a:rPr>
              <a:t>simple and effective </a:t>
            </a:r>
            <a:r>
              <a:rPr lang="en-GB" altLang="en-US" kern="0" dirty="0">
                <a:solidFill>
                  <a:schemeClr val="tx1"/>
                </a:solidFill>
                <a:ea typeface="ＭＳ Ｐゴシック" pitchFamily="-101" charset="-128"/>
              </a:rPr>
              <a:t>means of reporting that emphasise quality of engagement rather than </a:t>
            </a:r>
            <a:r>
              <a:rPr lang="en-GB" altLang="en-US" kern="0" dirty="0">
                <a:solidFill>
                  <a:srgbClr val="FF0000"/>
                </a:solidFill>
                <a:ea typeface="ＭＳ Ｐゴシック" pitchFamily="-101" charset="-128"/>
              </a:rPr>
              <a:t>reams of paperwork.</a:t>
            </a:r>
          </a:p>
        </p:txBody>
      </p:sp>
      <p:pic>
        <p:nvPicPr>
          <p:cNvPr id="19464" name="Picture 8"/>
          <p:cNvPicPr>
            <a:picLocks noChangeAspect="1" noChangeArrowheads="1"/>
          </p:cNvPicPr>
          <p:nvPr/>
        </p:nvPicPr>
        <p:blipFill>
          <a:blip r:embed="rId4"/>
          <a:srcRect/>
          <a:stretch>
            <a:fillRect/>
          </a:stretch>
        </p:blipFill>
        <p:spPr bwMode="auto">
          <a:xfrm>
            <a:off x="873919" y="579401"/>
            <a:ext cx="1807369" cy="12030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18687" y="4372612"/>
            <a:ext cx="8518132" cy="2246769"/>
          </a:xfrm>
          <a:prstGeom prst="rect">
            <a:avLst/>
          </a:prstGeom>
        </p:spPr>
        <p:txBody>
          <a:bodyPr wrap="square">
            <a:spAutoFit/>
          </a:bodyPr>
          <a:lstStyle/>
          <a:p>
            <a:endParaRPr lang="en-GB" sz="2000" dirty="0">
              <a:solidFill>
                <a:srgbClr val="000000"/>
              </a:solidFill>
            </a:endParaRPr>
          </a:p>
          <a:p>
            <a:r>
              <a:rPr lang="en-GB" altLang="en-US" sz="2000" kern="0" dirty="0">
                <a:ea typeface="ＭＳ Ｐゴシック" pitchFamily="-101" charset="-128"/>
                <a:sym typeface="Wingdings" pitchFamily="-101" charset="2"/>
              </a:rPr>
              <a:t> </a:t>
            </a:r>
            <a:r>
              <a:rPr lang="en-GB" sz="2000" dirty="0">
                <a:solidFill>
                  <a:srgbClr val="000000"/>
                </a:solidFill>
              </a:rPr>
              <a:t>The purpose of reporting is to </a:t>
            </a:r>
            <a:r>
              <a:rPr lang="en-GB" sz="2000" dirty="0">
                <a:solidFill>
                  <a:srgbClr val="00B050"/>
                </a:solidFill>
              </a:rPr>
              <a:t>support and improve learning</a:t>
            </a:r>
            <a:r>
              <a:rPr lang="en-GB" sz="2000" dirty="0">
                <a:solidFill>
                  <a:srgbClr val="000000"/>
                </a:solidFill>
              </a:rPr>
              <a:t>. It should be an </a:t>
            </a:r>
            <a:r>
              <a:rPr lang="en-GB" sz="2000" dirty="0">
                <a:solidFill>
                  <a:srgbClr val="00B050"/>
                </a:solidFill>
              </a:rPr>
              <a:t>on-going</a:t>
            </a:r>
            <a:r>
              <a:rPr lang="en-GB" sz="2000" dirty="0">
                <a:solidFill>
                  <a:srgbClr val="000000"/>
                </a:solidFill>
              </a:rPr>
              <a:t> process which provides clear information on a learner’s </a:t>
            </a:r>
            <a:r>
              <a:rPr lang="en-GB" sz="2000" dirty="0">
                <a:solidFill>
                  <a:srgbClr val="00B050"/>
                </a:solidFill>
              </a:rPr>
              <a:t>strengths, areas for development and specifically what needs to be done to ensure continued progress</a:t>
            </a:r>
            <a:r>
              <a:rPr lang="en-GB" sz="2000" dirty="0">
                <a:solidFill>
                  <a:srgbClr val="000000"/>
                </a:solidFill>
              </a:rPr>
              <a:t> and improved standards of achievement. As much as possible </a:t>
            </a:r>
            <a:r>
              <a:rPr lang="en-GB" sz="2000" dirty="0">
                <a:solidFill>
                  <a:srgbClr val="00B050"/>
                </a:solidFill>
              </a:rPr>
              <a:t>learners should be involved</a:t>
            </a:r>
            <a:r>
              <a:rPr lang="en-GB" sz="2000" dirty="0">
                <a:solidFill>
                  <a:srgbClr val="000000"/>
                </a:solidFill>
              </a:rPr>
              <a:t> in the reporting process through </a:t>
            </a:r>
            <a:r>
              <a:rPr lang="en-GB" sz="2000" dirty="0">
                <a:solidFill>
                  <a:srgbClr val="00B050"/>
                </a:solidFill>
              </a:rPr>
              <a:t>on-going reflection</a:t>
            </a:r>
            <a:r>
              <a:rPr lang="en-GB" sz="2000" dirty="0">
                <a:solidFill>
                  <a:srgbClr val="92D050"/>
                </a:solidFill>
              </a:rPr>
              <a:t> </a:t>
            </a:r>
            <a:r>
              <a:rPr lang="en-GB" sz="2000" dirty="0">
                <a:solidFill>
                  <a:srgbClr val="000000"/>
                </a:solidFill>
              </a:rPr>
              <a:t>and </a:t>
            </a:r>
            <a:r>
              <a:rPr lang="en-GB" sz="2000" dirty="0">
                <a:solidFill>
                  <a:srgbClr val="00B050"/>
                </a:solidFill>
              </a:rPr>
              <a:t>dialogue about their learning</a:t>
            </a:r>
            <a:r>
              <a:rPr lang="en-GB" sz="2000" dirty="0">
                <a:solidFill>
                  <a:srgbClr val="000000"/>
                </a:solidFill>
              </a:rPr>
              <a:t>…</a:t>
            </a:r>
            <a:endParaRPr lang="en-GB" sz="2000" dirty="0"/>
          </a:p>
        </p:txBody>
      </p:sp>
      <p:pic>
        <p:nvPicPr>
          <p:cNvPr id="3" name="Picture 2"/>
          <p:cNvPicPr>
            <a:picLocks noChangeAspect="1"/>
          </p:cNvPicPr>
          <p:nvPr/>
        </p:nvPicPr>
        <p:blipFill rotWithShape="1">
          <a:blip r:embed="rId5"/>
          <a:srcRect l="10697" t="41745" r="14057" b="43165"/>
          <a:stretch/>
        </p:blipFill>
        <p:spPr>
          <a:xfrm>
            <a:off x="400392" y="4102493"/>
            <a:ext cx="4409810" cy="497185"/>
          </a:xfrm>
          <a:prstGeom prst="rect">
            <a:avLst/>
          </a:prstGeom>
        </p:spPr>
      </p:pic>
    </p:spTree>
    <p:extLst>
      <p:ext uri="{BB962C8B-B14F-4D97-AF65-F5344CB8AC3E}">
        <p14:creationId xmlns:p14="http://schemas.microsoft.com/office/powerpoint/2010/main" val="870801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212521" y="2944857"/>
            <a:ext cx="5731329" cy="2245995"/>
          </a:xfrm>
        </p:spPr>
        <p:txBody>
          <a:bodyPr>
            <a:normAutofit/>
          </a:bodyPr>
          <a:lstStyle/>
          <a:p>
            <a:r>
              <a:rPr lang="en-GB" sz="3200" dirty="0"/>
              <a:t>How do you report on pupil’s progress?</a:t>
            </a:r>
          </a:p>
        </p:txBody>
      </p:sp>
      <p:sp>
        <p:nvSpPr>
          <p:cNvPr id="4" name="Oval Callout 3"/>
          <p:cNvSpPr/>
          <p:nvPr/>
        </p:nvSpPr>
        <p:spPr>
          <a:xfrm>
            <a:off x="1817384" y="2648630"/>
            <a:ext cx="5554966" cy="1594758"/>
          </a:xfrm>
          <a:prstGeom prst="wedgeEllipseCallout">
            <a:avLst>
              <a:gd name="adj1" fmla="val -53832"/>
              <a:gd name="adj2" fmla="val 556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407293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a:srcRect l="20656" t="11348" r="21311" b="9270"/>
          <a:stretch/>
        </p:blipFill>
        <p:spPr>
          <a:xfrm>
            <a:off x="294001" y="140677"/>
            <a:ext cx="8593195" cy="6608749"/>
          </a:xfrm>
          <a:prstGeom prst="rect">
            <a:avLst/>
          </a:prstGeom>
        </p:spPr>
      </p:pic>
      <p:pic>
        <p:nvPicPr>
          <p:cNvPr id="5" name="Picture 4"/>
          <p:cNvPicPr>
            <a:picLocks noChangeAspect="1"/>
          </p:cNvPicPr>
          <p:nvPr/>
        </p:nvPicPr>
        <p:blipFill rotWithShape="1">
          <a:blip r:embed="rId4"/>
          <a:srcRect l="10697" t="41745" r="14057" b="43165"/>
          <a:stretch/>
        </p:blipFill>
        <p:spPr>
          <a:xfrm>
            <a:off x="4413123" y="6104233"/>
            <a:ext cx="4409810" cy="497185"/>
          </a:xfrm>
          <a:prstGeom prst="rect">
            <a:avLst/>
          </a:prstGeom>
        </p:spPr>
      </p:pic>
    </p:spTree>
    <p:extLst>
      <p:ext uri="{BB962C8B-B14F-4D97-AF65-F5344CB8AC3E}">
        <p14:creationId xmlns:p14="http://schemas.microsoft.com/office/powerpoint/2010/main" val="27430405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
              <a:defRPr sz="1500">
                <a:solidFill>
                  <a:srgbClr val="0033CC"/>
                </a:solidFill>
                <a:latin typeface="Arial" panose="020B0604020202020204" pitchFamily="34" charset="0"/>
                <a:ea typeface="ＭＳ Ｐゴシック" panose="020B0600070205080204" pitchFamily="34" charset="-128"/>
              </a:defRPr>
            </a:lvl1pPr>
            <a:lvl2pPr marL="28448794" indent="-28105894" eaLnBrk="0" hangingPunct="0">
              <a:spcBef>
                <a:spcPct val="20000"/>
              </a:spcBef>
              <a:buClr>
                <a:srgbClr val="FFFF00"/>
              </a:buClr>
              <a:buFont typeface="Wingdings" panose="05000000000000000000" pitchFamily="2" charset="2"/>
              <a:buChar char="§"/>
              <a:defRPr sz="1500" i="1">
                <a:solidFill>
                  <a:srgbClr val="0033CC"/>
                </a:solidFill>
                <a:latin typeface="Arial" panose="020B0604020202020204" pitchFamily="34" charset="0"/>
                <a:ea typeface="ＭＳ Ｐゴシック" panose="020B0600070205080204" pitchFamily="34" charset="-128"/>
              </a:defRPr>
            </a:lvl2pPr>
            <a:lvl3pPr marL="857250" indent="-171450" eaLnBrk="0" hangingPunct="0">
              <a:spcBef>
                <a:spcPct val="20000"/>
              </a:spcBef>
              <a:buClr>
                <a:srgbClr val="9933FF"/>
              </a:buClr>
              <a:buFont typeface="Wingdings" panose="05000000000000000000" pitchFamily="2" charset="2"/>
              <a:buChar char="§"/>
              <a:defRPr sz="1500" i="1">
                <a:solidFill>
                  <a:srgbClr val="0033CC"/>
                </a:solidFill>
                <a:latin typeface="Arial" panose="020B0604020202020204" pitchFamily="34" charset="0"/>
                <a:ea typeface="ＭＳ Ｐゴシック" panose="020B0600070205080204" pitchFamily="34" charset="-128"/>
              </a:defRPr>
            </a:lvl3pPr>
            <a:lvl4pPr marL="1200150" indent="-171450" eaLnBrk="0" hangingPunct="0">
              <a:spcBef>
                <a:spcPct val="20000"/>
              </a:spcBef>
              <a:buClr>
                <a:schemeClr val="hlink"/>
              </a:buClr>
              <a:buFont typeface="Wingdings" panose="05000000000000000000" pitchFamily="2" charset="2"/>
              <a:buChar char="§"/>
              <a:defRPr sz="1500" i="1">
                <a:solidFill>
                  <a:srgbClr val="0033CC"/>
                </a:solidFill>
                <a:latin typeface="Arial" panose="020B0604020202020204" pitchFamily="34" charset="0"/>
                <a:ea typeface="ＭＳ Ｐゴシック" panose="020B0600070205080204" pitchFamily="34" charset="-128"/>
              </a:defRPr>
            </a:lvl4pPr>
            <a:lvl5pPr marL="1543050" indent="-171450" eaLnBrk="0" hangingPunct="0">
              <a:spcBef>
                <a:spcPct val="20000"/>
              </a:spcBef>
              <a:buClr>
                <a:srgbClr val="FF6600"/>
              </a:buClr>
              <a:buFont typeface="Wingdings" panose="05000000000000000000" pitchFamily="2" charset="2"/>
              <a:buChar char="§"/>
              <a:defRPr sz="1500" i="1">
                <a:solidFill>
                  <a:srgbClr val="0033CC"/>
                </a:solidFill>
                <a:latin typeface="Arial" panose="020B0604020202020204" pitchFamily="34" charset="0"/>
                <a:ea typeface="ＭＳ Ｐゴシック" panose="020B0600070205080204" pitchFamily="34" charset="-128"/>
              </a:defRPr>
            </a:lvl5pPr>
            <a:lvl6pPr marL="1885950" indent="-171450" eaLnBrk="0" fontAlgn="base" hangingPunct="0">
              <a:spcBef>
                <a:spcPct val="20000"/>
              </a:spcBef>
              <a:spcAft>
                <a:spcPct val="0"/>
              </a:spcAft>
              <a:buClr>
                <a:srgbClr val="FF6600"/>
              </a:buClr>
              <a:buFont typeface="Wingdings" panose="05000000000000000000" pitchFamily="2" charset="2"/>
              <a:buChar char="§"/>
              <a:defRPr sz="1500" i="1">
                <a:solidFill>
                  <a:srgbClr val="0033CC"/>
                </a:solidFill>
                <a:latin typeface="Arial" panose="020B0604020202020204" pitchFamily="34" charset="0"/>
                <a:ea typeface="ＭＳ Ｐゴシック" panose="020B0600070205080204" pitchFamily="34" charset="-128"/>
              </a:defRPr>
            </a:lvl6pPr>
            <a:lvl7pPr marL="2228850" indent="-171450" eaLnBrk="0" fontAlgn="base" hangingPunct="0">
              <a:spcBef>
                <a:spcPct val="20000"/>
              </a:spcBef>
              <a:spcAft>
                <a:spcPct val="0"/>
              </a:spcAft>
              <a:buClr>
                <a:srgbClr val="FF6600"/>
              </a:buClr>
              <a:buFont typeface="Wingdings" panose="05000000000000000000" pitchFamily="2" charset="2"/>
              <a:buChar char="§"/>
              <a:defRPr sz="1500" i="1">
                <a:solidFill>
                  <a:srgbClr val="0033CC"/>
                </a:solidFill>
                <a:latin typeface="Arial" panose="020B0604020202020204" pitchFamily="34" charset="0"/>
                <a:ea typeface="ＭＳ Ｐゴシック" panose="020B0600070205080204" pitchFamily="34" charset="-128"/>
              </a:defRPr>
            </a:lvl7pPr>
            <a:lvl8pPr marL="2571750" indent="-171450" eaLnBrk="0" fontAlgn="base" hangingPunct="0">
              <a:spcBef>
                <a:spcPct val="20000"/>
              </a:spcBef>
              <a:spcAft>
                <a:spcPct val="0"/>
              </a:spcAft>
              <a:buClr>
                <a:srgbClr val="FF6600"/>
              </a:buClr>
              <a:buFont typeface="Wingdings" panose="05000000000000000000" pitchFamily="2" charset="2"/>
              <a:buChar char="§"/>
              <a:defRPr sz="1500" i="1">
                <a:solidFill>
                  <a:srgbClr val="0033CC"/>
                </a:solidFill>
                <a:latin typeface="Arial" panose="020B0604020202020204" pitchFamily="34" charset="0"/>
                <a:ea typeface="ＭＳ Ｐゴシック" panose="020B0600070205080204" pitchFamily="34" charset="-128"/>
              </a:defRPr>
            </a:lvl8pPr>
            <a:lvl9pPr marL="2914650" indent="-171450" eaLnBrk="0" fontAlgn="base" hangingPunct="0">
              <a:spcBef>
                <a:spcPct val="20000"/>
              </a:spcBef>
              <a:spcAft>
                <a:spcPct val="0"/>
              </a:spcAft>
              <a:buClr>
                <a:srgbClr val="FF6600"/>
              </a:buClr>
              <a:buFont typeface="Wingdings" panose="05000000000000000000" pitchFamily="2" charset="2"/>
              <a:buChar char="§"/>
              <a:defRPr sz="1500" i="1">
                <a:solidFill>
                  <a:srgbClr val="0033CC"/>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3E379436-28F8-4D92-BB2A-819C644606AE}" type="datetime3">
              <a:rPr lang="en-US" altLang="en-US" sz="1050">
                <a:solidFill>
                  <a:schemeClr val="bg1"/>
                </a:solidFill>
              </a:rPr>
              <a:pPr eaLnBrk="1" hangingPunct="1">
                <a:spcBef>
                  <a:spcPct val="0"/>
                </a:spcBef>
                <a:buFontTx/>
                <a:buNone/>
              </a:pPr>
              <a:t>23 April 2019</a:t>
            </a:fld>
            <a:endParaRPr lang="en-GB" altLang="en-US" sz="1050" dirty="0">
              <a:solidFill>
                <a:schemeClr val="bg1"/>
              </a:solidFill>
            </a:endParaRPr>
          </a:p>
        </p:txBody>
      </p:sp>
      <p:sp>
        <p:nvSpPr>
          <p:cNvPr id="5" name="Content Placeholder 4"/>
          <p:cNvSpPr txBox="1">
            <a:spLocks noGrp="1" noChangeArrowheads="1"/>
          </p:cNvSpPr>
          <p:nvPr>
            <p:ph idx="1"/>
          </p:nvPr>
        </p:nvSpPr>
        <p:spPr>
          <a:xfrm>
            <a:off x="914634" y="776363"/>
            <a:ext cx="4652573" cy="4875181"/>
          </a:xfrm>
          <a:ln>
            <a:miter lim="800000"/>
            <a:headEnd/>
            <a:tailEnd/>
          </a:ln>
        </p:spPr>
        <p:txBody>
          <a:bodyPr wrap="square">
            <a:spAutoFit/>
          </a:bodyPr>
          <a:lstStyle/>
          <a:p>
            <a:pPr marL="0" indent="0">
              <a:buNone/>
              <a:defRPr/>
            </a:pPr>
            <a:r>
              <a:rPr lang="en-GB" sz="2100" dirty="0"/>
              <a:t>Do my comments:</a:t>
            </a:r>
          </a:p>
          <a:p>
            <a:pPr>
              <a:buFont typeface="Wingdings" panose="05000000000000000000" pitchFamily="2" charset="2"/>
              <a:buChar char="ü"/>
              <a:defRPr/>
            </a:pPr>
            <a:r>
              <a:rPr lang="en-GB" sz="2100" dirty="0"/>
              <a:t>Focus on the learner</a:t>
            </a:r>
          </a:p>
          <a:p>
            <a:pPr>
              <a:buFont typeface="Wingdings" panose="05000000000000000000" pitchFamily="2" charset="2"/>
              <a:buChar char="ü"/>
              <a:defRPr/>
            </a:pPr>
            <a:r>
              <a:rPr lang="en-GB" sz="2100" dirty="0"/>
              <a:t>Describe progress in learning (not tasks)</a:t>
            </a:r>
          </a:p>
          <a:p>
            <a:pPr marL="0" indent="0">
              <a:lnSpc>
                <a:spcPct val="130000"/>
              </a:lnSpc>
              <a:buNone/>
              <a:defRPr/>
            </a:pPr>
            <a:endParaRPr lang="en-GB" sz="2100" dirty="0"/>
          </a:p>
          <a:p>
            <a:pPr marL="0" indent="0">
              <a:lnSpc>
                <a:spcPct val="130000"/>
              </a:lnSpc>
              <a:buNone/>
              <a:defRPr/>
            </a:pPr>
            <a:r>
              <a:rPr lang="en-GB" sz="2100" dirty="0"/>
              <a:t>Are they:</a:t>
            </a:r>
          </a:p>
          <a:p>
            <a:pPr>
              <a:buFont typeface="Wingdings" panose="05000000000000000000" pitchFamily="2" charset="2"/>
              <a:buChar char="ü"/>
              <a:defRPr/>
            </a:pPr>
            <a:r>
              <a:rPr lang="en-GB" sz="2100" dirty="0"/>
              <a:t>Clear</a:t>
            </a:r>
          </a:p>
          <a:p>
            <a:pPr>
              <a:buFont typeface="Wingdings" panose="05000000000000000000" pitchFamily="2" charset="2"/>
              <a:buChar char="ü"/>
              <a:defRPr/>
            </a:pPr>
            <a:r>
              <a:rPr lang="en-GB" sz="2100" dirty="0"/>
              <a:t>Constructive</a:t>
            </a:r>
          </a:p>
          <a:p>
            <a:pPr>
              <a:buFont typeface="Wingdings" panose="05000000000000000000" pitchFamily="2" charset="2"/>
              <a:buChar char="ü"/>
              <a:defRPr/>
            </a:pPr>
            <a:r>
              <a:rPr lang="en-GB" sz="2100" dirty="0"/>
              <a:t>Jargon free</a:t>
            </a:r>
          </a:p>
          <a:p>
            <a:pPr>
              <a:buFont typeface="Wingdings" panose="05000000000000000000" pitchFamily="2" charset="2"/>
              <a:buChar char="ü"/>
              <a:defRPr/>
            </a:pPr>
            <a:r>
              <a:rPr lang="en-GB" sz="2100" dirty="0"/>
              <a:t>Positive</a:t>
            </a:r>
          </a:p>
          <a:p>
            <a:pPr>
              <a:buFont typeface="Wingdings" panose="05000000000000000000" pitchFamily="2" charset="2"/>
              <a:buChar char="ü"/>
              <a:defRPr/>
            </a:pPr>
            <a:r>
              <a:rPr lang="en-GB" sz="2100" dirty="0"/>
              <a:t>Concise</a:t>
            </a:r>
          </a:p>
        </p:txBody>
      </p:sp>
      <p:pic>
        <p:nvPicPr>
          <p:cNvPr id="56322"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177" t="7276" r="63327" b="58598"/>
          <a:stretch/>
        </p:blipFill>
        <p:spPr bwMode="auto">
          <a:xfrm>
            <a:off x="5194091" y="2251336"/>
            <a:ext cx="3271604" cy="3086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2156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a:spLocks noGrp="1"/>
          </p:cNvSpPr>
          <p:nvPr>
            <p:ph type="dt"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
              <a:defRPr sz="1500">
                <a:solidFill>
                  <a:srgbClr val="0033CC"/>
                </a:solidFill>
                <a:latin typeface="Arial" panose="020B0604020202020204" pitchFamily="34" charset="0"/>
                <a:ea typeface="ＭＳ Ｐゴシック" panose="020B0600070205080204" pitchFamily="34" charset="-128"/>
              </a:defRPr>
            </a:lvl1pPr>
            <a:lvl2pPr marL="28448794" indent="-28105894" eaLnBrk="0" hangingPunct="0">
              <a:spcBef>
                <a:spcPct val="20000"/>
              </a:spcBef>
              <a:buClr>
                <a:srgbClr val="FFFF00"/>
              </a:buClr>
              <a:buFont typeface="Wingdings" panose="05000000000000000000" pitchFamily="2" charset="2"/>
              <a:buChar char="§"/>
              <a:defRPr sz="1500" i="1">
                <a:solidFill>
                  <a:srgbClr val="0033CC"/>
                </a:solidFill>
                <a:latin typeface="Arial" panose="020B0604020202020204" pitchFamily="34" charset="0"/>
                <a:ea typeface="ＭＳ Ｐゴシック" panose="020B0600070205080204" pitchFamily="34" charset="-128"/>
              </a:defRPr>
            </a:lvl2pPr>
            <a:lvl3pPr marL="857250" indent="-171450" eaLnBrk="0" hangingPunct="0">
              <a:spcBef>
                <a:spcPct val="20000"/>
              </a:spcBef>
              <a:buClr>
                <a:srgbClr val="9933FF"/>
              </a:buClr>
              <a:buFont typeface="Wingdings" panose="05000000000000000000" pitchFamily="2" charset="2"/>
              <a:buChar char="§"/>
              <a:defRPr sz="1500" i="1">
                <a:solidFill>
                  <a:srgbClr val="0033CC"/>
                </a:solidFill>
                <a:latin typeface="Arial" panose="020B0604020202020204" pitchFamily="34" charset="0"/>
                <a:ea typeface="ＭＳ Ｐゴシック" panose="020B0600070205080204" pitchFamily="34" charset="-128"/>
              </a:defRPr>
            </a:lvl3pPr>
            <a:lvl4pPr marL="1200150" indent="-171450" eaLnBrk="0" hangingPunct="0">
              <a:spcBef>
                <a:spcPct val="20000"/>
              </a:spcBef>
              <a:buClr>
                <a:schemeClr val="hlink"/>
              </a:buClr>
              <a:buFont typeface="Wingdings" panose="05000000000000000000" pitchFamily="2" charset="2"/>
              <a:buChar char="§"/>
              <a:defRPr sz="1500" i="1">
                <a:solidFill>
                  <a:srgbClr val="0033CC"/>
                </a:solidFill>
                <a:latin typeface="Arial" panose="020B0604020202020204" pitchFamily="34" charset="0"/>
                <a:ea typeface="ＭＳ Ｐゴシック" panose="020B0600070205080204" pitchFamily="34" charset="-128"/>
              </a:defRPr>
            </a:lvl4pPr>
            <a:lvl5pPr marL="1543050" indent="-171450" eaLnBrk="0" hangingPunct="0">
              <a:spcBef>
                <a:spcPct val="20000"/>
              </a:spcBef>
              <a:buClr>
                <a:srgbClr val="FF6600"/>
              </a:buClr>
              <a:buFont typeface="Wingdings" panose="05000000000000000000" pitchFamily="2" charset="2"/>
              <a:buChar char="§"/>
              <a:defRPr sz="1500" i="1">
                <a:solidFill>
                  <a:srgbClr val="0033CC"/>
                </a:solidFill>
                <a:latin typeface="Arial" panose="020B0604020202020204" pitchFamily="34" charset="0"/>
                <a:ea typeface="ＭＳ Ｐゴシック" panose="020B0600070205080204" pitchFamily="34" charset="-128"/>
              </a:defRPr>
            </a:lvl5pPr>
            <a:lvl6pPr marL="1885950" indent="-171450" eaLnBrk="0" fontAlgn="base" hangingPunct="0">
              <a:spcBef>
                <a:spcPct val="20000"/>
              </a:spcBef>
              <a:spcAft>
                <a:spcPct val="0"/>
              </a:spcAft>
              <a:buClr>
                <a:srgbClr val="FF6600"/>
              </a:buClr>
              <a:buFont typeface="Wingdings" panose="05000000000000000000" pitchFamily="2" charset="2"/>
              <a:buChar char="§"/>
              <a:defRPr sz="1500" i="1">
                <a:solidFill>
                  <a:srgbClr val="0033CC"/>
                </a:solidFill>
                <a:latin typeface="Arial" panose="020B0604020202020204" pitchFamily="34" charset="0"/>
                <a:ea typeface="ＭＳ Ｐゴシック" panose="020B0600070205080204" pitchFamily="34" charset="-128"/>
              </a:defRPr>
            </a:lvl6pPr>
            <a:lvl7pPr marL="2228850" indent="-171450" eaLnBrk="0" fontAlgn="base" hangingPunct="0">
              <a:spcBef>
                <a:spcPct val="20000"/>
              </a:spcBef>
              <a:spcAft>
                <a:spcPct val="0"/>
              </a:spcAft>
              <a:buClr>
                <a:srgbClr val="FF6600"/>
              </a:buClr>
              <a:buFont typeface="Wingdings" panose="05000000000000000000" pitchFamily="2" charset="2"/>
              <a:buChar char="§"/>
              <a:defRPr sz="1500" i="1">
                <a:solidFill>
                  <a:srgbClr val="0033CC"/>
                </a:solidFill>
                <a:latin typeface="Arial" panose="020B0604020202020204" pitchFamily="34" charset="0"/>
                <a:ea typeface="ＭＳ Ｐゴシック" panose="020B0600070205080204" pitchFamily="34" charset="-128"/>
              </a:defRPr>
            </a:lvl7pPr>
            <a:lvl8pPr marL="2571750" indent="-171450" eaLnBrk="0" fontAlgn="base" hangingPunct="0">
              <a:spcBef>
                <a:spcPct val="20000"/>
              </a:spcBef>
              <a:spcAft>
                <a:spcPct val="0"/>
              </a:spcAft>
              <a:buClr>
                <a:srgbClr val="FF6600"/>
              </a:buClr>
              <a:buFont typeface="Wingdings" panose="05000000000000000000" pitchFamily="2" charset="2"/>
              <a:buChar char="§"/>
              <a:defRPr sz="1500" i="1">
                <a:solidFill>
                  <a:srgbClr val="0033CC"/>
                </a:solidFill>
                <a:latin typeface="Arial" panose="020B0604020202020204" pitchFamily="34" charset="0"/>
                <a:ea typeface="ＭＳ Ｐゴシック" panose="020B0600070205080204" pitchFamily="34" charset="-128"/>
              </a:defRPr>
            </a:lvl8pPr>
            <a:lvl9pPr marL="2914650" indent="-171450" eaLnBrk="0" fontAlgn="base" hangingPunct="0">
              <a:spcBef>
                <a:spcPct val="20000"/>
              </a:spcBef>
              <a:spcAft>
                <a:spcPct val="0"/>
              </a:spcAft>
              <a:buClr>
                <a:srgbClr val="FF6600"/>
              </a:buClr>
              <a:buFont typeface="Wingdings" panose="05000000000000000000" pitchFamily="2" charset="2"/>
              <a:buChar char="§"/>
              <a:defRPr sz="1500" i="1">
                <a:solidFill>
                  <a:srgbClr val="0033CC"/>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67E8D12B-96A2-47D4-85A2-BBE0D6316EA8}" type="datetime3">
              <a:rPr lang="en-US" altLang="en-US" sz="1050">
                <a:solidFill>
                  <a:schemeClr val="bg1"/>
                </a:solidFill>
              </a:rPr>
              <a:pPr eaLnBrk="1" hangingPunct="1">
                <a:spcBef>
                  <a:spcPct val="0"/>
                </a:spcBef>
                <a:buFontTx/>
                <a:buNone/>
              </a:pPr>
              <a:t>23 April 2019</a:t>
            </a:fld>
            <a:endParaRPr lang="en-GB" altLang="en-US" sz="1050">
              <a:solidFill>
                <a:schemeClr val="bg1"/>
              </a:solidFill>
            </a:endParaRPr>
          </a:p>
        </p:txBody>
      </p:sp>
      <p:sp>
        <p:nvSpPr>
          <p:cNvPr id="17412" name="TextBox 2"/>
          <p:cNvSpPr txBox="1">
            <a:spLocks noChangeArrowheads="1"/>
          </p:cNvSpPr>
          <p:nvPr/>
        </p:nvSpPr>
        <p:spPr bwMode="auto">
          <a:xfrm>
            <a:off x="1731169" y="1052513"/>
            <a:ext cx="5238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101" charset="2"/>
              <a:buChar char="§"/>
              <a:defRPr sz="2000">
                <a:solidFill>
                  <a:srgbClr val="0033CC"/>
                </a:solidFill>
                <a:latin typeface="Arial" charset="0"/>
                <a:ea typeface="ＭＳ Ｐゴシック" pitchFamily="-101" charset="-128"/>
              </a:defRPr>
            </a:lvl1pPr>
            <a:lvl2pPr marL="742950" indent="-285750" eaLnBrk="0" hangingPunct="0">
              <a:spcBef>
                <a:spcPct val="20000"/>
              </a:spcBef>
              <a:buClr>
                <a:srgbClr val="FFFF00"/>
              </a:buClr>
              <a:buFont typeface="Wingdings" pitchFamily="-101" charset="2"/>
              <a:buChar char="§"/>
              <a:defRPr sz="2000" i="1">
                <a:solidFill>
                  <a:srgbClr val="0033CC"/>
                </a:solidFill>
                <a:latin typeface="Arial" charset="0"/>
                <a:ea typeface="ＭＳ Ｐゴシック" pitchFamily="-101" charset="-128"/>
              </a:defRPr>
            </a:lvl2pPr>
            <a:lvl3pPr marL="1143000" indent="-228600" eaLnBrk="0" hangingPunct="0">
              <a:spcBef>
                <a:spcPct val="20000"/>
              </a:spcBef>
              <a:buClr>
                <a:srgbClr val="9933FF"/>
              </a:buClr>
              <a:buFont typeface="Wingdings" pitchFamily="-101" charset="2"/>
              <a:buChar char="§"/>
              <a:defRPr sz="2000" i="1">
                <a:solidFill>
                  <a:srgbClr val="0033CC"/>
                </a:solidFill>
                <a:latin typeface="Arial" charset="0"/>
                <a:ea typeface="ＭＳ Ｐゴシック" pitchFamily="-101" charset="-128"/>
              </a:defRPr>
            </a:lvl3pPr>
            <a:lvl4pPr marL="1600200" indent="-228600" eaLnBrk="0" hangingPunct="0">
              <a:spcBef>
                <a:spcPct val="20000"/>
              </a:spcBef>
              <a:buClr>
                <a:schemeClr val="hlink"/>
              </a:buClr>
              <a:buFont typeface="Wingdings" pitchFamily="-101" charset="2"/>
              <a:buChar char="§"/>
              <a:defRPr sz="2000" i="1">
                <a:solidFill>
                  <a:srgbClr val="0033CC"/>
                </a:solidFill>
                <a:latin typeface="Arial" charset="0"/>
                <a:ea typeface="ＭＳ Ｐゴシック" pitchFamily="-101" charset="-128"/>
              </a:defRPr>
            </a:lvl4pPr>
            <a:lvl5pPr marL="2057400" indent="-228600" eaLnBrk="0" hangingPunct="0">
              <a:spcBef>
                <a:spcPct val="20000"/>
              </a:spcBef>
              <a:buClr>
                <a:srgbClr val="FF6600"/>
              </a:buClr>
              <a:buFont typeface="Wingdings" pitchFamily="-101" charset="2"/>
              <a:buChar char="§"/>
              <a:defRPr sz="2000" i="1">
                <a:solidFill>
                  <a:srgbClr val="0033CC"/>
                </a:solidFill>
                <a:latin typeface="Arial" charset="0"/>
                <a:ea typeface="ＭＳ Ｐゴシック" pitchFamily="-101" charset="-128"/>
              </a:defRPr>
            </a:lvl5pPr>
            <a:lvl6pPr marL="2514600" indent="-228600" eaLnBrk="0" fontAlgn="base" hangingPunct="0">
              <a:spcBef>
                <a:spcPct val="20000"/>
              </a:spcBef>
              <a:spcAft>
                <a:spcPct val="0"/>
              </a:spcAft>
              <a:buClr>
                <a:srgbClr val="FF6600"/>
              </a:buClr>
              <a:buFont typeface="Wingdings" pitchFamily="-101" charset="2"/>
              <a:buChar char="§"/>
              <a:defRPr sz="2000" i="1">
                <a:solidFill>
                  <a:srgbClr val="0033CC"/>
                </a:solidFill>
                <a:latin typeface="Arial" charset="0"/>
                <a:ea typeface="ＭＳ Ｐゴシック" pitchFamily="-101" charset="-128"/>
              </a:defRPr>
            </a:lvl6pPr>
            <a:lvl7pPr marL="2971800" indent="-228600" eaLnBrk="0" fontAlgn="base" hangingPunct="0">
              <a:spcBef>
                <a:spcPct val="20000"/>
              </a:spcBef>
              <a:spcAft>
                <a:spcPct val="0"/>
              </a:spcAft>
              <a:buClr>
                <a:srgbClr val="FF6600"/>
              </a:buClr>
              <a:buFont typeface="Wingdings" pitchFamily="-101" charset="2"/>
              <a:buChar char="§"/>
              <a:defRPr sz="2000" i="1">
                <a:solidFill>
                  <a:srgbClr val="0033CC"/>
                </a:solidFill>
                <a:latin typeface="Arial" charset="0"/>
                <a:ea typeface="ＭＳ Ｐゴシック" pitchFamily="-101" charset="-128"/>
              </a:defRPr>
            </a:lvl7pPr>
            <a:lvl8pPr marL="3429000" indent="-228600" eaLnBrk="0" fontAlgn="base" hangingPunct="0">
              <a:spcBef>
                <a:spcPct val="20000"/>
              </a:spcBef>
              <a:spcAft>
                <a:spcPct val="0"/>
              </a:spcAft>
              <a:buClr>
                <a:srgbClr val="FF6600"/>
              </a:buClr>
              <a:buFont typeface="Wingdings" pitchFamily="-101" charset="2"/>
              <a:buChar char="§"/>
              <a:defRPr sz="2000" i="1">
                <a:solidFill>
                  <a:srgbClr val="0033CC"/>
                </a:solidFill>
                <a:latin typeface="Arial" charset="0"/>
                <a:ea typeface="ＭＳ Ｐゴシック" pitchFamily="-101" charset="-128"/>
              </a:defRPr>
            </a:lvl8pPr>
            <a:lvl9pPr marL="3886200" indent="-228600" eaLnBrk="0" fontAlgn="base" hangingPunct="0">
              <a:spcBef>
                <a:spcPct val="20000"/>
              </a:spcBef>
              <a:spcAft>
                <a:spcPct val="0"/>
              </a:spcAft>
              <a:buClr>
                <a:srgbClr val="FF6600"/>
              </a:buClr>
              <a:buFont typeface="Wingdings" pitchFamily="-101" charset="2"/>
              <a:buChar char="§"/>
              <a:defRPr sz="2000" i="1">
                <a:solidFill>
                  <a:srgbClr val="0033CC"/>
                </a:solidFill>
                <a:latin typeface="Arial" charset="0"/>
                <a:ea typeface="ＭＳ Ｐゴシック" pitchFamily="-101" charset="-128"/>
              </a:defRPr>
            </a:lvl9pPr>
          </a:lstStyle>
          <a:p>
            <a:pPr eaLnBrk="1" hangingPunct="1">
              <a:spcBef>
                <a:spcPct val="0"/>
              </a:spcBef>
              <a:buFontTx/>
              <a:buNone/>
              <a:defRPr/>
            </a:pPr>
            <a:r>
              <a:rPr lang="en-GB" altLang="en-US" sz="2400" b="1" dirty="0">
                <a:solidFill>
                  <a:schemeClr val="bg1"/>
                </a:solidFill>
                <a:latin typeface="+mn-lt"/>
              </a:rPr>
              <a:t>Task 1: Qualitative statements? </a:t>
            </a:r>
          </a:p>
        </p:txBody>
      </p:sp>
      <p:sp>
        <p:nvSpPr>
          <p:cNvPr id="5" name="Content Placeholder 4"/>
          <p:cNvSpPr txBox="1">
            <a:spLocks noGrp="1" noChangeArrowheads="1"/>
          </p:cNvSpPr>
          <p:nvPr>
            <p:ph idx="1"/>
          </p:nvPr>
        </p:nvSpPr>
        <p:spPr>
          <a:xfrm>
            <a:off x="768097" y="900440"/>
            <a:ext cx="7991357" cy="5075236"/>
          </a:xfrm>
          <a:ln>
            <a:miter lim="800000"/>
            <a:headEnd/>
            <a:tailEnd/>
          </a:ln>
        </p:spPr>
        <p:txBody>
          <a:bodyPr wrap="square">
            <a:spAutoFit/>
          </a:bodyPr>
          <a:lstStyle/>
          <a:p>
            <a:pPr marL="0" indent="0">
              <a:buNone/>
              <a:defRPr/>
            </a:pPr>
            <a:r>
              <a:rPr lang="en-GB" sz="2400" dirty="0"/>
              <a:t>Read the example reporting comment and consider:</a:t>
            </a:r>
          </a:p>
          <a:p>
            <a:pPr>
              <a:lnSpc>
                <a:spcPct val="150000"/>
              </a:lnSpc>
              <a:buFont typeface="Wingdings" panose="05000000000000000000" pitchFamily="2" charset="2"/>
              <a:buChar char="q"/>
              <a:defRPr/>
            </a:pPr>
            <a:r>
              <a:rPr lang="en-GB" sz="2400" dirty="0"/>
              <a:t>Have the successes been reported appropriately? </a:t>
            </a:r>
          </a:p>
          <a:p>
            <a:pPr>
              <a:lnSpc>
                <a:spcPct val="150000"/>
              </a:lnSpc>
              <a:buFont typeface="Wingdings" panose="05000000000000000000" pitchFamily="2" charset="2"/>
              <a:buChar char="q"/>
              <a:defRPr/>
            </a:pPr>
            <a:r>
              <a:rPr lang="en-GB" sz="2400" dirty="0"/>
              <a:t>Are the areas for improvement appropriate? </a:t>
            </a:r>
          </a:p>
          <a:p>
            <a:pPr>
              <a:lnSpc>
                <a:spcPct val="150000"/>
              </a:lnSpc>
              <a:buFont typeface="Wingdings" panose="05000000000000000000" pitchFamily="2" charset="2"/>
              <a:buChar char="q"/>
              <a:defRPr/>
            </a:pPr>
            <a:r>
              <a:rPr lang="en-GB" sz="2400" dirty="0"/>
              <a:t>Is it written in plain, jargon-free language? </a:t>
            </a:r>
          </a:p>
          <a:p>
            <a:pPr>
              <a:lnSpc>
                <a:spcPct val="150000"/>
              </a:lnSpc>
              <a:buFont typeface="Wingdings" panose="05000000000000000000" pitchFamily="2" charset="2"/>
              <a:buChar char="q"/>
              <a:defRPr/>
            </a:pPr>
            <a:r>
              <a:rPr lang="en-GB" sz="2400" dirty="0"/>
              <a:t>Would the comments help parents to support learning at home?</a:t>
            </a:r>
          </a:p>
          <a:p>
            <a:pPr>
              <a:lnSpc>
                <a:spcPct val="150000"/>
              </a:lnSpc>
              <a:buFont typeface="Wingdings" panose="05000000000000000000" pitchFamily="2" charset="2"/>
              <a:buChar char="q"/>
              <a:defRPr/>
            </a:pPr>
            <a:r>
              <a:rPr lang="en-GB" sz="2400" dirty="0"/>
              <a:t>If needed, how could they be improved?</a:t>
            </a:r>
          </a:p>
          <a:p>
            <a:pPr marL="0" indent="0">
              <a:buNone/>
              <a:defRPr/>
            </a:pPr>
            <a:endParaRPr lang="en-GB" sz="1800" dirty="0"/>
          </a:p>
        </p:txBody>
      </p:sp>
      <p:pic>
        <p:nvPicPr>
          <p:cNvPr id="348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919" y="2592997"/>
            <a:ext cx="1298972" cy="767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748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9534" y="771525"/>
            <a:ext cx="7718679" cy="4023360"/>
          </a:xfrm>
        </p:spPr>
        <p:txBody>
          <a:bodyPr>
            <a:noAutofit/>
          </a:bodyPr>
          <a:lstStyle/>
          <a:p>
            <a:r>
              <a:rPr lang="en-GB" sz="2400" b="1" dirty="0"/>
              <a:t>P7 – </a:t>
            </a:r>
            <a:r>
              <a:rPr lang="en-GB" sz="2400" b="1" dirty="0" smtClean="0"/>
              <a:t>Health and wellbeing </a:t>
            </a:r>
            <a:endParaRPr lang="en-GB" sz="2400" dirty="0"/>
          </a:p>
          <a:p>
            <a:r>
              <a:rPr lang="en-GB" sz="2400" dirty="0"/>
              <a:t>X is a kind and considerate individual. She has been learning about positive relationships, the qualities of a good friend and cyberbullying. X enjoys the challenges of P.E and participates well in all activities. We have discussed classifying food groups and how to create a balanced meal.  She has been learning the physical and emotional changes of living and growing. </a:t>
            </a:r>
          </a:p>
        </p:txBody>
      </p:sp>
    </p:spTree>
    <p:extLst>
      <p:ext uri="{BB962C8B-B14F-4D97-AF65-F5344CB8AC3E}">
        <p14:creationId xmlns:p14="http://schemas.microsoft.com/office/powerpoint/2010/main" val="73373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3723" y="784404"/>
            <a:ext cx="8112700" cy="4045174"/>
          </a:xfrm>
        </p:spPr>
        <p:txBody>
          <a:bodyPr>
            <a:noAutofit/>
          </a:bodyPr>
          <a:lstStyle/>
          <a:p>
            <a:r>
              <a:rPr lang="en-GB" sz="2400" b="1" dirty="0" smtClean="0"/>
              <a:t>P1 </a:t>
            </a:r>
            <a:r>
              <a:rPr lang="en-GB" sz="2400" b="1" dirty="0"/>
              <a:t>– English and Literacy</a:t>
            </a:r>
            <a:endParaRPr lang="en-GB" sz="2400" dirty="0"/>
          </a:p>
          <a:p>
            <a:r>
              <a:rPr lang="en-GB" sz="2400" dirty="0"/>
              <a:t>X is making good progress within the Early Level in all aspects of Languages. X has progressed well with his phonic sounds and would benefit from daily </a:t>
            </a:r>
            <a:r>
              <a:rPr lang="en-GB" sz="2400" dirty="0" smtClean="0"/>
              <a:t>practice </a:t>
            </a:r>
            <a:r>
              <a:rPr lang="en-GB" sz="2400" dirty="0"/>
              <a:t>with flashcards until the 42 sounds are embedded. X can demonstrate good listening and can speak about his experiences well.  X is beginning to hear and blend sounds and should be encouraged to sound each letter out when reading, then blend to form the word.  Again, key words on flashcards will help with word recognition.  His next step would be to recall simple tricky words. He is developing his ability to recall stories and sequence their events. X would benefit from free painting, drawing and writing activities to practise his letter formation.</a:t>
            </a:r>
          </a:p>
        </p:txBody>
      </p:sp>
    </p:spTree>
    <p:extLst>
      <p:ext uri="{BB962C8B-B14F-4D97-AF65-F5344CB8AC3E}">
        <p14:creationId xmlns:p14="http://schemas.microsoft.com/office/powerpoint/2010/main" val="12694769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Lunch</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818282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2" y="727653"/>
            <a:ext cx="8929688" cy="5278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24232353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Moderation of reporting</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2730883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a:spLocks noGrp="1"/>
          </p:cNvSpPr>
          <p:nvPr>
            <p:ph type="dt"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
              <a:defRPr sz="1500">
                <a:solidFill>
                  <a:srgbClr val="0033CC"/>
                </a:solidFill>
                <a:latin typeface="Arial" panose="020B0604020202020204" pitchFamily="34" charset="0"/>
                <a:ea typeface="ＭＳ Ｐゴシック" panose="020B0600070205080204" pitchFamily="34" charset="-128"/>
              </a:defRPr>
            </a:lvl1pPr>
            <a:lvl2pPr marL="28448794" indent="-28105894" eaLnBrk="0" hangingPunct="0">
              <a:spcBef>
                <a:spcPct val="20000"/>
              </a:spcBef>
              <a:buClr>
                <a:srgbClr val="FFFF00"/>
              </a:buClr>
              <a:buFont typeface="Wingdings" panose="05000000000000000000" pitchFamily="2" charset="2"/>
              <a:buChar char="§"/>
              <a:defRPr sz="1500" i="1">
                <a:solidFill>
                  <a:srgbClr val="0033CC"/>
                </a:solidFill>
                <a:latin typeface="Arial" panose="020B0604020202020204" pitchFamily="34" charset="0"/>
                <a:ea typeface="ＭＳ Ｐゴシック" panose="020B0600070205080204" pitchFamily="34" charset="-128"/>
              </a:defRPr>
            </a:lvl2pPr>
            <a:lvl3pPr marL="857250" indent="-171450" eaLnBrk="0" hangingPunct="0">
              <a:spcBef>
                <a:spcPct val="20000"/>
              </a:spcBef>
              <a:buClr>
                <a:srgbClr val="9933FF"/>
              </a:buClr>
              <a:buFont typeface="Wingdings" panose="05000000000000000000" pitchFamily="2" charset="2"/>
              <a:buChar char="§"/>
              <a:defRPr sz="1500" i="1">
                <a:solidFill>
                  <a:srgbClr val="0033CC"/>
                </a:solidFill>
                <a:latin typeface="Arial" panose="020B0604020202020204" pitchFamily="34" charset="0"/>
                <a:ea typeface="ＭＳ Ｐゴシック" panose="020B0600070205080204" pitchFamily="34" charset="-128"/>
              </a:defRPr>
            </a:lvl3pPr>
            <a:lvl4pPr marL="1200150" indent="-171450" eaLnBrk="0" hangingPunct="0">
              <a:spcBef>
                <a:spcPct val="20000"/>
              </a:spcBef>
              <a:buClr>
                <a:schemeClr val="hlink"/>
              </a:buClr>
              <a:buFont typeface="Wingdings" panose="05000000000000000000" pitchFamily="2" charset="2"/>
              <a:buChar char="§"/>
              <a:defRPr sz="1500" i="1">
                <a:solidFill>
                  <a:srgbClr val="0033CC"/>
                </a:solidFill>
                <a:latin typeface="Arial" panose="020B0604020202020204" pitchFamily="34" charset="0"/>
                <a:ea typeface="ＭＳ Ｐゴシック" panose="020B0600070205080204" pitchFamily="34" charset="-128"/>
              </a:defRPr>
            </a:lvl4pPr>
            <a:lvl5pPr marL="1543050" indent="-171450" eaLnBrk="0" hangingPunct="0">
              <a:spcBef>
                <a:spcPct val="20000"/>
              </a:spcBef>
              <a:buClr>
                <a:srgbClr val="FF6600"/>
              </a:buClr>
              <a:buFont typeface="Wingdings" panose="05000000000000000000" pitchFamily="2" charset="2"/>
              <a:buChar char="§"/>
              <a:defRPr sz="1500" i="1">
                <a:solidFill>
                  <a:srgbClr val="0033CC"/>
                </a:solidFill>
                <a:latin typeface="Arial" panose="020B0604020202020204" pitchFamily="34" charset="0"/>
                <a:ea typeface="ＭＳ Ｐゴシック" panose="020B0600070205080204" pitchFamily="34" charset="-128"/>
              </a:defRPr>
            </a:lvl5pPr>
            <a:lvl6pPr marL="1885950" indent="-171450" eaLnBrk="0" fontAlgn="base" hangingPunct="0">
              <a:spcBef>
                <a:spcPct val="20000"/>
              </a:spcBef>
              <a:spcAft>
                <a:spcPct val="0"/>
              </a:spcAft>
              <a:buClr>
                <a:srgbClr val="FF6600"/>
              </a:buClr>
              <a:buFont typeface="Wingdings" panose="05000000000000000000" pitchFamily="2" charset="2"/>
              <a:buChar char="§"/>
              <a:defRPr sz="1500" i="1">
                <a:solidFill>
                  <a:srgbClr val="0033CC"/>
                </a:solidFill>
                <a:latin typeface="Arial" panose="020B0604020202020204" pitchFamily="34" charset="0"/>
                <a:ea typeface="ＭＳ Ｐゴシック" panose="020B0600070205080204" pitchFamily="34" charset="-128"/>
              </a:defRPr>
            </a:lvl6pPr>
            <a:lvl7pPr marL="2228850" indent="-171450" eaLnBrk="0" fontAlgn="base" hangingPunct="0">
              <a:spcBef>
                <a:spcPct val="20000"/>
              </a:spcBef>
              <a:spcAft>
                <a:spcPct val="0"/>
              </a:spcAft>
              <a:buClr>
                <a:srgbClr val="FF6600"/>
              </a:buClr>
              <a:buFont typeface="Wingdings" panose="05000000000000000000" pitchFamily="2" charset="2"/>
              <a:buChar char="§"/>
              <a:defRPr sz="1500" i="1">
                <a:solidFill>
                  <a:srgbClr val="0033CC"/>
                </a:solidFill>
                <a:latin typeface="Arial" panose="020B0604020202020204" pitchFamily="34" charset="0"/>
                <a:ea typeface="ＭＳ Ｐゴシック" panose="020B0600070205080204" pitchFamily="34" charset="-128"/>
              </a:defRPr>
            </a:lvl7pPr>
            <a:lvl8pPr marL="2571750" indent="-171450" eaLnBrk="0" fontAlgn="base" hangingPunct="0">
              <a:spcBef>
                <a:spcPct val="20000"/>
              </a:spcBef>
              <a:spcAft>
                <a:spcPct val="0"/>
              </a:spcAft>
              <a:buClr>
                <a:srgbClr val="FF6600"/>
              </a:buClr>
              <a:buFont typeface="Wingdings" panose="05000000000000000000" pitchFamily="2" charset="2"/>
              <a:buChar char="§"/>
              <a:defRPr sz="1500" i="1">
                <a:solidFill>
                  <a:srgbClr val="0033CC"/>
                </a:solidFill>
                <a:latin typeface="Arial" panose="020B0604020202020204" pitchFamily="34" charset="0"/>
                <a:ea typeface="ＭＳ Ｐゴシック" panose="020B0600070205080204" pitchFamily="34" charset="-128"/>
              </a:defRPr>
            </a:lvl8pPr>
            <a:lvl9pPr marL="2914650" indent="-171450" eaLnBrk="0" fontAlgn="base" hangingPunct="0">
              <a:spcBef>
                <a:spcPct val="20000"/>
              </a:spcBef>
              <a:spcAft>
                <a:spcPct val="0"/>
              </a:spcAft>
              <a:buClr>
                <a:srgbClr val="FF6600"/>
              </a:buClr>
              <a:buFont typeface="Wingdings" panose="05000000000000000000" pitchFamily="2" charset="2"/>
              <a:buChar char="§"/>
              <a:defRPr sz="1500" i="1">
                <a:solidFill>
                  <a:srgbClr val="0033CC"/>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67E8D12B-96A2-47D4-85A2-BBE0D6316EA8}" type="datetime3">
              <a:rPr lang="en-US" altLang="en-US" sz="1050">
                <a:solidFill>
                  <a:schemeClr val="bg1"/>
                </a:solidFill>
              </a:rPr>
              <a:pPr eaLnBrk="1" hangingPunct="1">
                <a:spcBef>
                  <a:spcPct val="0"/>
                </a:spcBef>
                <a:buFontTx/>
                <a:buNone/>
              </a:pPr>
              <a:t>23 April 2019</a:t>
            </a:fld>
            <a:endParaRPr lang="en-GB" altLang="en-US" sz="1050">
              <a:solidFill>
                <a:schemeClr val="bg1"/>
              </a:solidFill>
            </a:endParaRPr>
          </a:p>
        </p:txBody>
      </p:sp>
      <p:sp>
        <p:nvSpPr>
          <p:cNvPr id="17412" name="TextBox 2"/>
          <p:cNvSpPr txBox="1">
            <a:spLocks noChangeArrowheads="1"/>
          </p:cNvSpPr>
          <p:nvPr/>
        </p:nvSpPr>
        <p:spPr bwMode="auto">
          <a:xfrm>
            <a:off x="1731169" y="1052513"/>
            <a:ext cx="5238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101" charset="2"/>
              <a:buChar char="§"/>
              <a:defRPr sz="2000">
                <a:solidFill>
                  <a:srgbClr val="0033CC"/>
                </a:solidFill>
                <a:latin typeface="Arial" charset="0"/>
                <a:ea typeface="ＭＳ Ｐゴシック" pitchFamily="-101" charset="-128"/>
              </a:defRPr>
            </a:lvl1pPr>
            <a:lvl2pPr marL="742950" indent="-285750" eaLnBrk="0" hangingPunct="0">
              <a:spcBef>
                <a:spcPct val="20000"/>
              </a:spcBef>
              <a:buClr>
                <a:srgbClr val="FFFF00"/>
              </a:buClr>
              <a:buFont typeface="Wingdings" pitchFamily="-101" charset="2"/>
              <a:buChar char="§"/>
              <a:defRPr sz="2000" i="1">
                <a:solidFill>
                  <a:srgbClr val="0033CC"/>
                </a:solidFill>
                <a:latin typeface="Arial" charset="0"/>
                <a:ea typeface="ＭＳ Ｐゴシック" pitchFamily="-101" charset="-128"/>
              </a:defRPr>
            </a:lvl2pPr>
            <a:lvl3pPr marL="1143000" indent="-228600" eaLnBrk="0" hangingPunct="0">
              <a:spcBef>
                <a:spcPct val="20000"/>
              </a:spcBef>
              <a:buClr>
                <a:srgbClr val="9933FF"/>
              </a:buClr>
              <a:buFont typeface="Wingdings" pitchFamily="-101" charset="2"/>
              <a:buChar char="§"/>
              <a:defRPr sz="2000" i="1">
                <a:solidFill>
                  <a:srgbClr val="0033CC"/>
                </a:solidFill>
                <a:latin typeface="Arial" charset="0"/>
                <a:ea typeface="ＭＳ Ｐゴシック" pitchFamily="-101" charset="-128"/>
              </a:defRPr>
            </a:lvl3pPr>
            <a:lvl4pPr marL="1600200" indent="-228600" eaLnBrk="0" hangingPunct="0">
              <a:spcBef>
                <a:spcPct val="20000"/>
              </a:spcBef>
              <a:buClr>
                <a:schemeClr val="hlink"/>
              </a:buClr>
              <a:buFont typeface="Wingdings" pitchFamily="-101" charset="2"/>
              <a:buChar char="§"/>
              <a:defRPr sz="2000" i="1">
                <a:solidFill>
                  <a:srgbClr val="0033CC"/>
                </a:solidFill>
                <a:latin typeface="Arial" charset="0"/>
                <a:ea typeface="ＭＳ Ｐゴシック" pitchFamily="-101" charset="-128"/>
              </a:defRPr>
            </a:lvl4pPr>
            <a:lvl5pPr marL="2057400" indent="-228600" eaLnBrk="0" hangingPunct="0">
              <a:spcBef>
                <a:spcPct val="20000"/>
              </a:spcBef>
              <a:buClr>
                <a:srgbClr val="FF6600"/>
              </a:buClr>
              <a:buFont typeface="Wingdings" pitchFamily="-101" charset="2"/>
              <a:buChar char="§"/>
              <a:defRPr sz="2000" i="1">
                <a:solidFill>
                  <a:srgbClr val="0033CC"/>
                </a:solidFill>
                <a:latin typeface="Arial" charset="0"/>
                <a:ea typeface="ＭＳ Ｐゴシック" pitchFamily="-101" charset="-128"/>
              </a:defRPr>
            </a:lvl5pPr>
            <a:lvl6pPr marL="2514600" indent="-228600" eaLnBrk="0" fontAlgn="base" hangingPunct="0">
              <a:spcBef>
                <a:spcPct val="20000"/>
              </a:spcBef>
              <a:spcAft>
                <a:spcPct val="0"/>
              </a:spcAft>
              <a:buClr>
                <a:srgbClr val="FF6600"/>
              </a:buClr>
              <a:buFont typeface="Wingdings" pitchFamily="-101" charset="2"/>
              <a:buChar char="§"/>
              <a:defRPr sz="2000" i="1">
                <a:solidFill>
                  <a:srgbClr val="0033CC"/>
                </a:solidFill>
                <a:latin typeface="Arial" charset="0"/>
                <a:ea typeface="ＭＳ Ｐゴシック" pitchFamily="-101" charset="-128"/>
              </a:defRPr>
            </a:lvl6pPr>
            <a:lvl7pPr marL="2971800" indent="-228600" eaLnBrk="0" fontAlgn="base" hangingPunct="0">
              <a:spcBef>
                <a:spcPct val="20000"/>
              </a:spcBef>
              <a:spcAft>
                <a:spcPct val="0"/>
              </a:spcAft>
              <a:buClr>
                <a:srgbClr val="FF6600"/>
              </a:buClr>
              <a:buFont typeface="Wingdings" pitchFamily="-101" charset="2"/>
              <a:buChar char="§"/>
              <a:defRPr sz="2000" i="1">
                <a:solidFill>
                  <a:srgbClr val="0033CC"/>
                </a:solidFill>
                <a:latin typeface="Arial" charset="0"/>
                <a:ea typeface="ＭＳ Ｐゴシック" pitchFamily="-101" charset="-128"/>
              </a:defRPr>
            </a:lvl7pPr>
            <a:lvl8pPr marL="3429000" indent="-228600" eaLnBrk="0" fontAlgn="base" hangingPunct="0">
              <a:spcBef>
                <a:spcPct val="20000"/>
              </a:spcBef>
              <a:spcAft>
                <a:spcPct val="0"/>
              </a:spcAft>
              <a:buClr>
                <a:srgbClr val="FF6600"/>
              </a:buClr>
              <a:buFont typeface="Wingdings" pitchFamily="-101" charset="2"/>
              <a:buChar char="§"/>
              <a:defRPr sz="2000" i="1">
                <a:solidFill>
                  <a:srgbClr val="0033CC"/>
                </a:solidFill>
                <a:latin typeface="Arial" charset="0"/>
                <a:ea typeface="ＭＳ Ｐゴシック" pitchFamily="-101" charset="-128"/>
              </a:defRPr>
            </a:lvl8pPr>
            <a:lvl9pPr marL="3886200" indent="-228600" eaLnBrk="0" fontAlgn="base" hangingPunct="0">
              <a:spcBef>
                <a:spcPct val="20000"/>
              </a:spcBef>
              <a:spcAft>
                <a:spcPct val="0"/>
              </a:spcAft>
              <a:buClr>
                <a:srgbClr val="FF6600"/>
              </a:buClr>
              <a:buFont typeface="Wingdings" pitchFamily="-101" charset="2"/>
              <a:buChar char="§"/>
              <a:defRPr sz="2000" i="1">
                <a:solidFill>
                  <a:srgbClr val="0033CC"/>
                </a:solidFill>
                <a:latin typeface="Arial" charset="0"/>
                <a:ea typeface="ＭＳ Ｐゴシック" pitchFamily="-101" charset="-128"/>
              </a:defRPr>
            </a:lvl9pPr>
          </a:lstStyle>
          <a:p>
            <a:pPr eaLnBrk="1" hangingPunct="1">
              <a:spcBef>
                <a:spcPct val="0"/>
              </a:spcBef>
              <a:buFontTx/>
              <a:buNone/>
              <a:defRPr/>
            </a:pPr>
            <a:r>
              <a:rPr lang="en-GB" altLang="en-US" sz="2400" b="1" dirty="0">
                <a:solidFill>
                  <a:schemeClr val="bg1"/>
                </a:solidFill>
                <a:latin typeface="+mn-lt"/>
              </a:rPr>
              <a:t>Task 1: Qualitative statements? </a:t>
            </a:r>
          </a:p>
        </p:txBody>
      </p:sp>
      <p:sp>
        <p:nvSpPr>
          <p:cNvPr id="5" name="Content Placeholder 4"/>
          <p:cNvSpPr txBox="1">
            <a:spLocks noGrp="1" noChangeArrowheads="1"/>
          </p:cNvSpPr>
          <p:nvPr>
            <p:ph idx="1"/>
          </p:nvPr>
        </p:nvSpPr>
        <p:spPr>
          <a:xfrm>
            <a:off x="888208" y="784213"/>
            <a:ext cx="7991357" cy="5075236"/>
          </a:xfrm>
          <a:ln>
            <a:miter lim="800000"/>
            <a:headEnd/>
            <a:tailEnd/>
          </a:ln>
        </p:spPr>
        <p:txBody>
          <a:bodyPr wrap="square">
            <a:spAutoFit/>
          </a:bodyPr>
          <a:lstStyle/>
          <a:p>
            <a:pPr marL="0" indent="0">
              <a:buNone/>
              <a:defRPr/>
            </a:pPr>
            <a:r>
              <a:rPr lang="en-GB" sz="2400" dirty="0"/>
              <a:t>Now look at your own report and in a small group consider:</a:t>
            </a:r>
          </a:p>
          <a:p>
            <a:pPr>
              <a:lnSpc>
                <a:spcPct val="150000"/>
              </a:lnSpc>
              <a:buFont typeface="Wingdings" panose="05000000000000000000" pitchFamily="2" charset="2"/>
              <a:buChar char="q"/>
              <a:defRPr/>
            </a:pPr>
            <a:r>
              <a:rPr lang="en-GB" sz="2400" dirty="0"/>
              <a:t>Have the successes been reported appropriately? </a:t>
            </a:r>
          </a:p>
          <a:p>
            <a:pPr>
              <a:lnSpc>
                <a:spcPct val="150000"/>
              </a:lnSpc>
              <a:buFont typeface="Wingdings" panose="05000000000000000000" pitchFamily="2" charset="2"/>
              <a:buChar char="q"/>
              <a:defRPr/>
            </a:pPr>
            <a:r>
              <a:rPr lang="en-GB" sz="2400" dirty="0"/>
              <a:t>Are the areas for improvement appropriate? </a:t>
            </a:r>
          </a:p>
          <a:p>
            <a:pPr>
              <a:lnSpc>
                <a:spcPct val="150000"/>
              </a:lnSpc>
              <a:buFont typeface="Wingdings" panose="05000000000000000000" pitchFamily="2" charset="2"/>
              <a:buChar char="q"/>
              <a:defRPr/>
            </a:pPr>
            <a:r>
              <a:rPr lang="en-GB" sz="2400" dirty="0"/>
              <a:t>Is it written in plain, jargon-free language? </a:t>
            </a:r>
          </a:p>
          <a:p>
            <a:pPr>
              <a:lnSpc>
                <a:spcPct val="150000"/>
              </a:lnSpc>
              <a:buFont typeface="Wingdings" panose="05000000000000000000" pitchFamily="2" charset="2"/>
              <a:buChar char="q"/>
              <a:defRPr/>
            </a:pPr>
            <a:r>
              <a:rPr lang="en-GB" sz="2400" dirty="0"/>
              <a:t>Would the comments help parents to support learning at home?</a:t>
            </a:r>
          </a:p>
          <a:p>
            <a:pPr>
              <a:lnSpc>
                <a:spcPct val="150000"/>
              </a:lnSpc>
              <a:buFont typeface="Wingdings" panose="05000000000000000000" pitchFamily="2" charset="2"/>
              <a:buChar char="q"/>
              <a:defRPr/>
            </a:pPr>
            <a:r>
              <a:rPr lang="en-GB" sz="2400" dirty="0"/>
              <a:t>If needed, how could they be improved?</a:t>
            </a:r>
          </a:p>
          <a:p>
            <a:pPr marL="0" indent="0">
              <a:buNone/>
              <a:defRPr/>
            </a:pPr>
            <a:endParaRPr lang="en-GB" sz="1800" dirty="0"/>
          </a:p>
        </p:txBody>
      </p:sp>
      <p:pic>
        <p:nvPicPr>
          <p:cNvPr id="348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4564" y="2553878"/>
            <a:ext cx="1298972" cy="767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3658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ea typeface="ＭＳ Ｐゴシック" pitchFamily="-101" charset="-128"/>
              </a:rPr>
              <a:t>Recap: Key messages about </a:t>
            </a:r>
            <a:r>
              <a:rPr lang="en-GB" dirty="0" smtClean="0">
                <a:ea typeface="ＭＳ Ｐゴシック" pitchFamily="-101" charset="-128"/>
              </a:rPr>
              <a:t>reporting</a:t>
            </a:r>
            <a:endParaRPr lang="en-GB" dirty="0"/>
          </a:p>
        </p:txBody>
      </p:sp>
      <p:sp>
        <p:nvSpPr>
          <p:cNvPr id="3" name="Content Placeholder 2"/>
          <p:cNvSpPr>
            <a:spLocks noGrp="1"/>
          </p:cNvSpPr>
          <p:nvPr>
            <p:ph idx="1"/>
          </p:nvPr>
        </p:nvSpPr>
        <p:spPr>
          <a:xfrm>
            <a:off x="625221" y="2286000"/>
            <a:ext cx="7290055" cy="4023360"/>
          </a:xfrm>
        </p:spPr>
        <p:txBody>
          <a:bodyPr/>
          <a:lstStyle/>
          <a:p>
            <a:pPr marL="600075" indent="-342900">
              <a:buFont typeface="Wingdings" panose="05000000000000000000" pitchFamily="2" charset="2"/>
              <a:buChar char="v"/>
            </a:pPr>
            <a:r>
              <a:rPr lang="en-GB" altLang="en-US" dirty="0">
                <a:ea typeface="ＭＳ Ｐゴシック" panose="020B0600070205080204" pitchFamily="34" charset="-128"/>
              </a:rPr>
              <a:t>Reporting can take a variety of forms </a:t>
            </a:r>
          </a:p>
          <a:p>
            <a:pPr marL="600075" indent="-342900">
              <a:buFont typeface="Wingdings" panose="05000000000000000000" pitchFamily="2" charset="2"/>
              <a:buChar char="v"/>
            </a:pPr>
            <a:r>
              <a:rPr lang="en-GB" altLang="en-US" dirty="0">
                <a:ea typeface="ＭＳ Ｐゴシック" panose="020B0600070205080204" pitchFamily="34" charset="-128"/>
              </a:rPr>
              <a:t>Schools should involve parents in developing </a:t>
            </a:r>
            <a:r>
              <a:rPr lang="en-GB" altLang="en-US" dirty="0" smtClean="0">
                <a:ea typeface="ＭＳ Ｐゴシック" panose="020B0600070205080204" pitchFamily="34" charset="-128"/>
              </a:rPr>
              <a:t>more </a:t>
            </a:r>
            <a:r>
              <a:rPr lang="en-GB" altLang="en-US" dirty="0">
                <a:ea typeface="ＭＳ Ｐゴシック" panose="020B0600070205080204" pitchFamily="34" charset="-128"/>
              </a:rPr>
              <a:t>effective means of </a:t>
            </a:r>
            <a:r>
              <a:rPr lang="en-GB" altLang="en-US" dirty="0" smtClean="0">
                <a:ea typeface="ＭＳ Ｐゴシック" panose="020B0600070205080204" pitchFamily="34" charset="-128"/>
              </a:rPr>
              <a:t>reporting</a:t>
            </a:r>
            <a:endParaRPr lang="en-GB" altLang="en-US" dirty="0">
              <a:ea typeface="ＭＳ Ｐゴシック" panose="020B0600070205080204" pitchFamily="34" charset="-128"/>
            </a:endParaRPr>
          </a:p>
          <a:p>
            <a:pPr marL="600075" indent="-342900">
              <a:buFont typeface="Wingdings" panose="05000000000000000000" pitchFamily="2" charset="2"/>
              <a:buChar char="v"/>
            </a:pPr>
            <a:r>
              <a:rPr lang="en-GB" altLang="en-US" dirty="0">
                <a:ea typeface="ＭＳ Ｐゴシック" panose="020B0600070205080204" pitchFamily="34" charset="-128"/>
              </a:rPr>
              <a:t>Involve learners where possible</a:t>
            </a:r>
          </a:p>
          <a:p>
            <a:pPr marL="600075" indent="-342900">
              <a:buFont typeface="Wingdings" panose="05000000000000000000" pitchFamily="2" charset="2"/>
              <a:buChar char="v"/>
            </a:pPr>
            <a:r>
              <a:rPr lang="en-GB" altLang="en-US" dirty="0">
                <a:ea typeface="ＭＳ Ｐゴシック" panose="020B0600070205080204" pitchFamily="34" charset="-128"/>
              </a:rPr>
              <a:t>Written comments must be appropriate to the intended </a:t>
            </a:r>
            <a:r>
              <a:rPr lang="en-GB" altLang="en-US" dirty="0" smtClean="0">
                <a:ea typeface="ＭＳ Ｐゴシック" panose="020B0600070205080204" pitchFamily="34" charset="-128"/>
              </a:rPr>
              <a:t>audience, </a:t>
            </a:r>
            <a:r>
              <a:rPr lang="en-GB" altLang="en-US" dirty="0">
                <a:ea typeface="ＭＳ Ｐゴシック" panose="020B0600070205080204" pitchFamily="34" charset="-128"/>
              </a:rPr>
              <a:t>using clear, concise, jargon free language, describing progress in learning</a:t>
            </a:r>
          </a:p>
          <a:p>
            <a:pPr marL="600075" indent="-342900">
              <a:buFont typeface="Wingdings" panose="05000000000000000000" pitchFamily="2" charset="2"/>
              <a:buChar char="v"/>
            </a:pPr>
            <a:r>
              <a:rPr lang="en-GB" altLang="en-US" dirty="0" smtClean="0">
                <a:ea typeface="ＭＳ Ｐゴシック" panose="020B0600070205080204" pitchFamily="34" charset="-128"/>
              </a:rPr>
              <a:t>Moderate comments </a:t>
            </a:r>
            <a:r>
              <a:rPr lang="en-GB" altLang="en-US" dirty="0">
                <a:ea typeface="ＭＳ Ｐゴシック" panose="020B0600070205080204" pitchFamily="34" charset="-128"/>
              </a:rPr>
              <a:t>to ensure quality, a key component</a:t>
            </a:r>
          </a:p>
          <a:p>
            <a:pPr marL="600075" indent="-342900">
              <a:buFont typeface="Wingdings" panose="05000000000000000000" pitchFamily="2" charset="2"/>
              <a:buChar char="v"/>
            </a:pPr>
            <a:r>
              <a:rPr lang="en-GB" altLang="en-US" dirty="0">
                <a:ea typeface="ＭＳ Ｐゴシック" panose="020B0600070205080204" pitchFamily="34" charset="-128"/>
              </a:rPr>
              <a:t>Sample summative reports at the start of the process i.e. as staff begin to write</a:t>
            </a:r>
          </a:p>
          <a:p>
            <a:endParaRPr lang="en-GB" dirty="0"/>
          </a:p>
        </p:txBody>
      </p:sp>
    </p:spTree>
    <p:extLst>
      <p:ext uri="{BB962C8B-B14F-4D97-AF65-F5344CB8AC3E}">
        <p14:creationId xmlns:p14="http://schemas.microsoft.com/office/powerpoint/2010/main" val="42913512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Sharing good practice: Cluster Moderation</a:t>
            </a:r>
            <a:endParaRPr lang="en-GB" dirty="0"/>
          </a:p>
        </p:txBody>
      </p:sp>
      <p:sp>
        <p:nvSpPr>
          <p:cNvPr id="3" name="Subtitle 2"/>
          <p:cNvSpPr>
            <a:spLocks noGrp="1"/>
          </p:cNvSpPr>
          <p:nvPr>
            <p:ph type="subTitle" idx="1"/>
          </p:nvPr>
        </p:nvSpPr>
        <p:spPr/>
        <p:txBody>
          <a:bodyPr/>
          <a:lstStyle/>
          <a:p>
            <a:r>
              <a:rPr lang="en-GB" dirty="0" smtClean="0"/>
              <a:t>Thursday April 18</a:t>
            </a:r>
            <a:r>
              <a:rPr lang="en-GB" baseline="30000" dirty="0" smtClean="0"/>
              <a:t>th</a:t>
            </a:r>
            <a:r>
              <a:rPr lang="en-GB" dirty="0" smtClean="0"/>
              <a:t> </a:t>
            </a:r>
            <a:endParaRPr lang="en-GB" dirty="0"/>
          </a:p>
        </p:txBody>
      </p:sp>
    </p:spTree>
    <p:extLst>
      <p:ext uri="{BB962C8B-B14F-4D97-AF65-F5344CB8AC3E}">
        <p14:creationId xmlns:p14="http://schemas.microsoft.com/office/powerpoint/2010/main" val="8649586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en-GB" sz="2800" dirty="0" smtClean="0"/>
              <a:t>Spend five minutes discussing:</a:t>
            </a:r>
          </a:p>
          <a:p>
            <a:pPr>
              <a:buFont typeface="Wingdings" panose="05000000000000000000" pitchFamily="2" charset="2"/>
              <a:buChar char="§"/>
            </a:pPr>
            <a:r>
              <a:rPr lang="en-GB" sz="2800" dirty="0" smtClean="0"/>
              <a:t>The challenges of cluster moderation</a:t>
            </a:r>
          </a:p>
          <a:p>
            <a:pPr>
              <a:buFont typeface="Wingdings" panose="05000000000000000000" pitchFamily="2" charset="2"/>
              <a:buChar char="§"/>
            </a:pPr>
            <a:endParaRPr lang="en-GB" sz="2800" dirty="0"/>
          </a:p>
          <a:p>
            <a:pPr>
              <a:buFont typeface="Wingdings" panose="05000000000000000000" pitchFamily="2" charset="2"/>
              <a:buChar char="§"/>
            </a:pPr>
            <a:endParaRPr lang="en-GB" sz="2800" dirty="0" smtClean="0"/>
          </a:p>
          <a:p>
            <a:pPr>
              <a:buFont typeface="Wingdings" panose="05000000000000000000" pitchFamily="2" charset="2"/>
              <a:buChar char="§"/>
            </a:pPr>
            <a:r>
              <a:rPr lang="en-GB" sz="2800" dirty="0" smtClean="0"/>
              <a:t>The benefits of cluster moderation</a:t>
            </a:r>
            <a:endParaRPr lang="en-GB" sz="2800" dirty="0"/>
          </a:p>
        </p:txBody>
      </p:sp>
    </p:spTree>
    <p:extLst>
      <p:ext uri="{BB962C8B-B14F-4D97-AF65-F5344CB8AC3E}">
        <p14:creationId xmlns:p14="http://schemas.microsoft.com/office/powerpoint/2010/main" val="3252899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Available resources</a:t>
            </a:r>
          </a:p>
        </p:txBody>
      </p:sp>
      <p:sp>
        <p:nvSpPr>
          <p:cNvPr id="3" name="Content Placeholder 2"/>
          <p:cNvSpPr>
            <a:spLocks noGrp="1"/>
          </p:cNvSpPr>
          <p:nvPr>
            <p:ph sz="half" idx="1"/>
          </p:nvPr>
        </p:nvSpPr>
        <p:spPr>
          <a:xfrm>
            <a:off x="768096" y="2286000"/>
            <a:ext cx="3446717" cy="4023360"/>
          </a:xfrm>
        </p:spPr>
        <p:txBody>
          <a:bodyPr>
            <a:normAutofit/>
          </a:bodyPr>
          <a:lstStyle/>
          <a:p>
            <a:pPr marL="0" indent="0">
              <a:buNone/>
            </a:pPr>
            <a:r>
              <a:rPr lang="en-GB" sz="2400" dirty="0"/>
              <a:t>Cluster moderation models on </a:t>
            </a:r>
            <a:r>
              <a:rPr lang="en-GB" sz="2400" dirty="0" err="1"/>
              <a:t>SALi</a:t>
            </a:r>
            <a:r>
              <a:rPr lang="en-GB" sz="2400" dirty="0"/>
              <a:t>:</a:t>
            </a:r>
          </a:p>
          <a:p>
            <a:pPr>
              <a:buFont typeface="Wingdings" panose="05000000000000000000" pitchFamily="2" charset="2"/>
              <a:buChar char="§"/>
            </a:pPr>
            <a:r>
              <a:rPr lang="en-GB" sz="2400" dirty="0" err="1"/>
              <a:t>Ardrishaig</a:t>
            </a:r>
            <a:r>
              <a:rPr lang="en-GB" sz="2400" dirty="0"/>
              <a:t> </a:t>
            </a:r>
          </a:p>
          <a:p>
            <a:pPr>
              <a:buFont typeface="Wingdings" panose="05000000000000000000" pitchFamily="2" charset="2"/>
              <a:buChar char="§"/>
            </a:pPr>
            <a:r>
              <a:rPr lang="en-GB" sz="2400" dirty="0" smtClean="0"/>
              <a:t>St Columba’s </a:t>
            </a:r>
            <a:endParaRPr lang="en-GB" sz="2400" dirty="0"/>
          </a:p>
          <a:p>
            <a:pPr>
              <a:buFont typeface="Wingdings" panose="05000000000000000000" pitchFamily="2" charset="2"/>
              <a:buChar char="§"/>
            </a:pPr>
            <a:r>
              <a:rPr lang="en-GB" sz="2400" dirty="0" err="1" smtClean="0"/>
              <a:t>Dalintober</a:t>
            </a:r>
            <a:endParaRPr lang="en-GB" sz="2400" dirty="0"/>
          </a:p>
          <a:p>
            <a:pPr>
              <a:buFont typeface="Wingdings" panose="05000000000000000000" pitchFamily="2" charset="2"/>
              <a:buChar char="§"/>
            </a:pPr>
            <a:r>
              <a:rPr lang="en-GB" sz="2400" dirty="0"/>
              <a:t>Mid </a:t>
            </a:r>
            <a:r>
              <a:rPr lang="en-GB" sz="2400" dirty="0" smtClean="0"/>
              <a:t>Argyll</a:t>
            </a:r>
            <a:endParaRPr lang="en-GB" sz="2400" dirty="0"/>
          </a:p>
        </p:txBody>
      </p:sp>
      <p:sp>
        <p:nvSpPr>
          <p:cNvPr id="4" name="Content Placeholder 3"/>
          <p:cNvSpPr>
            <a:spLocks noGrp="1"/>
          </p:cNvSpPr>
          <p:nvPr>
            <p:ph sz="half" idx="2"/>
          </p:nvPr>
        </p:nvSpPr>
        <p:spPr>
          <a:xfrm>
            <a:off x="4491990" y="2286000"/>
            <a:ext cx="3809048" cy="4343400"/>
          </a:xfrm>
        </p:spPr>
        <p:txBody>
          <a:bodyPr>
            <a:normAutofit/>
          </a:bodyPr>
          <a:lstStyle/>
          <a:p>
            <a:pPr>
              <a:buFont typeface="Wingdings" panose="05000000000000000000" pitchFamily="2" charset="2"/>
              <a:buChar char="§"/>
            </a:pPr>
            <a:r>
              <a:rPr lang="en-GB" sz="2400" dirty="0" smtClean="0"/>
              <a:t>Cluster moderation timeline (based on </a:t>
            </a:r>
            <a:r>
              <a:rPr lang="en-GB" sz="2400" dirty="0" err="1" smtClean="0"/>
              <a:t>Dalintober</a:t>
            </a:r>
            <a:r>
              <a:rPr lang="en-GB" sz="2400" dirty="0" smtClean="0"/>
              <a:t> presentation)</a:t>
            </a:r>
          </a:p>
          <a:p>
            <a:pPr>
              <a:buFont typeface="Wingdings" panose="05000000000000000000" pitchFamily="2" charset="2"/>
              <a:buChar char="§"/>
            </a:pPr>
            <a:endParaRPr lang="en-GB" sz="2400" dirty="0"/>
          </a:p>
          <a:p>
            <a:pPr>
              <a:buFont typeface="Wingdings" panose="05000000000000000000" pitchFamily="2" charset="2"/>
              <a:buChar char="§"/>
            </a:pPr>
            <a:r>
              <a:rPr lang="en-GB" sz="2400" dirty="0" smtClean="0"/>
              <a:t>Other AMFs</a:t>
            </a:r>
          </a:p>
          <a:p>
            <a:pPr>
              <a:buFont typeface="Wingdings" panose="05000000000000000000" pitchFamily="2" charset="2"/>
              <a:buChar char="§"/>
            </a:pPr>
            <a:endParaRPr lang="en-GB" sz="2400" dirty="0"/>
          </a:p>
          <a:p>
            <a:pPr>
              <a:buFont typeface="Wingdings" panose="05000000000000000000" pitchFamily="2" charset="2"/>
              <a:buChar char="§"/>
            </a:pPr>
            <a:r>
              <a:rPr lang="en-GB" sz="2400" dirty="0" smtClean="0"/>
              <a:t>QAMSOs</a:t>
            </a:r>
          </a:p>
          <a:p>
            <a:pPr>
              <a:buFont typeface="Wingdings" panose="05000000000000000000" pitchFamily="2" charset="2"/>
              <a:buChar char="§"/>
            </a:pPr>
            <a:endParaRPr lang="en-GB" sz="2400" dirty="0"/>
          </a:p>
          <a:p>
            <a:pPr>
              <a:buFont typeface="Wingdings" panose="05000000000000000000" pitchFamily="2" charset="2"/>
              <a:buChar char="§"/>
            </a:pPr>
            <a:r>
              <a:rPr lang="en-GB" sz="2400" dirty="0" smtClean="0"/>
              <a:t>Teams</a:t>
            </a:r>
            <a:endParaRPr lang="en-GB" sz="2400" dirty="0"/>
          </a:p>
        </p:txBody>
      </p:sp>
    </p:spTree>
    <p:extLst>
      <p:ext uri="{BB962C8B-B14F-4D97-AF65-F5344CB8AC3E}">
        <p14:creationId xmlns:p14="http://schemas.microsoft.com/office/powerpoint/2010/main" val="33214456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Islay and Jura Cluster Moderation</a:t>
            </a:r>
            <a:endParaRPr lang="en-GB" dirty="0"/>
          </a:p>
        </p:txBody>
      </p:sp>
      <p:sp>
        <p:nvSpPr>
          <p:cNvPr id="3" name="Content Placeholder 2"/>
          <p:cNvSpPr>
            <a:spLocks noGrp="1"/>
          </p:cNvSpPr>
          <p:nvPr>
            <p:ph idx="1"/>
          </p:nvPr>
        </p:nvSpPr>
        <p:spPr/>
        <p:txBody>
          <a:bodyPr>
            <a:normAutofit/>
          </a:bodyPr>
          <a:lstStyle/>
          <a:p>
            <a:r>
              <a:rPr lang="en-GB" sz="2800" dirty="0" smtClean="0"/>
              <a:t>3 mins 40 </a:t>
            </a:r>
            <a:endParaRPr lang="en-GB" sz="2800" dirty="0"/>
          </a:p>
        </p:txBody>
      </p:sp>
    </p:spTree>
    <p:extLst>
      <p:ext uri="{BB962C8B-B14F-4D97-AF65-F5344CB8AC3E}">
        <p14:creationId xmlns:p14="http://schemas.microsoft.com/office/powerpoint/2010/main" val="770023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r>
              <a:rPr lang="en-GB" sz="2400" dirty="0" smtClean="0"/>
              <a:t>At your tables, discuss:</a:t>
            </a:r>
          </a:p>
          <a:p>
            <a:pPr>
              <a:buFont typeface="Wingdings" panose="05000000000000000000" pitchFamily="2" charset="2"/>
              <a:buChar char="§"/>
            </a:pPr>
            <a:r>
              <a:rPr lang="en-GB" sz="2400" dirty="0" smtClean="0"/>
              <a:t>Any cluster work currently taking place in your area and how it has impacted your classroom / school practice</a:t>
            </a:r>
          </a:p>
          <a:p>
            <a:pPr>
              <a:buFont typeface="Wingdings" panose="05000000000000000000" pitchFamily="2" charset="2"/>
              <a:buChar char="§"/>
            </a:pPr>
            <a:r>
              <a:rPr lang="en-GB" sz="2400" dirty="0" smtClean="0"/>
              <a:t>Any opportunities for taking cluster work forward (</a:t>
            </a:r>
            <a:r>
              <a:rPr lang="en-GB" sz="2400" dirty="0" err="1" smtClean="0"/>
              <a:t>ie</a:t>
            </a:r>
            <a:r>
              <a:rPr lang="en-GB" sz="2400" dirty="0" smtClean="0"/>
              <a:t>. existing projects, strong transition, linked schools, etc.)</a:t>
            </a:r>
          </a:p>
          <a:p>
            <a:pPr>
              <a:buFont typeface="Wingdings" panose="05000000000000000000" pitchFamily="2" charset="2"/>
              <a:buChar char="§"/>
            </a:pPr>
            <a:r>
              <a:rPr lang="en-GB" sz="2400" dirty="0" smtClean="0"/>
              <a:t>Future plans for taking forward cluster moderation  </a:t>
            </a:r>
          </a:p>
          <a:p>
            <a:pPr>
              <a:buFont typeface="Wingdings" panose="05000000000000000000" pitchFamily="2" charset="2"/>
              <a:buChar char="§"/>
            </a:pPr>
            <a:endParaRPr lang="en-GB" sz="24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672" y="768131"/>
            <a:ext cx="1917767" cy="1133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0310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Final Messages</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7133756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buFont typeface="Wingdings" panose="05000000000000000000" pitchFamily="2" charset="2"/>
              <a:buChar char="§"/>
            </a:pPr>
            <a:r>
              <a:rPr lang="en-GB" sz="2400" dirty="0" smtClean="0"/>
              <a:t>Moderation – still a priority</a:t>
            </a:r>
            <a:endParaRPr lang="en-GB" sz="2400" dirty="0"/>
          </a:p>
          <a:p>
            <a:pPr>
              <a:buFont typeface="Wingdings" panose="05000000000000000000" pitchFamily="2" charset="2"/>
              <a:buChar char="§"/>
            </a:pPr>
            <a:r>
              <a:rPr lang="en-GB" sz="2400" dirty="0" smtClean="0"/>
              <a:t>Focus on cluster moderation</a:t>
            </a:r>
          </a:p>
          <a:p>
            <a:pPr>
              <a:buFont typeface="Wingdings" panose="05000000000000000000" pitchFamily="2" charset="2"/>
              <a:buChar char="§"/>
            </a:pPr>
            <a:r>
              <a:rPr lang="en-GB" sz="2400" dirty="0" smtClean="0"/>
              <a:t>Use expertise – QAMSOs, other AMFs, Education Officers</a:t>
            </a:r>
          </a:p>
          <a:p>
            <a:pPr>
              <a:buFont typeface="Wingdings" panose="05000000000000000000" pitchFamily="2" charset="2"/>
              <a:buChar char="§"/>
            </a:pPr>
            <a:endParaRPr lang="en-GB" sz="2400" dirty="0" smtClean="0"/>
          </a:p>
          <a:p>
            <a:endParaRPr lang="en-GB" dirty="0" smtClean="0"/>
          </a:p>
        </p:txBody>
      </p:sp>
    </p:spTree>
    <p:extLst>
      <p:ext uri="{BB962C8B-B14F-4D97-AF65-F5344CB8AC3E}">
        <p14:creationId xmlns:p14="http://schemas.microsoft.com/office/powerpoint/2010/main" val="1485895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 2.png"/>
          <p:cNvPicPr>
            <a:picLocks noChangeAspect="1"/>
          </p:cNvPicPr>
          <p:nvPr/>
        </p:nvPicPr>
        <p:blipFill rotWithShape="1">
          <a:blip r:embed="rId2" cstate="print">
            <a:extLst>
              <a:ext uri="{28A0092B-C50C-407E-A947-70E740481C1C}">
                <a14:useLocalDpi xmlns:a14="http://schemas.microsoft.com/office/drawing/2010/main" val="0"/>
              </a:ext>
            </a:extLst>
          </a:blip>
          <a:srcRect b="15949"/>
          <a:stretch/>
        </p:blipFill>
        <p:spPr>
          <a:xfrm>
            <a:off x="-13038" y="4900364"/>
            <a:ext cx="9157038" cy="1957636"/>
          </a:xfrm>
          <a:prstGeom prst="rect">
            <a:avLst/>
          </a:prstGeom>
        </p:spPr>
      </p:pic>
      <p:sp>
        <p:nvSpPr>
          <p:cNvPr id="5" name="Text Box 8"/>
          <p:cNvSpPr txBox="1"/>
          <p:nvPr/>
        </p:nvSpPr>
        <p:spPr>
          <a:xfrm>
            <a:off x="5350948" y="6381328"/>
            <a:ext cx="3771900" cy="332581"/>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R="194786" algn="r">
              <a:tabLst>
                <a:tab pos="2497931" algn="l"/>
              </a:tabLst>
            </a:pPr>
            <a:r>
              <a:rPr lang="en-GB" sz="1050" dirty="0">
                <a:solidFill>
                  <a:srgbClr val="FFFFFF"/>
                </a:solidFill>
                <a:latin typeface="Arial Bold"/>
                <a:ea typeface="ＭＳ 明朝"/>
                <a:cs typeface="Arial Bold"/>
              </a:rPr>
              <a:t>For Scotland's learners, with Scotland's educators</a:t>
            </a:r>
            <a:endParaRPr lang="en-GB" sz="900" dirty="0">
              <a:solidFill>
                <a:srgbClr val="595959"/>
              </a:solidFill>
              <a:latin typeface="Arial Bold"/>
              <a:ea typeface="ＭＳ 明朝"/>
              <a:cs typeface="Arial Bold"/>
            </a:endParaRPr>
          </a:p>
        </p:txBody>
      </p:sp>
      <p:sp>
        <p:nvSpPr>
          <p:cNvPr id="2" name="Title 1"/>
          <p:cNvSpPr>
            <a:spLocks noGrp="1"/>
          </p:cNvSpPr>
          <p:nvPr>
            <p:ph type="title"/>
          </p:nvPr>
        </p:nvSpPr>
        <p:spPr/>
        <p:txBody>
          <a:bodyPr/>
          <a:lstStyle/>
          <a:p>
            <a:r>
              <a:rPr lang="en-GB" dirty="0" smtClean="0"/>
              <a:t>Update of National Messages: Moderation Cycle</a:t>
            </a:r>
            <a:endParaRPr lang="en-GB"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GB" sz="2400" b="1" dirty="0">
                <a:solidFill>
                  <a:srgbClr val="00ABB5"/>
                </a:solidFill>
              </a:rPr>
              <a:t>Group </a:t>
            </a:r>
            <a:r>
              <a:rPr lang="en-GB" sz="2400" b="1" dirty="0" err="1">
                <a:solidFill>
                  <a:srgbClr val="00ABB5"/>
                </a:solidFill>
              </a:rPr>
              <a:t>Es</a:t>
            </a:r>
            <a:r>
              <a:rPr lang="en-GB" sz="2400" b="1" dirty="0">
                <a:solidFill>
                  <a:srgbClr val="00ABB5"/>
                </a:solidFill>
              </a:rPr>
              <a:t> and </a:t>
            </a:r>
            <a:r>
              <a:rPr lang="en-GB" sz="2400" b="1" dirty="0" err="1">
                <a:solidFill>
                  <a:srgbClr val="00ABB5"/>
                </a:solidFill>
              </a:rPr>
              <a:t>Os</a:t>
            </a:r>
            <a:r>
              <a:rPr lang="en-GB" sz="2400" b="1" dirty="0">
                <a:solidFill>
                  <a:srgbClr val="00ABB5"/>
                </a:solidFill>
              </a:rPr>
              <a:t> together </a:t>
            </a:r>
            <a:r>
              <a:rPr lang="en-GB" sz="2400" dirty="0"/>
              <a:t>in ways which best suit </a:t>
            </a:r>
            <a:r>
              <a:rPr lang="en-GB" sz="2400" dirty="0" smtClean="0"/>
              <a:t>learners</a:t>
            </a:r>
            <a:endParaRPr lang="en-GB" sz="2400" dirty="0"/>
          </a:p>
          <a:p>
            <a:pPr>
              <a:buFont typeface="Wingdings" panose="05000000000000000000" pitchFamily="2" charset="2"/>
              <a:buChar char="§"/>
            </a:pPr>
            <a:r>
              <a:rPr lang="en-GB" sz="2400" b="1" dirty="0">
                <a:solidFill>
                  <a:srgbClr val="00ABB5"/>
                </a:solidFill>
              </a:rPr>
              <a:t>Do not </a:t>
            </a:r>
            <a:r>
              <a:rPr lang="en-GB" sz="2400" dirty="0"/>
              <a:t>‘tick off’ the </a:t>
            </a:r>
            <a:r>
              <a:rPr lang="en-GB" sz="2400" dirty="0" err="1"/>
              <a:t>Es</a:t>
            </a:r>
            <a:r>
              <a:rPr lang="en-GB" sz="2400" dirty="0"/>
              <a:t> and </a:t>
            </a:r>
            <a:r>
              <a:rPr lang="en-GB" sz="2400" dirty="0" err="1"/>
              <a:t>Os</a:t>
            </a:r>
            <a:r>
              <a:rPr lang="en-GB" sz="2400" dirty="0"/>
              <a:t> </a:t>
            </a:r>
            <a:r>
              <a:rPr lang="en-GB" sz="2400" dirty="0" smtClean="0"/>
              <a:t>separately</a:t>
            </a:r>
            <a:endParaRPr lang="en-GB" sz="2400" dirty="0"/>
          </a:p>
          <a:p>
            <a:pPr>
              <a:buFont typeface="Wingdings" panose="05000000000000000000" pitchFamily="2" charset="2"/>
              <a:buChar char="§"/>
            </a:pPr>
            <a:r>
              <a:rPr lang="en-GB" sz="2400" dirty="0"/>
              <a:t>Take </a:t>
            </a:r>
            <a:r>
              <a:rPr lang="en-GB" sz="2400" b="1" dirty="0">
                <a:solidFill>
                  <a:srgbClr val="00ABB5"/>
                </a:solidFill>
              </a:rPr>
              <a:t>a collegiate approach </a:t>
            </a:r>
            <a:r>
              <a:rPr lang="en-GB" sz="2400" dirty="0"/>
              <a:t>to moderation of planning learning, teaching and </a:t>
            </a:r>
            <a:r>
              <a:rPr lang="en-GB" sz="2400" dirty="0" smtClean="0"/>
              <a:t>assessment</a:t>
            </a:r>
            <a:endParaRPr lang="en-GB" sz="2400" dirty="0"/>
          </a:p>
          <a:p>
            <a:pPr>
              <a:buFont typeface="Wingdings" panose="05000000000000000000" pitchFamily="2" charset="2"/>
              <a:buChar char="§"/>
            </a:pPr>
            <a:r>
              <a:rPr lang="en-GB" sz="2400" dirty="0"/>
              <a:t>Work together with colleagues to </a:t>
            </a:r>
            <a:r>
              <a:rPr lang="en-GB" sz="2400" b="1" dirty="0">
                <a:solidFill>
                  <a:srgbClr val="00ABB5"/>
                </a:solidFill>
              </a:rPr>
              <a:t>review</a:t>
            </a:r>
            <a:r>
              <a:rPr lang="en-GB" sz="2400" dirty="0"/>
              <a:t> and </a:t>
            </a:r>
            <a:r>
              <a:rPr lang="en-GB" sz="2400" b="1" dirty="0">
                <a:solidFill>
                  <a:srgbClr val="00ABB5"/>
                </a:solidFill>
              </a:rPr>
              <a:t>reduce</a:t>
            </a:r>
            <a:r>
              <a:rPr lang="en-GB" sz="2400" dirty="0"/>
              <a:t> </a:t>
            </a:r>
            <a:r>
              <a:rPr lang="en-GB" sz="2400" b="1" dirty="0">
                <a:solidFill>
                  <a:srgbClr val="00ABB5"/>
                </a:solidFill>
              </a:rPr>
              <a:t>unnecessary bureaucracy</a:t>
            </a:r>
          </a:p>
          <a:p>
            <a:endParaRPr lang="en-GB" dirty="0"/>
          </a:p>
        </p:txBody>
      </p:sp>
    </p:spTree>
    <p:extLst>
      <p:ext uri="{BB962C8B-B14F-4D97-AF65-F5344CB8AC3E}">
        <p14:creationId xmlns:p14="http://schemas.microsoft.com/office/powerpoint/2010/main" val="21676062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Content Placeholder 2"/>
          <p:cNvSpPr>
            <a:spLocks noGrp="1"/>
          </p:cNvSpPr>
          <p:nvPr>
            <p:ph idx="1"/>
          </p:nvPr>
        </p:nvSpPr>
        <p:spPr/>
        <p:txBody>
          <a:bodyPr>
            <a:normAutofit/>
          </a:bodyPr>
          <a:lstStyle/>
          <a:p>
            <a:r>
              <a:rPr lang="en-GB" sz="2400" dirty="0" smtClean="0"/>
              <a:t>Thank you for coming together and for engaging with the moderation process!</a:t>
            </a:r>
          </a:p>
          <a:p>
            <a:r>
              <a:rPr lang="en-GB" sz="2400" dirty="0" smtClean="0"/>
              <a:t>Remember to complete the evaluation. </a:t>
            </a:r>
            <a:r>
              <a:rPr lang="en-GB" sz="2400" dirty="0" smtClean="0">
                <a:sym typeface="Wingdings" panose="05000000000000000000" pitchFamily="2" charset="2"/>
              </a:rPr>
              <a:t></a:t>
            </a:r>
            <a:endParaRPr lang="en-GB" sz="2400" dirty="0"/>
          </a:p>
        </p:txBody>
      </p:sp>
    </p:spTree>
    <p:extLst>
      <p:ext uri="{BB962C8B-B14F-4D97-AF65-F5344CB8AC3E}">
        <p14:creationId xmlns:p14="http://schemas.microsoft.com/office/powerpoint/2010/main" val="4185891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 2.png"/>
          <p:cNvPicPr>
            <a:picLocks noChangeAspect="1"/>
          </p:cNvPicPr>
          <p:nvPr/>
        </p:nvPicPr>
        <p:blipFill rotWithShape="1">
          <a:blip r:embed="rId2" cstate="print">
            <a:extLst>
              <a:ext uri="{28A0092B-C50C-407E-A947-70E740481C1C}">
                <a14:useLocalDpi xmlns:a14="http://schemas.microsoft.com/office/drawing/2010/main" val="0"/>
              </a:ext>
            </a:extLst>
          </a:blip>
          <a:srcRect b="15949"/>
          <a:stretch/>
        </p:blipFill>
        <p:spPr>
          <a:xfrm>
            <a:off x="-13038" y="4900364"/>
            <a:ext cx="9157038" cy="1957636"/>
          </a:xfrm>
          <a:prstGeom prst="rect">
            <a:avLst/>
          </a:prstGeom>
        </p:spPr>
      </p:pic>
      <p:sp>
        <p:nvSpPr>
          <p:cNvPr id="5" name="Text Box 8"/>
          <p:cNvSpPr txBox="1"/>
          <p:nvPr/>
        </p:nvSpPr>
        <p:spPr>
          <a:xfrm>
            <a:off x="5350948" y="6381328"/>
            <a:ext cx="3771900" cy="332581"/>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R="194786" algn="r">
              <a:tabLst>
                <a:tab pos="2497931" algn="l"/>
              </a:tabLst>
            </a:pPr>
            <a:r>
              <a:rPr lang="en-GB" sz="1050" dirty="0">
                <a:solidFill>
                  <a:srgbClr val="FFFFFF"/>
                </a:solidFill>
                <a:latin typeface="Arial Bold"/>
                <a:ea typeface="ＭＳ 明朝"/>
                <a:cs typeface="Arial Bold"/>
              </a:rPr>
              <a:t>For Scotland's learners, with Scotland's educators</a:t>
            </a:r>
            <a:endParaRPr lang="en-GB" sz="900" dirty="0">
              <a:solidFill>
                <a:srgbClr val="595959"/>
              </a:solidFill>
              <a:latin typeface="Arial Bold"/>
              <a:ea typeface="ＭＳ 明朝"/>
              <a:cs typeface="Arial Bold"/>
            </a:endParaRPr>
          </a:p>
        </p:txBody>
      </p:sp>
      <p:sp>
        <p:nvSpPr>
          <p:cNvPr id="2" name="Title 1"/>
          <p:cNvSpPr>
            <a:spLocks noGrp="1"/>
          </p:cNvSpPr>
          <p:nvPr>
            <p:ph type="title"/>
          </p:nvPr>
        </p:nvSpPr>
        <p:spPr/>
        <p:txBody>
          <a:bodyPr/>
          <a:lstStyle/>
          <a:p>
            <a:r>
              <a:rPr lang="en-GB" dirty="0" smtClean="0"/>
              <a:t>Update of National Messages: </a:t>
            </a:r>
            <a:r>
              <a:rPr lang="en-GB" dirty="0"/>
              <a:t>Moderation Cycle</a:t>
            </a:r>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
            </a:pPr>
            <a:r>
              <a:rPr lang="en-GB" sz="2400" dirty="0"/>
              <a:t>Periodically use assessments to sample and </a:t>
            </a:r>
            <a:r>
              <a:rPr lang="en-GB" sz="2400" b="1" dirty="0">
                <a:solidFill>
                  <a:srgbClr val="00ABB5"/>
                </a:solidFill>
              </a:rPr>
              <a:t>pull together learning in a joined-up </a:t>
            </a:r>
            <a:r>
              <a:rPr lang="en-GB" sz="2400" b="1" dirty="0" smtClean="0">
                <a:solidFill>
                  <a:srgbClr val="00ABB5"/>
                </a:solidFill>
              </a:rPr>
              <a:t>way</a:t>
            </a:r>
            <a:endParaRPr lang="en-GB" sz="2400" b="1" dirty="0">
              <a:solidFill>
                <a:srgbClr val="00ABB5"/>
              </a:solidFill>
            </a:endParaRPr>
          </a:p>
          <a:p>
            <a:pPr>
              <a:buFont typeface="Wingdings" panose="05000000000000000000" pitchFamily="2" charset="2"/>
              <a:buChar char="§"/>
            </a:pPr>
            <a:r>
              <a:rPr lang="en-GB" sz="2400" dirty="0"/>
              <a:t>Moderate assessment judgements by taking account of </a:t>
            </a:r>
            <a:r>
              <a:rPr lang="en-GB" sz="2400" b="1" dirty="0">
                <a:solidFill>
                  <a:srgbClr val="00ABB5"/>
                </a:solidFill>
              </a:rPr>
              <a:t>sample evidence from different sources</a:t>
            </a:r>
            <a:r>
              <a:rPr lang="en-GB" sz="2400" dirty="0"/>
              <a:t> to discuss standards and </a:t>
            </a:r>
            <a:r>
              <a:rPr lang="en-GB" sz="2400" dirty="0" smtClean="0"/>
              <a:t>progress</a:t>
            </a:r>
            <a:endParaRPr lang="en-GB" sz="2400" dirty="0"/>
          </a:p>
          <a:p>
            <a:pPr>
              <a:buFont typeface="Wingdings" panose="05000000000000000000" pitchFamily="2" charset="2"/>
              <a:buChar char="§"/>
            </a:pPr>
            <a:r>
              <a:rPr lang="en-GB" sz="2400" dirty="0"/>
              <a:t>Use the </a:t>
            </a:r>
            <a:r>
              <a:rPr lang="en-GB" sz="2400" b="1" dirty="0">
                <a:solidFill>
                  <a:srgbClr val="00ABB5"/>
                </a:solidFill>
              </a:rPr>
              <a:t>Benchmarks</a:t>
            </a:r>
            <a:r>
              <a:rPr lang="en-GB" sz="2400" dirty="0"/>
              <a:t> to help </a:t>
            </a:r>
            <a:r>
              <a:rPr lang="en-GB" sz="2400" b="1" dirty="0">
                <a:solidFill>
                  <a:srgbClr val="00ABB5"/>
                </a:solidFill>
              </a:rPr>
              <a:t>monitor progress</a:t>
            </a:r>
            <a:r>
              <a:rPr lang="en-GB" sz="2400" dirty="0"/>
              <a:t> and </a:t>
            </a:r>
            <a:r>
              <a:rPr lang="en-GB" sz="2400" b="1" dirty="0">
                <a:solidFill>
                  <a:srgbClr val="00ABB5"/>
                </a:solidFill>
              </a:rPr>
              <a:t>support overall professional judgement </a:t>
            </a:r>
            <a:r>
              <a:rPr lang="en-GB" sz="2400" dirty="0"/>
              <a:t>of when a learner has achieved a CFE </a:t>
            </a:r>
            <a:r>
              <a:rPr lang="en-GB" sz="2400" dirty="0" smtClean="0"/>
              <a:t>level</a:t>
            </a:r>
            <a:endParaRPr lang="en-GB" sz="2400" dirty="0"/>
          </a:p>
          <a:p>
            <a:pPr>
              <a:buFont typeface="Wingdings" panose="05000000000000000000" pitchFamily="2" charset="2"/>
              <a:buChar char="§"/>
            </a:pPr>
            <a:r>
              <a:rPr lang="en-GB" sz="2400" dirty="0"/>
              <a:t>Assessment is a central part of everyday learning and teaching for children and young people and helps to identify where </a:t>
            </a:r>
            <a:r>
              <a:rPr lang="en-GB" sz="2400" b="1" dirty="0">
                <a:solidFill>
                  <a:srgbClr val="00ABB5"/>
                </a:solidFill>
              </a:rPr>
              <a:t>strengths</a:t>
            </a:r>
            <a:r>
              <a:rPr lang="en-GB" sz="2400" dirty="0"/>
              <a:t> lie and where </a:t>
            </a:r>
            <a:r>
              <a:rPr lang="en-GB" sz="2400" b="1" dirty="0">
                <a:solidFill>
                  <a:srgbClr val="00ABB5"/>
                </a:solidFill>
              </a:rPr>
              <a:t>more support is required</a:t>
            </a:r>
            <a:endParaRPr lang="en-GB" sz="2400" dirty="0"/>
          </a:p>
          <a:p>
            <a:endParaRPr lang="en-GB" dirty="0"/>
          </a:p>
        </p:txBody>
      </p:sp>
    </p:spTree>
    <p:extLst>
      <p:ext uri="{BB962C8B-B14F-4D97-AF65-F5344CB8AC3E}">
        <p14:creationId xmlns:p14="http://schemas.microsoft.com/office/powerpoint/2010/main" val="1404210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 2.png"/>
          <p:cNvPicPr>
            <a:picLocks noChangeAspect="1"/>
          </p:cNvPicPr>
          <p:nvPr/>
        </p:nvPicPr>
        <p:blipFill rotWithShape="1">
          <a:blip r:embed="rId2" cstate="print">
            <a:extLst>
              <a:ext uri="{28A0092B-C50C-407E-A947-70E740481C1C}">
                <a14:useLocalDpi xmlns:a14="http://schemas.microsoft.com/office/drawing/2010/main" val="0"/>
              </a:ext>
            </a:extLst>
          </a:blip>
          <a:srcRect b="15949"/>
          <a:stretch/>
        </p:blipFill>
        <p:spPr>
          <a:xfrm>
            <a:off x="-13038" y="4900364"/>
            <a:ext cx="9157038" cy="1957636"/>
          </a:xfrm>
          <a:prstGeom prst="rect">
            <a:avLst/>
          </a:prstGeom>
        </p:spPr>
      </p:pic>
      <p:sp>
        <p:nvSpPr>
          <p:cNvPr id="5" name="Text Box 8"/>
          <p:cNvSpPr txBox="1"/>
          <p:nvPr/>
        </p:nvSpPr>
        <p:spPr>
          <a:xfrm>
            <a:off x="5350948" y="6381328"/>
            <a:ext cx="3771900" cy="332581"/>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R="194786" algn="r">
              <a:tabLst>
                <a:tab pos="2497931" algn="l"/>
              </a:tabLst>
            </a:pPr>
            <a:r>
              <a:rPr lang="en-GB" sz="1050" dirty="0">
                <a:solidFill>
                  <a:srgbClr val="FFFFFF"/>
                </a:solidFill>
                <a:latin typeface="Arial Bold"/>
                <a:ea typeface="ＭＳ 明朝"/>
                <a:cs typeface="Arial Bold"/>
              </a:rPr>
              <a:t>For Scotland's learners, with Scotland's educators</a:t>
            </a:r>
            <a:endParaRPr lang="en-GB" sz="900" dirty="0">
              <a:solidFill>
                <a:srgbClr val="595959"/>
              </a:solidFill>
              <a:latin typeface="Arial Bold"/>
              <a:ea typeface="ＭＳ 明朝"/>
              <a:cs typeface="Arial Bold"/>
            </a:endParaRPr>
          </a:p>
        </p:txBody>
      </p:sp>
      <p:sp>
        <p:nvSpPr>
          <p:cNvPr id="2" name="Title 1"/>
          <p:cNvSpPr>
            <a:spLocks noGrp="1"/>
          </p:cNvSpPr>
          <p:nvPr>
            <p:ph type="title"/>
          </p:nvPr>
        </p:nvSpPr>
        <p:spPr/>
        <p:txBody>
          <a:bodyPr/>
          <a:lstStyle/>
          <a:p>
            <a:r>
              <a:rPr lang="en-GB" dirty="0" smtClean="0"/>
              <a:t>Update of National Messages: SNSA</a:t>
            </a:r>
            <a:endParaRPr lang="en-GB" dirty="0"/>
          </a:p>
        </p:txBody>
      </p:sp>
      <p:sp>
        <p:nvSpPr>
          <p:cNvPr id="3" name="Content Placeholder 2"/>
          <p:cNvSpPr>
            <a:spLocks noGrp="1"/>
          </p:cNvSpPr>
          <p:nvPr>
            <p:ph idx="1"/>
          </p:nvPr>
        </p:nvSpPr>
        <p:spPr>
          <a:xfrm>
            <a:off x="768097" y="2286000"/>
            <a:ext cx="7575804" cy="4023360"/>
          </a:xfrm>
        </p:spPr>
        <p:txBody>
          <a:bodyPr>
            <a:normAutofit/>
          </a:bodyPr>
          <a:lstStyle/>
          <a:p>
            <a:pPr>
              <a:buFont typeface="Wingdings" panose="05000000000000000000" pitchFamily="2" charset="2"/>
              <a:buChar char="§"/>
            </a:pPr>
            <a:r>
              <a:rPr lang="en-GB" sz="2400" dirty="0"/>
              <a:t>The SNSAs are a </a:t>
            </a:r>
            <a:r>
              <a:rPr lang="en-GB" sz="2400" b="1" dirty="0">
                <a:solidFill>
                  <a:srgbClr val="00ABB5"/>
                </a:solidFill>
              </a:rPr>
              <a:t>diagnostic tool </a:t>
            </a:r>
            <a:r>
              <a:rPr lang="en-GB" sz="2400" dirty="0"/>
              <a:t>to support improvement in </a:t>
            </a:r>
            <a:r>
              <a:rPr lang="en-GB" sz="2400" dirty="0" smtClean="0"/>
              <a:t>learning</a:t>
            </a:r>
            <a:endParaRPr lang="en-GB" sz="2400" dirty="0"/>
          </a:p>
          <a:p>
            <a:pPr>
              <a:buFont typeface="Wingdings" panose="05000000000000000000" pitchFamily="2" charset="2"/>
              <a:buChar char="§"/>
            </a:pPr>
            <a:r>
              <a:rPr lang="en-GB" sz="2400" kern="0" dirty="0"/>
              <a:t>Should be used as </a:t>
            </a:r>
            <a:r>
              <a:rPr lang="en-GB" sz="2400" b="1" kern="0" dirty="0">
                <a:solidFill>
                  <a:srgbClr val="00ABB5"/>
                </a:solidFill>
              </a:rPr>
              <a:t>part of a range </a:t>
            </a:r>
            <a:r>
              <a:rPr lang="en-GB" sz="2400" kern="0" dirty="0"/>
              <a:t>of evidence to inform teachers’ professional judgement on pupil </a:t>
            </a:r>
            <a:r>
              <a:rPr lang="en-GB" sz="2400" kern="0" dirty="0" smtClean="0"/>
              <a:t>progress</a:t>
            </a:r>
            <a:endParaRPr lang="en-GB" sz="2400" kern="0" dirty="0"/>
          </a:p>
          <a:p>
            <a:pPr>
              <a:buFont typeface="Wingdings" panose="05000000000000000000" pitchFamily="2" charset="2"/>
              <a:buChar char="§"/>
            </a:pPr>
            <a:r>
              <a:rPr lang="en-GB" sz="2400" kern="0" dirty="0"/>
              <a:t>The SNSAs </a:t>
            </a:r>
            <a:r>
              <a:rPr lang="en-GB" sz="2400" b="1" kern="0" dirty="0">
                <a:solidFill>
                  <a:srgbClr val="00ABB5"/>
                </a:solidFill>
              </a:rPr>
              <a:t>cannot say </a:t>
            </a:r>
            <a:r>
              <a:rPr lang="en-GB" sz="2400" kern="0" dirty="0"/>
              <a:t>if a child or young person has achieved a </a:t>
            </a:r>
            <a:r>
              <a:rPr lang="en-GB" sz="2400" kern="0" dirty="0" smtClean="0"/>
              <a:t>level</a:t>
            </a:r>
            <a:endParaRPr lang="en-GB" sz="2400" kern="0" dirty="0"/>
          </a:p>
          <a:p>
            <a:pPr>
              <a:buFont typeface="Wingdings" panose="05000000000000000000" pitchFamily="2" charset="2"/>
              <a:buChar char="§"/>
              <a:defRPr/>
            </a:pPr>
            <a:r>
              <a:rPr lang="en-GB" sz="2400" kern="0" dirty="0"/>
              <a:t>SNSA can be carried out </a:t>
            </a:r>
            <a:r>
              <a:rPr lang="en-GB" sz="2400" b="1" kern="0" dirty="0">
                <a:solidFill>
                  <a:srgbClr val="00ABB5"/>
                </a:solidFill>
              </a:rPr>
              <a:t>at any point </a:t>
            </a:r>
            <a:r>
              <a:rPr lang="en-GB" sz="2400" kern="0" dirty="0"/>
              <a:t>in the year</a:t>
            </a:r>
          </a:p>
          <a:p>
            <a:endParaRPr lang="en-GB" dirty="0"/>
          </a:p>
        </p:txBody>
      </p:sp>
    </p:spTree>
    <p:extLst>
      <p:ext uri="{BB962C8B-B14F-4D97-AF65-F5344CB8AC3E}">
        <p14:creationId xmlns:p14="http://schemas.microsoft.com/office/powerpoint/2010/main" val="2604544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 2.png"/>
          <p:cNvPicPr>
            <a:picLocks noChangeAspect="1"/>
          </p:cNvPicPr>
          <p:nvPr/>
        </p:nvPicPr>
        <p:blipFill rotWithShape="1">
          <a:blip r:embed="rId2" cstate="print">
            <a:extLst>
              <a:ext uri="{28A0092B-C50C-407E-A947-70E740481C1C}">
                <a14:useLocalDpi xmlns:a14="http://schemas.microsoft.com/office/drawing/2010/main" val="0"/>
              </a:ext>
            </a:extLst>
          </a:blip>
          <a:srcRect b="15949"/>
          <a:stretch/>
        </p:blipFill>
        <p:spPr>
          <a:xfrm>
            <a:off x="-13038" y="4900364"/>
            <a:ext cx="9157038" cy="1957636"/>
          </a:xfrm>
          <a:prstGeom prst="rect">
            <a:avLst/>
          </a:prstGeom>
        </p:spPr>
      </p:pic>
      <p:sp>
        <p:nvSpPr>
          <p:cNvPr id="5" name="Text Box 8"/>
          <p:cNvSpPr txBox="1"/>
          <p:nvPr/>
        </p:nvSpPr>
        <p:spPr>
          <a:xfrm>
            <a:off x="5350948" y="6381328"/>
            <a:ext cx="3771900" cy="332581"/>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R="194786" algn="r">
              <a:tabLst>
                <a:tab pos="2497931" algn="l"/>
              </a:tabLst>
            </a:pPr>
            <a:r>
              <a:rPr lang="en-GB" sz="1050" dirty="0">
                <a:solidFill>
                  <a:srgbClr val="FFFFFF"/>
                </a:solidFill>
                <a:latin typeface="Arial Bold"/>
                <a:ea typeface="ＭＳ 明朝"/>
                <a:cs typeface="Arial Bold"/>
              </a:rPr>
              <a:t>For Scotland's learners, with Scotland's educators</a:t>
            </a:r>
            <a:endParaRPr lang="en-GB" sz="900" dirty="0">
              <a:solidFill>
                <a:srgbClr val="595959"/>
              </a:solidFill>
              <a:latin typeface="Arial Bold"/>
              <a:ea typeface="ＭＳ 明朝"/>
              <a:cs typeface="Arial Bold"/>
            </a:endParaRPr>
          </a:p>
        </p:txBody>
      </p:sp>
      <p:sp>
        <p:nvSpPr>
          <p:cNvPr id="2" name="Title 1"/>
          <p:cNvSpPr>
            <a:spLocks noGrp="1"/>
          </p:cNvSpPr>
          <p:nvPr>
            <p:ph type="title"/>
          </p:nvPr>
        </p:nvSpPr>
        <p:spPr/>
        <p:txBody>
          <a:bodyPr/>
          <a:lstStyle/>
          <a:p>
            <a:r>
              <a:rPr lang="en-GB" dirty="0" smtClean="0"/>
              <a:t>Update of National Messages: SNSA</a:t>
            </a:r>
            <a:endParaRPr lang="en-GB" dirty="0"/>
          </a:p>
        </p:txBody>
      </p:sp>
      <p:sp>
        <p:nvSpPr>
          <p:cNvPr id="3" name="Content Placeholder 2"/>
          <p:cNvSpPr>
            <a:spLocks noGrp="1"/>
          </p:cNvSpPr>
          <p:nvPr>
            <p:ph idx="1"/>
          </p:nvPr>
        </p:nvSpPr>
        <p:spPr>
          <a:xfrm>
            <a:off x="768097" y="2286000"/>
            <a:ext cx="7575804" cy="4023360"/>
          </a:xfrm>
        </p:spPr>
        <p:txBody>
          <a:bodyPr>
            <a:normAutofit/>
          </a:bodyPr>
          <a:lstStyle/>
          <a:p>
            <a:pPr>
              <a:buFont typeface="Wingdings" panose="05000000000000000000" pitchFamily="2" charset="2"/>
              <a:buChar char="§"/>
            </a:pPr>
            <a:r>
              <a:rPr lang="en-GB" sz="2400" dirty="0" smtClean="0"/>
              <a:t>Training on analysing SNSA data available on 30</a:t>
            </a:r>
            <a:r>
              <a:rPr lang="en-GB" sz="2400" baseline="30000" dirty="0" smtClean="0"/>
              <a:t>th</a:t>
            </a:r>
            <a:r>
              <a:rPr lang="en-GB" sz="2400" dirty="0" smtClean="0"/>
              <a:t> April at 4pm as a webinar; email to follow</a:t>
            </a:r>
          </a:p>
          <a:p>
            <a:pPr>
              <a:buFont typeface="Wingdings" panose="05000000000000000000" pitchFamily="2" charset="2"/>
              <a:buChar char="§"/>
            </a:pPr>
            <a:r>
              <a:rPr lang="en-GB" sz="2400" kern="0" dirty="0" smtClean="0"/>
              <a:t>Training materials also available on SNSA website (log in through Glow) and </a:t>
            </a:r>
            <a:r>
              <a:rPr lang="en-GB" sz="2400" kern="0" dirty="0" err="1" smtClean="0"/>
              <a:t>SALi</a:t>
            </a:r>
            <a:r>
              <a:rPr lang="en-GB" sz="2400" kern="0" dirty="0" smtClean="0"/>
              <a:t>  </a:t>
            </a:r>
          </a:p>
          <a:p>
            <a:pPr>
              <a:buFont typeface="Wingdings" panose="05000000000000000000" pitchFamily="2" charset="2"/>
              <a:buChar char="§"/>
            </a:pPr>
            <a:r>
              <a:rPr lang="en-GB" sz="2400" kern="0" dirty="0" smtClean="0"/>
              <a:t>More training can be accessed through authority </a:t>
            </a:r>
            <a:endParaRPr lang="en-GB" sz="2400" kern="0" dirty="0"/>
          </a:p>
          <a:p>
            <a:endParaRPr lang="en-GB" dirty="0"/>
          </a:p>
        </p:txBody>
      </p:sp>
    </p:spTree>
    <p:extLst>
      <p:ext uri="{BB962C8B-B14F-4D97-AF65-F5344CB8AC3E}">
        <p14:creationId xmlns:p14="http://schemas.microsoft.com/office/powerpoint/2010/main" val="7092771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1695</TotalTime>
  <Words>2491</Words>
  <Application>Microsoft Office PowerPoint</Application>
  <PresentationFormat>On-screen Show (4:3)</PresentationFormat>
  <Paragraphs>296</Paragraphs>
  <Slides>60</Slides>
  <Notes>19</Notes>
  <HiddenSlides>1</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60</vt:i4>
      </vt:variant>
    </vt:vector>
  </HeadingPairs>
  <TitlesOfParts>
    <vt:vector size="71" baseType="lpstr">
      <vt:lpstr>ＭＳ Ｐゴシック</vt:lpstr>
      <vt:lpstr>Arial</vt:lpstr>
      <vt:lpstr>Arial Bold</vt:lpstr>
      <vt:lpstr>Calibri</vt:lpstr>
      <vt:lpstr>ＭＳ 明朝</vt:lpstr>
      <vt:lpstr>Stez Sans</vt:lpstr>
      <vt:lpstr>Tw Cen MT</vt:lpstr>
      <vt:lpstr>Tw Cen MT Condensed</vt:lpstr>
      <vt:lpstr>Wingdings</vt:lpstr>
      <vt:lpstr>Wingdings 3</vt:lpstr>
      <vt:lpstr>Integral</vt:lpstr>
      <vt:lpstr>AMF Recall Day</vt:lpstr>
      <vt:lpstr>PowerPoint Presentation</vt:lpstr>
      <vt:lpstr>PowerPoint Presentation</vt:lpstr>
      <vt:lpstr>Update of National Messages</vt:lpstr>
      <vt:lpstr>PowerPoint Presentation</vt:lpstr>
      <vt:lpstr>Update of National Messages: Moderation Cycle</vt:lpstr>
      <vt:lpstr>Update of National Messages: Moderation Cycle</vt:lpstr>
      <vt:lpstr>Update of National Messages: SNSA</vt:lpstr>
      <vt:lpstr>Update of National Messages: SNSA</vt:lpstr>
      <vt:lpstr>Update of National Messages: Range of evidence </vt:lpstr>
      <vt:lpstr>Update of National Messages: Listening and Talking </vt:lpstr>
      <vt:lpstr>Sharing good practice: Planning and Assessment</vt:lpstr>
      <vt:lpstr>PowerPoint Presentation</vt:lpstr>
      <vt:lpstr>Break</vt:lpstr>
      <vt:lpstr>Revisiting Holistic Tasks</vt:lpstr>
      <vt:lpstr>PowerPoint Presentation</vt:lpstr>
      <vt:lpstr>PowerPoint Presentation</vt:lpstr>
      <vt:lpstr>They are simpler than you think…</vt:lpstr>
      <vt:lpstr>Breadth</vt:lpstr>
      <vt:lpstr>Challenge</vt:lpstr>
      <vt:lpstr>Application </vt:lpstr>
      <vt:lpstr>Task: Research and then write a persuasive essay and then use it as a basis for a persuasive talk.</vt:lpstr>
      <vt:lpstr>Task: Research and then write a persuasive essay and then use it as a basis for a persuasive talk.</vt:lpstr>
      <vt:lpstr>Task: Research and then write a persuasive essay and then use it as a basis for a persuasive talk.</vt:lpstr>
      <vt:lpstr>Task: Research and then write a persuasive essay and then use it as a basis for a persuasive talk.</vt:lpstr>
      <vt:lpstr>PowerPoint Presentation</vt:lpstr>
      <vt:lpstr>Assessment for Learning Guidance</vt:lpstr>
      <vt:lpstr>Assessment for Learning Guidance</vt:lpstr>
      <vt:lpstr>Assessment for Learning Guidance</vt:lpstr>
      <vt:lpstr>Includes sections on:</vt:lpstr>
      <vt:lpstr>advice on embedding AfL in school</vt:lpstr>
      <vt:lpstr>checklists for learning walks / peer observations</vt:lpstr>
      <vt:lpstr>Putting it to use</vt:lpstr>
      <vt:lpstr>PowerPoint Presentation</vt:lpstr>
      <vt:lpstr>PowerPoint Presentation</vt:lpstr>
      <vt:lpstr>PowerPoint Presentation</vt:lpstr>
      <vt:lpstr>Self Evaluation</vt:lpstr>
      <vt:lpstr>Review</vt:lpstr>
      <vt:lpstr>Moderation of reporting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Lunch</vt:lpstr>
      <vt:lpstr>Moderation of reporting</vt:lpstr>
      <vt:lpstr>PowerPoint Presentation</vt:lpstr>
      <vt:lpstr>Recap: Key messages about reporting</vt:lpstr>
      <vt:lpstr>Sharing good practice: Cluster Moderation</vt:lpstr>
      <vt:lpstr>PowerPoint Presentation</vt:lpstr>
      <vt:lpstr>Available resources</vt:lpstr>
      <vt:lpstr>Islay and Jura Cluster Moderation</vt:lpstr>
      <vt:lpstr>PowerPoint Presentation</vt:lpstr>
      <vt:lpstr>Final Messages</vt:lpstr>
      <vt:lpstr>PowerPoint Presentation</vt:lpstr>
      <vt:lpstr>Thank you!</vt:lpstr>
    </vt:vector>
  </TitlesOfParts>
  <Company>Argyll &amp; Bute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AMF Recall Day</dc:title>
  <dc:creator>Cathro, Gillian</dc:creator>
  <cp:lastModifiedBy>Cathro, Gillian</cp:lastModifiedBy>
  <cp:revision>42</cp:revision>
  <cp:lastPrinted>2019-04-17T15:38:54Z</cp:lastPrinted>
  <dcterms:created xsi:type="dcterms:W3CDTF">2019-03-08T14:48:30Z</dcterms:created>
  <dcterms:modified xsi:type="dcterms:W3CDTF">2019-04-23T15:38:33Z</dcterms:modified>
</cp:coreProperties>
</file>