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3" r:id="rId1"/>
  </p:sldMasterIdLst>
  <p:notesMasterIdLst>
    <p:notesMasterId r:id="rId32"/>
  </p:notesMasterIdLst>
  <p:handoutMasterIdLst>
    <p:handoutMasterId r:id="rId33"/>
  </p:handoutMasterIdLst>
  <p:sldIdLst>
    <p:sldId id="256" r:id="rId2"/>
    <p:sldId id="299" r:id="rId3"/>
    <p:sldId id="288" r:id="rId4"/>
    <p:sldId id="289" r:id="rId5"/>
    <p:sldId id="258" r:id="rId6"/>
    <p:sldId id="259" r:id="rId7"/>
    <p:sldId id="262" r:id="rId8"/>
    <p:sldId id="270" r:id="rId9"/>
    <p:sldId id="297" r:id="rId10"/>
    <p:sldId id="264" r:id="rId11"/>
    <p:sldId id="265" r:id="rId12"/>
    <p:sldId id="298" r:id="rId13"/>
    <p:sldId id="290" r:id="rId14"/>
    <p:sldId id="271" r:id="rId15"/>
    <p:sldId id="266" r:id="rId16"/>
    <p:sldId id="269" r:id="rId17"/>
    <p:sldId id="295" r:id="rId18"/>
    <p:sldId id="274" r:id="rId19"/>
    <p:sldId id="277" r:id="rId20"/>
    <p:sldId id="278" r:id="rId21"/>
    <p:sldId id="279" r:id="rId22"/>
    <p:sldId id="280" r:id="rId23"/>
    <p:sldId id="281" r:id="rId24"/>
    <p:sldId id="282" r:id="rId25"/>
    <p:sldId id="291" r:id="rId26"/>
    <p:sldId id="296" r:id="rId27"/>
    <p:sldId id="294" r:id="rId28"/>
    <p:sldId id="285" r:id="rId29"/>
    <p:sldId id="286" r:id="rId30"/>
    <p:sldId id="287" r:id="rId31"/>
  </p:sldIdLst>
  <p:sldSz cx="12192000" cy="6858000"/>
  <p:notesSz cx="69850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75" autoAdjust="0"/>
    <p:restoredTop sz="94660" autoAdjust="0"/>
  </p:normalViewPr>
  <p:slideViewPr>
    <p:cSldViewPr snapToGrid="0">
      <p:cViewPr varScale="1">
        <p:scale>
          <a:sx n="78" d="100"/>
          <a:sy n="78" d="100"/>
        </p:scale>
        <p:origin x="78" y="75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4" cy="4635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56550" y="0"/>
            <a:ext cx="3026834" cy="463550"/>
          </a:xfrm>
          <a:prstGeom prst="rect">
            <a:avLst/>
          </a:prstGeom>
        </p:spPr>
        <p:txBody>
          <a:bodyPr vert="horz" lIns="91440" tIns="45720" rIns="91440" bIns="45720" rtlCol="0"/>
          <a:lstStyle>
            <a:lvl1pPr algn="r">
              <a:defRPr sz="1200"/>
            </a:lvl1pPr>
          </a:lstStyle>
          <a:p>
            <a:fld id="{C983EF2F-AD68-4673-937C-FF499A7D22E7}" type="datetimeFigureOut">
              <a:rPr lang="en-GB" smtClean="0"/>
              <a:t>25/09/2019</a:t>
            </a:fld>
            <a:endParaRPr lang="en-GB"/>
          </a:p>
        </p:txBody>
      </p:sp>
      <p:sp>
        <p:nvSpPr>
          <p:cNvPr id="4" name="Footer Placeholder 3"/>
          <p:cNvSpPr>
            <a:spLocks noGrp="1"/>
          </p:cNvSpPr>
          <p:nvPr>
            <p:ph type="ftr" sz="quarter" idx="2"/>
          </p:nvPr>
        </p:nvSpPr>
        <p:spPr>
          <a:xfrm>
            <a:off x="0" y="8805841"/>
            <a:ext cx="3026834" cy="4635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56550" y="8805841"/>
            <a:ext cx="3026834" cy="463550"/>
          </a:xfrm>
          <a:prstGeom prst="rect">
            <a:avLst/>
          </a:prstGeom>
        </p:spPr>
        <p:txBody>
          <a:bodyPr vert="horz" lIns="91440" tIns="45720" rIns="91440" bIns="45720" rtlCol="0" anchor="b"/>
          <a:lstStyle>
            <a:lvl1pPr algn="r">
              <a:defRPr sz="1200"/>
            </a:lvl1pPr>
          </a:lstStyle>
          <a:p>
            <a:fld id="{FBED2721-907B-45D0-BE91-102601A36C06}" type="slidenum">
              <a:rPr lang="en-GB" smtClean="0"/>
              <a:t>‹#›</a:t>
            </a:fld>
            <a:endParaRPr lang="en-GB"/>
          </a:p>
        </p:txBody>
      </p:sp>
    </p:spTree>
    <p:extLst>
      <p:ext uri="{BB962C8B-B14F-4D97-AF65-F5344CB8AC3E}">
        <p14:creationId xmlns:p14="http://schemas.microsoft.com/office/powerpoint/2010/main" val="1687922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37" cy="46392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55917" y="1"/>
            <a:ext cx="3027436" cy="463923"/>
          </a:xfrm>
          <a:prstGeom prst="rect">
            <a:avLst/>
          </a:prstGeom>
        </p:spPr>
        <p:txBody>
          <a:bodyPr vert="horz" lIns="91440" tIns="45720" rIns="91440" bIns="45720" rtlCol="0"/>
          <a:lstStyle>
            <a:lvl1pPr algn="r">
              <a:defRPr sz="1200"/>
            </a:lvl1pPr>
          </a:lstStyle>
          <a:p>
            <a:fld id="{370D240B-2110-4948-9631-2A2F63E9978A}" type="datetimeFigureOut">
              <a:rPr lang="en-GB" smtClean="0"/>
              <a:t>25/09/2019</a:t>
            </a:fld>
            <a:endParaRPr lang="en-GB"/>
          </a:p>
        </p:txBody>
      </p:sp>
      <p:sp>
        <p:nvSpPr>
          <p:cNvPr id="4" name="Slide Image Placeholder 3"/>
          <p:cNvSpPr>
            <a:spLocks noGrp="1" noRot="1" noChangeAspect="1"/>
          </p:cNvSpPr>
          <p:nvPr>
            <p:ph type="sldImg" idx="2"/>
          </p:nvPr>
        </p:nvSpPr>
        <p:spPr>
          <a:xfrm>
            <a:off x="401638" y="695325"/>
            <a:ext cx="6181725" cy="3476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98007" y="4403538"/>
            <a:ext cx="5588988" cy="417232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05586"/>
            <a:ext cx="3027437" cy="46392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55917" y="8805586"/>
            <a:ext cx="3027436" cy="463922"/>
          </a:xfrm>
          <a:prstGeom prst="rect">
            <a:avLst/>
          </a:prstGeom>
        </p:spPr>
        <p:txBody>
          <a:bodyPr vert="horz" lIns="91440" tIns="45720" rIns="91440" bIns="45720" rtlCol="0" anchor="b"/>
          <a:lstStyle>
            <a:lvl1pPr algn="r">
              <a:defRPr sz="1200"/>
            </a:lvl1pPr>
          </a:lstStyle>
          <a:p>
            <a:fld id="{1E558526-C99C-4CCA-AA15-219A0BE44FED}" type="slidenum">
              <a:rPr lang="en-GB" smtClean="0"/>
              <a:t>‹#›</a:t>
            </a:fld>
            <a:endParaRPr lang="en-GB"/>
          </a:p>
        </p:txBody>
      </p:sp>
    </p:spTree>
    <p:extLst>
      <p:ext uri="{BB962C8B-B14F-4D97-AF65-F5344CB8AC3E}">
        <p14:creationId xmlns:p14="http://schemas.microsoft.com/office/powerpoint/2010/main" val="1436367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3425" indent="-280988" eaLnBrk="0" hangingPunct="0">
              <a:spcBef>
                <a:spcPct val="30000"/>
              </a:spcBef>
              <a:defRPr sz="1200">
                <a:solidFill>
                  <a:schemeClr val="tx1"/>
                </a:solidFill>
                <a:latin typeface="Arial" charset="0"/>
                <a:cs typeface="Arial" charset="0"/>
              </a:defRPr>
            </a:lvl2pPr>
            <a:lvl3pPr marL="1127125" indent="-225425" eaLnBrk="0" hangingPunct="0">
              <a:spcBef>
                <a:spcPct val="30000"/>
              </a:spcBef>
              <a:defRPr sz="1200">
                <a:solidFill>
                  <a:schemeClr val="tx1"/>
                </a:solidFill>
                <a:latin typeface="Arial" charset="0"/>
                <a:cs typeface="Arial" charset="0"/>
              </a:defRPr>
            </a:lvl3pPr>
            <a:lvl4pPr marL="1579563" indent="-225425" eaLnBrk="0" hangingPunct="0">
              <a:spcBef>
                <a:spcPct val="30000"/>
              </a:spcBef>
              <a:defRPr sz="1200">
                <a:solidFill>
                  <a:schemeClr val="tx1"/>
                </a:solidFill>
                <a:latin typeface="Arial" charset="0"/>
                <a:cs typeface="Arial" charset="0"/>
              </a:defRPr>
            </a:lvl4pPr>
            <a:lvl5pPr marL="2030413" indent="-225425" eaLnBrk="0" hangingPunct="0">
              <a:spcBef>
                <a:spcPct val="30000"/>
              </a:spcBef>
              <a:defRPr sz="1200">
                <a:solidFill>
                  <a:schemeClr val="tx1"/>
                </a:solidFill>
                <a:latin typeface="Arial" charset="0"/>
                <a:cs typeface="Arial" charset="0"/>
              </a:defRPr>
            </a:lvl5pPr>
            <a:lvl6pPr marL="2487613" indent="-225425" eaLnBrk="0" fontAlgn="base" hangingPunct="0">
              <a:spcBef>
                <a:spcPct val="30000"/>
              </a:spcBef>
              <a:spcAft>
                <a:spcPct val="0"/>
              </a:spcAft>
              <a:defRPr sz="1200">
                <a:solidFill>
                  <a:schemeClr val="tx1"/>
                </a:solidFill>
                <a:latin typeface="Arial" charset="0"/>
                <a:cs typeface="Arial" charset="0"/>
              </a:defRPr>
            </a:lvl6pPr>
            <a:lvl7pPr marL="2944813" indent="-225425" eaLnBrk="0" fontAlgn="base" hangingPunct="0">
              <a:spcBef>
                <a:spcPct val="30000"/>
              </a:spcBef>
              <a:spcAft>
                <a:spcPct val="0"/>
              </a:spcAft>
              <a:defRPr sz="1200">
                <a:solidFill>
                  <a:schemeClr val="tx1"/>
                </a:solidFill>
                <a:latin typeface="Arial" charset="0"/>
                <a:cs typeface="Arial" charset="0"/>
              </a:defRPr>
            </a:lvl7pPr>
            <a:lvl8pPr marL="3402013" indent="-225425" eaLnBrk="0" fontAlgn="base" hangingPunct="0">
              <a:spcBef>
                <a:spcPct val="30000"/>
              </a:spcBef>
              <a:spcAft>
                <a:spcPct val="0"/>
              </a:spcAft>
              <a:defRPr sz="1200">
                <a:solidFill>
                  <a:schemeClr val="tx1"/>
                </a:solidFill>
                <a:latin typeface="Arial" charset="0"/>
                <a:cs typeface="Arial" charset="0"/>
              </a:defRPr>
            </a:lvl8pPr>
            <a:lvl9pPr marL="3859213" indent="-225425"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BFAF62D-7E3E-4A87-B842-A7C6CEDDFE53}" type="slidenum">
              <a:rPr lang="en-US" altLang="en-US" smtClean="0"/>
              <a:pPr eaLnBrk="1" hangingPunct="1">
                <a:spcBef>
                  <a:spcPct val="0"/>
                </a:spcBef>
              </a:pPr>
              <a:t>3</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en-GB" altLang="en-US" sz="1400" smtClean="0"/>
              <a:t>Thank you for coming here tonight – you are most welcome and I hope that you find the evening beneficial.</a:t>
            </a:r>
            <a:endParaRPr lang="en-US" altLang="en-US" sz="14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3425" indent="-280988" eaLnBrk="0" hangingPunct="0">
              <a:spcBef>
                <a:spcPct val="30000"/>
              </a:spcBef>
              <a:defRPr sz="1200">
                <a:solidFill>
                  <a:schemeClr val="tx1"/>
                </a:solidFill>
                <a:latin typeface="Arial" charset="0"/>
                <a:cs typeface="Arial" charset="0"/>
              </a:defRPr>
            </a:lvl2pPr>
            <a:lvl3pPr marL="1127125" indent="-225425" eaLnBrk="0" hangingPunct="0">
              <a:spcBef>
                <a:spcPct val="30000"/>
              </a:spcBef>
              <a:defRPr sz="1200">
                <a:solidFill>
                  <a:schemeClr val="tx1"/>
                </a:solidFill>
                <a:latin typeface="Arial" charset="0"/>
                <a:cs typeface="Arial" charset="0"/>
              </a:defRPr>
            </a:lvl3pPr>
            <a:lvl4pPr marL="1579563" indent="-225425" eaLnBrk="0" hangingPunct="0">
              <a:spcBef>
                <a:spcPct val="30000"/>
              </a:spcBef>
              <a:defRPr sz="1200">
                <a:solidFill>
                  <a:schemeClr val="tx1"/>
                </a:solidFill>
                <a:latin typeface="Arial" charset="0"/>
                <a:cs typeface="Arial" charset="0"/>
              </a:defRPr>
            </a:lvl4pPr>
            <a:lvl5pPr marL="2030413" indent="-225425" eaLnBrk="0" hangingPunct="0">
              <a:spcBef>
                <a:spcPct val="30000"/>
              </a:spcBef>
              <a:defRPr sz="1200">
                <a:solidFill>
                  <a:schemeClr val="tx1"/>
                </a:solidFill>
                <a:latin typeface="Arial" charset="0"/>
                <a:cs typeface="Arial" charset="0"/>
              </a:defRPr>
            </a:lvl5pPr>
            <a:lvl6pPr marL="2487613" indent="-225425" eaLnBrk="0" fontAlgn="base" hangingPunct="0">
              <a:spcBef>
                <a:spcPct val="30000"/>
              </a:spcBef>
              <a:spcAft>
                <a:spcPct val="0"/>
              </a:spcAft>
              <a:defRPr sz="1200">
                <a:solidFill>
                  <a:schemeClr val="tx1"/>
                </a:solidFill>
                <a:latin typeface="Arial" charset="0"/>
                <a:cs typeface="Arial" charset="0"/>
              </a:defRPr>
            </a:lvl6pPr>
            <a:lvl7pPr marL="2944813" indent="-225425" eaLnBrk="0" fontAlgn="base" hangingPunct="0">
              <a:spcBef>
                <a:spcPct val="30000"/>
              </a:spcBef>
              <a:spcAft>
                <a:spcPct val="0"/>
              </a:spcAft>
              <a:defRPr sz="1200">
                <a:solidFill>
                  <a:schemeClr val="tx1"/>
                </a:solidFill>
                <a:latin typeface="Arial" charset="0"/>
                <a:cs typeface="Arial" charset="0"/>
              </a:defRPr>
            </a:lvl7pPr>
            <a:lvl8pPr marL="3402013" indent="-225425" eaLnBrk="0" fontAlgn="base" hangingPunct="0">
              <a:spcBef>
                <a:spcPct val="30000"/>
              </a:spcBef>
              <a:spcAft>
                <a:spcPct val="0"/>
              </a:spcAft>
              <a:defRPr sz="1200">
                <a:solidFill>
                  <a:schemeClr val="tx1"/>
                </a:solidFill>
                <a:latin typeface="Arial" charset="0"/>
                <a:cs typeface="Arial" charset="0"/>
              </a:defRPr>
            </a:lvl8pPr>
            <a:lvl9pPr marL="3859213" indent="-225425"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6F8E10A-6B08-4CC4-A2DC-2CCEF2600B68}" type="slidenum">
              <a:rPr lang="en-US" altLang="en-US" smtClean="0"/>
              <a:pPr eaLnBrk="1" hangingPunct="1">
                <a:spcBef>
                  <a:spcPct val="0"/>
                </a:spcBef>
              </a:pPr>
              <a:t>4</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GB" altLang="en-US" smtClean="0"/>
              <a:t>The topic for tonight is ‘Helping Your Child Pass Higher English’ and you should have a copy of the booklet with that title.  We have issued an evaluation sheet which you may wish to complete at the end of the evening, or at home and return to us later.  The booklet is the main focus for tonight and we will come back to it towards the end of the evening. This slide indicates the programme for this evening.</a:t>
            </a: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altLang="en-US" smtClean="0"/>
              <a:t>Can be found on page 4 of your booklet.</a:t>
            </a:r>
          </a:p>
        </p:txBody>
      </p:sp>
      <p:sp>
        <p:nvSpPr>
          <p:cNvPr id="3686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3425" indent="-280988" eaLnBrk="0" hangingPunct="0">
              <a:spcBef>
                <a:spcPct val="30000"/>
              </a:spcBef>
              <a:defRPr sz="1200">
                <a:solidFill>
                  <a:schemeClr val="tx1"/>
                </a:solidFill>
                <a:latin typeface="Arial" charset="0"/>
                <a:cs typeface="Arial" charset="0"/>
              </a:defRPr>
            </a:lvl2pPr>
            <a:lvl3pPr marL="1127125" indent="-225425" eaLnBrk="0" hangingPunct="0">
              <a:spcBef>
                <a:spcPct val="30000"/>
              </a:spcBef>
              <a:defRPr sz="1200">
                <a:solidFill>
                  <a:schemeClr val="tx1"/>
                </a:solidFill>
                <a:latin typeface="Arial" charset="0"/>
                <a:cs typeface="Arial" charset="0"/>
              </a:defRPr>
            </a:lvl3pPr>
            <a:lvl4pPr marL="1579563" indent="-225425" eaLnBrk="0" hangingPunct="0">
              <a:spcBef>
                <a:spcPct val="30000"/>
              </a:spcBef>
              <a:defRPr sz="1200">
                <a:solidFill>
                  <a:schemeClr val="tx1"/>
                </a:solidFill>
                <a:latin typeface="Arial" charset="0"/>
                <a:cs typeface="Arial" charset="0"/>
              </a:defRPr>
            </a:lvl4pPr>
            <a:lvl5pPr marL="2030413" indent="-225425" eaLnBrk="0" hangingPunct="0">
              <a:spcBef>
                <a:spcPct val="30000"/>
              </a:spcBef>
              <a:defRPr sz="1200">
                <a:solidFill>
                  <a:schemeClr val="tx1"/>
                </a:solidFill>
                <a:latin typeface="Arial" charset="0"/>
                <a:cs typeface="Arial" charset="0"/>
              </a:defRPr>
            </a:lvl5pPr>
            <a:lvl6pPr marL="2487613" indent="-225425" eaLnBrk="0" fontAlgn="base" hangingPunct="0">
              <a:spcBef>
                <a:spcPct val="30000"/>
              </a:spcBef>
              <a:spcAft>
                <a:spcPct val="0"/>
              </a:spcAft>
              <a:defRPr sz="1200">
                <a:solidFill>
                  <a:schemeClr val="tx1"/>
                </a:solidFill>
                <a:latin typeface="Arial" charset="0"/>
                <a:cs typeface="Arial" charset="0"/>
              </a:defRPr>
            </a:lvl6pPr>
            <a:lvl7pPr marL="2944813" indent="-225425" eaLnBrk="0" fontAlgn="base" hangingPunct="0">
              <a:spcBef>
                <a:spcPct val="30000"/>
              </a:spcBef>
              <a:spcAft>
                <a:spcPct val="0"/>
              </a:spcAft>
              <a:defRPr sz="1200">
                <a:solidFill>
                  <a:schemeClr val="tx1"/>
                </a:solidFill>
                <a:latin typeface="Arial" charset="0"/>
                <a:cs typeface="Arial" charset="0"/>
              </a:defRPr>
            </a:lvl7pPr>
            <a:lvl8pPr marL="3402013" indent="-225425" eaLnBrk="0" fontAlgn="base" hangingPunct="0">
              <a:spcBef>
                <a:spcPct val="30000"/>
              </a:spcBef>
              <a:spcAft>
                <a:spcPct val="0"/>
              </a:spcAft>
              <a:defRPr sz="1200">
                <a:solidFill>
                  <a:schemeClr val="tx1"/>
                </a:solidFill>
                <a:latin typeface="Arial" charset="0"/>
                <a:cs typeface="Arial" charset="0"/>
              </a:defRPr>
            </a:lvl8pPr>
            <a:lvl9pPr marL="3859213" indent="-225425"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28A1D7A-48AB-4244-A284-E7DEA1F23EE6}" type="slidenum">
              <a:rPr lang="en-US" altLang="en-US" smtClean="0"/>
              <a:pPr eaLnBrk="1" hangingPunct="1">
                <a:spcBef>
                  <a:spcPct val="0"/>
                </a:spcBef>
              </a:pPr>
              <a:t>13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GB" altLang="en-US" smtClean="0"/>
              <a:t>Generally go over the material in the booklet.</a:t>
            </a:r>
          </a:p>
        </p:txBody>
      </p:sp>
      <p:sp>
        <p:nvSpPr>
          <p:cNvPr id="3891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3425" indent="-280988" eaLnBrk="0" hangingPunct="0">
              <a:spcBef>
                <a:spcPct val="30000"/>
              </a:spcBef>
              <a:defRPr sz="1200">
                <a:solidFill>
                  <a:schemeClr val="tx1"/>
                </a:solidFill>
                <a:latin typeface="Arial" charset="0"/>
                <a:cs typeface="Arial" charset="0"/>
              </a:defRPr>
            </a:lvl2pPr>
            <a:lvl3pPr marL="1127125" indent="-225425" eaLnBrk="0" hangingPunct="0">
              <a:spcBef>
                <a:spcPct val="30000"/>
              </a:spcBef>
              <a:defRPr sz="1200">
                <a:solidFill>
                  <a:schemeClr val="tx1"/>
                </a:solidFill>
                <a:latin typeface="Arial" charset="0"/>
                <a:cs typeface="Arial" charset="0"/>
              </a:defRPr>
            </a:lvl3pPr>
            <a:lvl4pPr marL="1579563" indent="-225425" eaLnBrk="0" hangingPunct="0">
              <a:spcBef>
                <a:spcPct val="30000"/>
              </a:spcBef>
              <a:defRPr sz="1200">
                <a:solidFill>
                  <a:schemeClr val="tx1"/>
                </a:solidFill>
                <a:latin typeface="Arial" charset="0"/>
                <a:cs typeface="Arial" charset="0"/>
              </a:defRPr>
            </a:lvl4pPr>
            <a:lvl5pPr marL="2030413" indent="-225425" eaLnBrk="0" hangingPunct="0">
              <a:spcBef>
                <a:spcPct val="30000"/>
              </a:spcBef>
              <a:defRPr sz="1200">
                <a:solidFill>
                  <a:schemeClr val="tx1"/>
                </a:solidFill>
                <a:latin typeface="Arial" charset="0"/>
                <a:cs typeface="Arial" charset="0"/>
              </a:defRPr>
            </a:lvl5pPr>
            <a:lvl6pPr marL="2487613" indent="-225425" eaLnBrk="0" fontAlgn="base" hangingPunct="0">
              <a:spcBef>
                <a:spcPct val="30000"/>
              </a:spcBef>
              <a:spcAft>
                <a:spcPct val="0"/>
              </a:spcAft>
              <a:defRPr sz="1200">
                <a:solidFill>
                  <a:schemeClr val="tx1"/>
                </a:solidFill>
                <a:latin typeface="Arial" charset="0"/>
                <a:cs typeface="Arial" charset="0"/>
              </a:defRPr>
            </a:lvl6pPr>
            <a:lvl7pPr marL="2944813" indent="-225425" eaLnBrk="0" fontAlgn="base" hangingPunct="0">
              <a:spcBef>
                <a:spcPct val="30000"/>
              </a:spcBef>
              <a:spcAft>
                <a:spcPct val="0"/>
              </a:spcAft>
              <a:defRPr sz="1200">
                <a:solidFill>
                  <a:schemeClr val="tx1"/>
                </a:solidFill>
                <a:latin typeface="Arial" charset="0"/>
                <a:cs typeface="Arial" charset="0"/>
              </a:defRPr>
            </a:lvl7pPr>
            <a:lvl8pPr marL="3402013" indent="-225425" eaLnBrk="0" fontAlgn="base" hangingPunct="0">
              <a:spcBef>
                <a:spcPct val="30000"/>
              </a:spcBef>
              <a:spcAft>
                <a:spcPct val="0"/>
              </a:spcAft>
              <a:defRPr sz="1200">
                <a:solidFill>
                  <a:schemeClr val="tx1"/>
                </a:solidFill>
                <a:latin typeface="Arial" charset="0"/>
                <a:cs typeface="Arial" charset="0"/>
              </a:defRPr>
            </a:lvl8pPr>
            <a:lvl9pPr marL="3859213" indent="-225425"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6A6982-C0E1-4081-B995-A63E636CA883}" type="slidenum">
              <a:rPr lang="en-US" altLang="en-US" smtClean="0"/>
              <a:pPr eaLnBrk="1" hangingPunct="1">
                <a:spcBef>
                  <a:spcPct val="0"/>
                </a:spcBef>
              </a:pPr>
              <a:t>25</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B61BEF0D-F0BB-DE4B-95CE-6DB70DBA9567}" type="datetimeFigureOut">
              <a:rPr lang="en-US" smtClean="0"/>
              <a:pPr/>
              <a:t>9/25/2019</a:t>
            </a:fld>
            <a:endParaRPr lang="en-US" dirty="0"/>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D57F1E4F-1CFF-5643-939E-217C01CDF565}" type="slidenum">
              <a:rPr lang="en-US" smtClean="0"/>
              <a:pPr/>
              <a:t>‹#›</a:t>
            </a:fld>
            <a:endParaRPr lang="en-US" dirty="0"/>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5BFA754-D5C3-4E66-96A6-867B257F58DC}"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9/25/2019</a:t>
            </a:fld>
            <a:endParaRPr lang="en-US" dirty="0"/>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B61BEF0D-F0BB-DE4B-95CE-6DB70DBA9567}" type="datetimeFigureOut">
              <a:rPr lang="en-US" smtClean="0"/>
              <a:pPr/>
              <a:t>9/25/2019</a:t>
            </a:fld>
            <a:endParaRPr lang="en-US" dirty="0"/>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qa.org.uk/pastpapers/findpastpaper.htm?subject=English&amp;level=N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npfs.org.u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R_nxWqPlmS8" TargetMode="External"/><Relationship Id="rId2" Type="http://schemas.openxmlformats.org/officeDocument/2006/relationships/hyperlink" Target="https://www.youtube.com/watch?v=0CgFzMutmAA" TargetMode="External"/><Relationship Id="rId1" Type="http://schemas.openxmlformats.org/officeDocument/2006/relationships/slideLayout" Target="../slideLayouts/slideLayout2.xml"/><Relationship Id="rId5" Type="http://schemas.openxmlformats.org/officeDocument/2006/relationships/hyperlink" Target="https://www.youtube.com/watch?v=K6KzhdUUkAQ" TargetMode="External"/><Relationship Id="rId4" Type="http://schemas.openxmlformats.org/officeDocument/2006/relationships/hyperlink" Target="https://www.youtube.com/watch?v=6O8dh5cYMVA"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Senior Phase English</a:t>
            </a:r>
            <a:endParaRPr lang="en-GB" dirty="0"/>
          </a:p>
        </p:txBody>
      </p:sp>
      <p:sp>
        <p:nvSpPr>
          <p:cNvPr id="3" name="Subtitle 2"/>
          <p:cNvSpPr>
            <a:spLocks noGrp="1"/>
          </p:cNvSpPr>
          <p:nvPr>
            <p:ph type="subTitle" idx="1"/>
          </p:nvPr>
        </p:nvSpPr>
        <p:spPr/>
        <p:txBody>
          <a:bodyPr>
            <a:normAutofit/>
          </a:bodyPr>
          <a:lstStyle/>
          <a:p>
            <a:r>
              <a:rPr lang="en-US" sz="3200" dirty="0" smtClean="0"/>
              <a:t>Campbeltown Grammar School </a:t>
            </a:r>
            <a:endParaRPr lang="en-GB" sz="3200" dirty="0"/>
          </a:p>
        </p:txBody>
      </p:sp>
    </p:spTree>
    <p:extLst>
      <p:ext uri="{BB962C8B-B14F-4D97-AF65-F5344CB8AC3E}">
        <p14:creationId xmlns:p14="http://schemas.microsoft.com/office/powerpoint/2010/main" val="1904815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389" y="790413"/>
            <a:ext cx="9366325" cy="791315"/>
          </a:xfrm>
        </p:spPr>
        <p:txBody>
          <a:bodyPr/>
          <a:lstStyle/>
          <a:p>
            <a:r>
              <a:rPr lang="en-GB" b="1" dirty="0" smtClean="0"/>
              <a:t>N5/HIGHER Final examination </a:t>
            </a:r>
            <a:endParaRPr lang="en-GB" b="1" dirty="0"/>
          </a:p>
        </p:txBody>
      </p:sp>
      <p:sp>
        <p:nvSpPr>
          <p:cNvPr id="3" name="Content Placeholder 2"/>
          <p:cNvSpPr>
            <a:spLocks noGrp="1"/>
          </p:cNvSpPr>
          <p:nvPr>
            <p:ph idx="1"/>
          </p:nvPr>
        </p:nvSpPr>
        <p:spPr>
          <a:xfrm>
            <a:off x="697425" y="1673818"/>
            <a:ext cx="10817816" cy="4742480"/>
          </a:xfrm>
        </p:spPr>
        <p:txBody>
          <a:bodyPr>
            <a:normAutofit/>
          </a:bodyPr>
          <a:lstStyle/>
          <a:p>
            <a:r>
              <a:rPr lang="en-GB" sz="2800" b="1" dirty="0" smtClean="0"/>
              <a:t>Reading for Understanding, Analysis and Evaluation</a:t>
            </a:r>
          </a:p>
          <a:p>
            <a:endParaRPr lang="en-GB" sz="2800" dirty="0"/>
          </a:p>
          <a:p>
            <a:r>
              <a:rPr lang="en-GB" sz="2800" dirty="0" smtClean="0"/>
              <a:t>This section of the exam is similar to the Close Reading element of the old style Higher course.</a:t>
            </a:r>
          </a:p>
          <a:p>
            <a:endParaRPr lang="en-GB" sz="2800" dirty="0"/>
          </a:p>
          <a:p>
            <a:r>
              <a:rPr lang="en-GB" sz="2800" dirty="0" smtClean="0"/>
              <a:t>It requires pupils to read passages and answer questions on the language, tone and imagery in the text. </a:t>
            </a:r>
          </a:p>
          <a:p>
            <a:endParaRPr lang="en-GB" sz="2800" dirty="0"/>
          </a:p>
          <a:p>
            <a:r>
              <a:rPr lang="en-GB" sz="2800" b="1" dirty="0" smtClean="0"/>
              <a:t> 30% of Final Grade </a:t>
            </a:r>
          </a:p>
          <a:p>
            <a:endParaRPr lang="en-GB" dirty="0"/>
          </a:p>
          <a:p>
            <a:endParaRPr lang="en-GB" dirty="0"/>
          </a:p>
        </p:txBody>
      </p:sp>
    </p:spTree>
    <p:extLst>
      <p:ext uri="{BB962C8B-B14F-4D97-AF65-F5344CB8AC3E}">
        <p14:creationId xmlns:p14="http://schemas.microsoft.com/office/powerpoint/2010/main" val="154365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902" y="655705"/>
            <a:ext cx="9366325" cy="1143000"/>
          </a:xfrm>
        </p:spPr>
        <p:txBody>
          <a:bodyPr>
            <a:normAutofit fontScale="90000"/>
          </a:bodyPr>
          <a:lstStyle/>
          <a:p>
            <a:r>
              <a:rPr lang="en-GB" b="1" dirty="0" smtClean="0"/>
              <a:t>Reading for analysis, evaluation and understanding (R.U.A.E)</a:t>
            </a:r>
            <a:endParaRPr lang="en-GB" b="1" dirty="0"/>
          </a:p>
        </p:txBody>
      </p:sp>
      <p:sp>
        <p:nvSpPr>
          <p:cNvPr id="3" name="Content Placeholder 2"/>
          <p:cNvSpPr>
            <a:spLocks noGrp="1"/>
          </p:cNvSpPr>
          <p:nvPr>
            <p:ph idx="1"/>
          </p:nvPr>
        </p:nvSpPr>
        <p:spPr>
          <a:xfrm>
            <a:off x="685800" y="1618735"/>
            <a:ext cx="10820400" cy="5239265"/>
          </a:xfrm>
        </p:spPr>
        <p:txBody>
          <a:bodyPr>
            <a:noAutofit/>
          </a:bodyPr>
          <a:lstStyle/>
          <a:p>
            <a:r>
              <a:rPr lang="en-GB" sz="2400" b="1" dirty="0" smtClean="0"/>
              <a:t>National 5 - 1 hour</a:t>
            </a:r>
          </a:p>
          <a:p>
            <a:endParaRPr lang="en-GB" sz="800" dirty="0"/>
          </a:p>
          <a:p>
            <a:r>
              <a:rPr lang="en-GB" sz="2400" dirty="0" smtClean="0"/>
              <a:t>The National 5 exam requires pupils to read </a:t>
            </a:r>
            <a:r>
              <a:rPr lang="en-GB" sz="2400" b="1" dirty="0" smtClean="0"/>
              <a:t>one passage </a:t>
            </a:r>
            <a:r>
              <a:rPr lang="en-GB" sz="2400" dirty="0" smtClean="0"/>
              <a:t>and answer questions on the language, content, imagery and style of the passage.</a:t>
            </a:r>
          </a:p>
          <a:p>
            <a:endParaRPr lang="en-GB" sz="2400" dirty="0"/>
          </a:p>
          <a:p>
            <a:r>
              <a:rPr lang="en-GB" sz="2400" b="1" dirty="0" smtClean="0"/>
              <a:t>Higher -1 hour 30 minutes </a:t>
            </a:r>
          </a:p>
          <a:p>
            <a:endParaRPr lang="en-GB" sz="800" dirty="0"/>
          </a:p>
          <a:p>
            <a:r>
              <a:rPr lang="en-GB" sz="2400" dirty="0" smtClean="0"/>
              <a:t>The Higher exam requires pupils to read </a:t>
            </a:r>
            <a:r>
              <a:rPr lang="en-GB" sz="2400" b="1" dirty="0" smtClean="0"/>
              <a:t>two passages </a:t>
            </a:r>
            <a:r>
              <a:rPr lang="en-GB" sz="2400" dirty="0" smtClean="0"/>
              <a:t>and answer questions on the first passage. Pupils then have to compare both passages and write an extended comparison of the two pieces of text.</a:t>
            </a:r>
          </a:p>
          <a:p>
            <a:r>
              <a:rPr lang="en-US" dirty="0" smtClean="0"/>
              <a:t>We will look at SQA </a:t>
            </a:r>
            <a:r>
              <a:rPr lang="en-US" dirty="0"/>
              <a:t>past paper examples </a:t>
            </a:r>
            <a:r>
              <a:rPr lang="en-US" dirty="0" smtClean="0"/>
              <a:t>online</a:t>
            </a:r>
          </a:p>
          <a:p>
            <a:endParaRPr lang="en-GB" dirty="0"/>
          </a:p>
          <a:p>
            <a:endParaRPr lang="en-GB" sz="2400" dirty="0"/>
          </a:p>
        </p:txBody>
      </p:sp>
    </p:spTree>
    <p:extLst>
      <p:ext uri="{BB962C8B-B14F-4D97-AF65-F5344CB8AC3E}">
        <p14:creationId xmlns:p14="http://schemas.microsoft.com/office/powerpoint/2010/main" val="1119046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https://www.sqa.org.uk/pastpapers/findpastpaper.htm?subject=English&amp;level=NH</a:t>
            </a:r>
            <a:endParaRPr lang="en-GB" dirty="0"/>
          </a:p>
        </p:txBody>
      </p:sp>
    </p:spTree>
    <p:extLst>
      <p:ext uri="{BB962C8B-B14F-4D97-AF65-F5344CB8AC3E}">
        <p14:creationId xmlns:p14="http://schemas.microsoft.com/office/powerpoint/2010/main" val="2541329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24894" y="666427"/>
            <a:ext cx="9366325" cy="604434"/>
          </a:xfrm>
        </p:spPr>
        <p:txBody>
          <a:bodyPr>
            <a:normAutofit fontScale="90000"/>
          </a:bodyPr>
          <a:lstStyle/>
          <a:p>
            <a:pPr eaLnBrk="1" hangingPunct="1"/>
            <a:r>
              <a:rPr lang="en-GB" altLang="en-US" b="1" dirty="0" smtClean="0"/>
              <a:t>Course Deadlines 2019/2020</a:t>
            </a:r>
            <a:endParaRPr lang="en-US" altLang="en-US" b="1" dirty="0" smtClean="0"/>
          </a:p>
        </p:txBody>
      </p:sp>
      <p:sp>
        <p:nvSpPr>
          <p:cNvPr id="15363" name="Rectangle 3"/>
          <p:cNvSpPr>
            <a:spLocks noGrp="1" noChangeArrowheads="1"/>
          </p:cNvSpPr>
          <p:nvPr>
            <p:ph type="body" idx="1"/>
          </p:nvPr>
        </p:nvSpPr>
        <p:spPr>
          <a:xfrm>
            <a:off x="635431" y="1317356"/>
            <a:ext cx="10926305" cy="5424406"/>
          </a:xfrm>
        </p:spPr>
        <p:txBody>
          <a:bodyPr>
            <a:noAutofit/>
          </a:bodyPr>
          <a:lstStyle/>
          <a:p>
            <a:pPr marL="68580" indent="0">
              <a:buNone/>
            </a:pPr>
            <a:r>
              <a:rPr lang="en-GB" sz="2000" b="1" u="sng" dirty="0"/>
              <a:t>Writing Folio and </a:t>
            </a:r>
            <a:r>
              <a:rPr lang="en-GB" sz="2000" b="1" u="sng" dirty="0" smtClean="0"/>
              <a:t>Component 4 </a:t>
            </a:r>
            <a:r>
              <a:rPr lang="en-GB" sz="2000" b="1" u="sng" dirty="0"/>
              <a:t>– NATIONAL </a:t>
            </a:r>
            <a:r>
              <a:rPr lang="en-GB" sz="2000" b="1" u="sng" dirty="0" smtClean="0"/>
              <a:t>5</a:t>
            </a:r>
            <a:endParaRPr lang="en-GB" sz="2000" dirty="0"/>
          </a:p>
          <a:p>
            <a:pPr marL="68580" indent="0">
              <a:buNone/>
            </a:pPr>
            <a:endParaRPr lang="en-GB" sz="800" dirty="0"/>
          </a:p>
          <a:p>
            <a:r>
              <a:rPr lang="en-GB" sz="2000" dirty="0"/>
              <a:t>Final Submission of Folio – by Monday, March </a:t>
            </a:r>
            <a:r>
              <a:rPr lang="en-GB" sz="2000" dirty="0" smtClean="0"/>
              <a:t>2nd   </a:t>
            </a:r>
            <a:endParaRPr lang="en-GB" sz="2000" dirty="0"/>
          </a:p>
          <a:p>
            <a:pPr lvl="0"/>
            <a:r>
              <a:rPr lang="en-GB" sz="2000" dirty="0" smtClean="0"/>
              <a:t>Spoken Language – by January</a:t>
            </a:r>
            <a:endParaRPr lang="en-GB" sz="2000" dirty="0"/>
          </a:p>
          <a:p>
            <a:pPr marL="68580" indent="0">
              <a:buNone/>
            </a:pPr>
            <a:endParaRPr lang="en-GB" sz="800" dirty="0"/>
          </a:p>
          <a:p>
            <a:pPr marL="68580" indent="0">
              <a:buNone/>
            </a:pPr>
            <a:r>
              <a:rPr lang="en-GB" sz="2000" b="1" u="sng" dirty="0"/>
              <a:t>Writing Folio and Assessments - HIGHER</a:t>
            </a:r>
            <a:endParaRPr lang="en-GB" sz="2000" dirty="0"/>
          </a:p>
          <a:p>
            <a:pPr marL="68580" indent="0">
              <a:buNone/>
            </a:pPr>
            <a:endParaRPr lang="en-GB" sz="800" dirty="0"/>
          </a:p>
          <a:p>
            <a:pPr lvl="0"/>
            <a:r>
              <a:rPr lang="en-GB" sz="2000" dirty="0" smtClean="0"/>
              <a:t>Final </a:t>
            </a:r>
            <a:r>
              <a:rPr lang="en-GB" sz="2000" dirty="0"/>
              <a:t>Submission </a:t>
            </a:r>
            <a:r>
              <a:rPr lang="en-GB" sz="2000" dirty="0" smtClean="0"/>
              <a:t>of Folio – </a:t>
            </a:r>
            <a:r>
              <a:rPr lang="en-GB" sz="2000" dirty="0"/>
              <a:t>by Monday, March </a:t>
            </a:r>
            <a:r>
              <a:rPr lang="en-GB" sz="2000" dirty="0" smtClean="0"/>
              <a:t>2nd  </a:t>
            </a:r>
            <a:endParaRPr lang="en-GB" sz="2000" dirty="0"/>
          </a:p>
          <a:p>
            <a:r>
              <a:rPr lang="en-GB" sz="2000" dirty="0" smtClean="0"/>
              <a:t>Spoken </a:t>
            </a:r>
            <a:r>
              <a:rPr lang="en-GB" sz="2000" dirty="0"/>
              <a:t>Language – by </a:t>
            </a:r>
            <a:r>
              <a:rPr lang="en-GB" sz="2000" dirty="0" smtClean="0"/>
              <a:t>January</a:t>
            </a:r>
          </a:p>
          <a:p>
            <a:endParaRPr lang="en-US" sz="2000" dirty="0"/>
          </a:p>
          <a:p>
            <a:endParaRPr lang="en-US" sz="2000" dirty="0" smtClean="0"/>
          </a:p>
          <a:p>
            <a:pPr marL="68580" lvl="0" indent="0">
              <a:buNone/>
            </a:pPr>
            <a:endParaRPr lang="en-GB" sz="2000" dirty="0"/>
          </a:p>
          <a:p>
            <a:pPr marL="68580" indent="0">
              <a:buNone/>
            </a:pPr>
            <a:endParaRPr lang="en-GB" sz="800" dirty="0"/>
          </a:p>
        </p:txBody>
      </p:sp>
    </p:spTree>
    <p:extLst>
      <p:ext uri="{BB962C8B-B14F-4D97-AF65-F5344CB8AC3E}">
        <p14:creationId xmlns:p14="http://schemas.microsoft.com/office/powerpoint/2010/main" val="710308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384" y="438729"/>
            <a:ext cx="4358552" cy="602671"/>
          </a:xfrm>
        </p:spPr>
        <p:txBody>
          <a:bodyPr>
            <a:normAutofit fontScale="90000"/>
          </a:bodyPr>
          <a:lstStyle/>
          <a:p>
            <a:r>
              <a:rPr lang="en-GB" dirty="0" smtClean="0"/>
              <a:t/>
            </a:r>
            <a:br>
              <a:rPr lang="en-GB" dirty="0" smtClean="0"/>
            </a:br>
            <a:r>
              <a:rPr lang="en-GB" b="1" dirty="0" smtClean="0"/>
              <a:t>The Scottish text</a:t>
            </a:r>
            <a:endParaRPr lang="en-GB" b="1" dirty="0"/>
          </a:p>
        </p:txBody>
      </p:sp>
      <p:sp>
        <p:nvSpPr>
          <p:cNvPr id="3" name="Content Placeholder 2"/>
          <p:cNvSpPr>
            <a:spLocks noGrp="1"/>
          </p:cNvSpPr>
          <p:nvPr>
            <p:ph idx="1"/>
          </p:nvPr>
        </p:nvSpPr>
        <p:spPr>
          <a:xfrm>
            <a:off x="580109" y="1165276"/>
            <a:ext cx="10820400" cy="4747327"/>
          </a:xfrm>
        </p:spPr>
        <p:txBody>
          <a:bodyPr>
            <a:noAutofit/>
          </a:bodyPr>
          <a:lstStyle/>
          <a:p>
            <a:r>
              <a:rPr lang="en-GB" sz="3200" dirty="0" smtClean="0"/>
              <a:t>All National 5 and Higher candidates will study a ‘Scottish Text’. </a:t>
            </a:r>
          </a:p>
          <a:p>
            <a:endParaRPr lang="en-GB" sz="3200" dirty="0"/>
          </a:p>
          <a:p>
            <a:r>
              <a:rPr lang="en-GB" sz="3200" dirty="0" smtClean="0"/>
              <a:t>This text is chosen from a prescribed list of options written by the SQA.</a:t>
            </a:r>
          </a:p>
          <a:p>
            <a:endParaRPr lang="en-GB" sz="3200" dirty="0"/>
          </a:p>
          <a:p>
            <a:r>
              <a:rPr lang="en-GB" sz="3200" dirty="0" smtClean="0"/>
              <a:t>They will study this text in an in-depth manner in order to analyse it closely on the day of the exam.</a:t>
            </a:r>
          </a:p>
          <a:p>
            <a:r>
              <a:rPr lang="en-US" sz="3200" dirty="0" smtClean="0"/>
              <a:t>Examples are provided and we will look at past papers online</a:t>
            </a:r>
            <a:endParaRPr lang="en-GB" sz="3200" dirty="0"/>
          </a:p>
        </p:txBody>
      </p:sp>
    </p:spTree>
    <p:extLst>
      <p:ext uri="{BB962C8B-B14F-4D97-AF65-F5344CB8AC3E}">
        <p14:creationId xmlns:p14="http://schemas.microsoft.com/office/powerpoint/2010/main" val="621781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115" y="0"/>
            <a:ext cx="8610600" cy="1293028"/>
          </a:xfrm>
        </p:spPr>
        <p:txBody>
          <a:bodyPr/>
          <a:lstStyle/>
          <a:p>
            <a:r>
              <a:rPr lang="en-GB" b="1" dirty="0" smtClean="0"/>
              <a:t>Critical Reading</a:t>
            </a:r>
            <a:endParaRPr lang="en-GB" b="1" dirty="0"/>
          </a:p>
        </p:txBody>
      </p:sp>
      <p:sp>
        <p:nvSpPr>
          <p:cNvPr id="3" name="Content Placeholder 2"/>
          <p:cNvSpPr>
            <a:spLocks noGrp="1"/>
          </p:cNvSpPr>
          <p:nvPr>
            <p:ph idx="1"/>
          </p:nvPr>
        </p:nvSpPr>
        <p:spPr>
          <a:xfrm>
            <a:off x="828675" y="1293028"/>
            <a:ext cx="10820400" cy="5422097"/>
          </a:xfrm>
        </p:spPr>
        <p:txBody>
          <a:bodyPr>
            <a:normAutofit fontScale="85000" lnSpcReduction="20000"/>
          </a:bodyPr>
          <a:lstStyle/>
          <a:p>
            <a:r>
              <a:rPr lang="en-GB" sz="4800" dirty="0" smtClean="0"/>
              <a:t>This section of the exam is divided into two sections. Section 1 looks at the analysis and examination of the Scottish Text.  It is out of 20 marks on the exam.  </a:t>
            </a:r>
          </a:p>
          <a:p>
            <a:r>
              <a:rPr lang="en-GB" sz="4800" dirty="0" smtClean="0"/>
              <a:t>The entire critical exam paper, section 1 and 2, is worth 40% of pupils final mark.</a:t>
            </a:r>
          </a:p>
          <a:p>
            <a:pPr marL="0" indent="0">
              <a:buNone/>
            </a:pPr>
            <a:endParaRPr lang="en-GB" sz="4800" dirty="0" smtClean="0"/>
          </a:p>
          <a:p>
            <a:r>
              <a:rPr lang="en-GB" sz="4800" b="1" dirty="0" smtClean="0"/>
              <a:t>National 5/Higher -1 hour 30 minutes</a:t>
            </a:r>
          </a:p>
          <a:p>
            <a:pPr marL="0" indent="0">
              <a:buNone/>
            </a:pPr>
            <a:r>
              <a:rPr lang="en-GB" sz="4800" b="1" dirty="0" smtClean="0"/>
              <a:t>   </a:t>
            </a:r>
            <a:endParaRPr lang="en-GB" sz="4800" dirty="0" smtClean="0"/>
          </a:p>
          <a:p>
            <a:pPr marL="0" indent="0">
              <a:buNone/>
            </a:pPr>
            <a:endParaRPr lang="en-GB" dirty="0"/>
          </a:p>
        </p:txBody>
      </p:sp>
    </p:spTree>
    <p:extLst>
      <p:ext uri="{BB962C8B-B14F-4D97-AF65-F5344CB8AC3E}">
        <p14:creationId xmlns:p14="http://schemas.microsoft.com/office/powerpoint/2010/main" val="4247953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811" y="485223"/>
            <a:ext cx="9366325" cy="1143000"/>
          </a:xfrm>
        </p:spPr>
        <p:txBody>
          <a:bodyPr/>
          <a:lstStyle/>
          <a:p>
            <a:r>
              <a:rPr lang="en-GB" b="1" dirty="0" smtClean="0"/>
              <a:t>CRITICAL READING SECTION</a:t>
            </a:r>
            <a:endParaRPr lang="en-GB" b="1" dirty="0"/>
          </a:p>
        </p:txBody>
      </p:sp>
      <p:sp>
        <p:nvSpPr>
          <p:cNvPr id="3" name="Content Placeholder 2"/>
          <p:cNvSpPr>
            <a:spLocks noGrp="1"/>
          </p:cNvSpPr>
          <p:nvPr>
            <p:ph idx="1"/>
          </p:nvPr>
        </p:nvSpPr>
        <p:spPr>
          <a:xfrm>
            <a:off x="685800" y="1918789"/>
            <a:ext cx="10820400" cy="4024125"/>
          </a:xfrm>
        </p:spPr>
        <p:txBody>
          <a:bodyPr>
            <a:noAutofit/>
          </a:bodyPr>
          <a:lstStyle/>
          <a:p>
            <a:r>
              <a:rPr lang="en-GB" sz="3200" b="1" dirty="0" smtClean="0"/>
              <a:t>It is out of 20 marks.</a:t>
            </a:r>
          </a:p>
          <a:p>
            <a:endParaRPr lang="en-GB" sz="800" b="1" dirty="0"/>
          </a:p>
          <a:p>
            <a:r>
              <a:rPr lang="en-GB" sz="3200" b="1" dirty="0" smtClean="0"/>
              <a:t>Candidates are required to write an essay on one of their chosen texts. This text must be from a different genre than their Scottish text. </a:t>
            </a:r>
          </a:p>
          <a:p>
            <a:endParaRPr lang="en-GB" sz="800" b="1" dirty="0"/>
          </a:p>
          <a:p>
            <a:r>
              <a:rPr lang="en-GB" sz="3200" b="1" dirty="0" smtClean="0"/>
              <a:t>Pupils will study their Scottish text </a:t>
            </a:r>
            <a:r>
              <a:rPr lang="en-GB" sz="3200" b="1" u="sng" dirty="0" smtClean="0"/>
              <a:t>in addition </a:t>
            </a:r>
            <a:r>
              <a:rPr lang="en-GB" sz="3200" b="1" dirty="0" smtClean="0"/>
              <a:t>to at least two other texts from different genres.</a:t>
            </a:r>
            <a:endParaRPr lang="en-GB" sz="3200" b="1" dirty="0"/>
          </a:p>
        </p:txBody>
      </p:sp>
    </p:spTree>
    <p:extLst>
      <p:ext uri="{BB962C8B-B14F-4D97-AF65-F5344CB8AC3E}">
        <p14:creationId xmlns:p14="http://schemas.microsoft.com/office/powerpoint/2010/main" val="222504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 NUTSHELL</a:t>
            </a:r>
            <a:endParaRPr lang="en-GB" dirty="0"/>
          </a:p>
        </p:txBody>
      </p:sp>
      <p:sp>
        <p:nvSpPr>
          <p:cNvPr id="3" name="Content Placeholder 2"/>
          <p:cNvSpPr>
            <a:spLocks noGrp="1"/>
          </p:cNvSpPr>
          <p:nvPr>
            <p:ph idx="1"/>
          </p:nvPr>
        </p:nvSpPr>
        <p:spPr>
          <a:xfrm>
            <a:off x="1391323" y="2323652"/>
            <a:ext cx="9924377" cy="3508977"/>
          </a:xfrm>
        </p:spPr>
        <p:txBody>
          <a:bodyPr/>
          <a:lstStyle/>
          <a:p>
            <a:r>
              <a:rPr lang="en-US" dirty="0" smtClean="0"/>
              <a:t>Exam :   RUAE (close reading) 1 hour and 30 </a:t>
            </a:r>
            <a:r>
              <a:rPr lang="en-US" dirty="0" err="1" smtClean="0"/>
              <a:t>mins</a:t>
            </a:r>
            <a:r>
              <a:rPr lang="en-US" dirty="0" smtClean="0"/>
              <a:t>   		30% </a:t>
            </a:r>
          </a:p>
          <a:p>
            <a:pPr lvl="5"/>
            <a:r>
              <a:rPr lang="en-US" sz="2400" dirty="0" smtClean="0"/>
              <a:t>Critical Reading ( Scottish Text and Critical Essay </a:t>
            </a:r>
            <a:r>
              <a:rPr lang="en-US" sz="2400" dirty="0"/>
              <a:t>1 hour and 30 </a:t>
            </a:r>
            <a:r>
              <a:rPr lang="en-US" sz="2400" dirty="0" err="1"/>
              <a:t>mins</a:t>
            </a:r>
            <a:r>
              <a:rPr lang="en-US" sz="2400" dirty="0"/>
              <a:t>   </a:t>
            </a:r>
            <a:r>
              <a:rPr lang="en-US" sz="2400" dirty="0" smtClean="0"/>
              <a:t>							40%</a:t>
            </a:r>
          </a:p>
          <a:p>
            <a:pPr lvl="5"/>
            <a:r>
              <a:rPr lang="en-US" sz="2400" dirty="0" smtClean="0"/>
              <a:t>FOLIO of WRITING (discursive and creative)   </a:t>
            </a:r>
          </a:p>
          <a:p>
            <a:pPr marL="1289304" lvl="5" indent="0">
              <a:buNone/>
            </a:pPr>
            <a:r>
              <a:rPr lang="en-US" sz="2400" dirty="0" smtClean="0"/>
              <a:t>   SENT TO SQA IN MARCH/ MARKED BY SQA	</a:t>
            </a:r>
            <a:r>
              <a:rPr lang="en-US" sz="2400" dirty="0"/>
              <a:t>	</a:t>
            </a:r>
            <a:r>
              <a:rPr lang="en-US" sz="2400" dirty="0" smtClean="0"/>
              <a:t>30%</a:t>
            </a:r>
          </a:p>
        </p:txBody>
      </p:sp>
    </p:spTree>
    <p:extLst>
      <p:ext uri="{BB962C8B-B14F-4D97-AF65-F5344CB8AC3E}">
        <p14:creationId xmlns:p14="http://schemas.microsoft.com/office/powerpoint/2010/main" val="3911320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770" y="2104571"/>
            <a:ext cx="10112829" cy="3717472"/>
          </a:xfrm>
        </p:spPr>
        <p:txBody>
          <a:bodyPr>
            <a:normAutofit/>
          </a:bodyPr>
          <a:lstStyle/>
          <a:p>
            <a:r>
              <a:rPr lang="en-GB" sz="4800" b="1" dirty="0" smtClean="0"/>
              <a:t>What should my child be doing for English homework?</a:t>
            </a:r>
            <a:endParaRPr lang="en-GB" sz="4800" b="1" dirty="0"/>
          </a:p>
        </p:txBody>
      </p:sp>
      <p:sp>
        <p:nvSpPr>
          <p:cNvPr id="3" name="Content Placeholder 2"/>
          <p:cNvSpPr>
            <a:spLocks noGrp="1"/>
          </p:cNvSpPr>
          <p:nvPr>
            <p:ph idx="1"/>
          </p:nvPr>
        </p:nvSpPr>
        <p:spPr>
          <a:xfrm>
            <a:off x="685800" y="1796144"/>
            <a:ext cx="10820400" cy="5061856"/>
          </a:xfrm>
        </p:spPr>
        <p:txBody>
          <a:bodyPr>
            <a:normAutofit/>
          </a:bodyPr>
          <a:lstStyle/>
          <a:p>
            <a:pPr marL="0" indent="0">
              <a:buNone/>
            </a:pPr>
            <a:endParaRPr lang="en-GB" dirty="0"/>
          </a:p>
          <a:p>
            <a:pPr marL="0" indent="0">
              <a:buNone/>
            </a:pPr>
            <a:endParaRPr lang="en-GB" dirty="0"/>
          </a:p>
        </p:txBody>
      </p:sp>
      <p:pic>
        <p:nvPicPr>
          <p:cNvPr id="4" name="Picture 3"/>
          <p:cNvPicPr>
            <a:picLocks noChangeAspect="1"/>
          </p:cNvPicPr>
          <p:nvPr/>
        </p:nvPicPr>
        <p:blipFill>
          <a:blip r:embed="rId2"/>
          <a:stretch>
            <a:fillRect/>
          </a:stretch>
        </p:blipFill>
        <p:spPr>
          <a:xfrm>
            <a:off x="7142615" y="265567"/>
            <a:ext cx="4047899" cy="2802392"/>
          </a:xfrm>
          <a:prstGeom prst="rect">
            <a:avLst/>
          </a:prstGeom>
        </p:spPr>
      </p:pic>
    </p:spTree>
    <p:extLst>
      <p:ext uri="{BB962C8B-B14F-4D97-AF65-F5344CB8AC3E}">
        <p14:creationId xmlns:p14="http://schemas.microsoft.com/office/powerpoint/2010/main" val="2534985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Homework 1</a:t>
            </a:r>
            <a:endParaRPr lang="en-GB" b="1" dirty="0"/>
          </a:p>
        </p:txBody>
      </p:sp>
      <p:sp>
        <p:nvSpPr>
          <p:cNvPr id="3" name="Content Placeholder 2"/>
          <p:cNvSpPr>
            <a:spLocks noGrp="1"/>
          </p:cNvSpPr>
          <p:nvPr>
            <p:ph idx="1"/>
          </p:nvPr>
        </p:nvSpPr>
        <p:spPr/>
        <p:txBody>
          <a:bodyPr>
            <a:normAutofit fontScale="92500"/>
          </a:bodyPr>
          <a:lstStyle/>
          <a:p>
            <a:pPr marL="0" indent="0">
              <a:buNone/>
            </a:pPr>
            <a:r>
              <a:rPr lang="en-GB" sz="6600" dirty="0" smtClean="0"/>
              <a:t>Developing, re-drafting and perfecting their writing folio.</a:t>
            </a:r>
          </a:p>
        </p:txBody>
      </p:sp>
    </p:spTree>
    <p:extLst>
      <p:ext uri="{BB962C8B-B14F-4D97-AF65-F5344CB8AC3E}">
        <p14:creationId xmlns:p14="http://schemas.microsoft.com/office/powerpoint/2010/main" val="2590479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sz="3200" dirty="0"/>
              <a:t>Around 80% of the difference in how well children do at school depends on what happens outside the school gates.</a:t>
            </a:r>
          </a:p>
          <a:p>
            <a:pPr marL="0" indent="0">
              <a:buNone/>
            </a:pPr>
            <a:r>
              <a:rPr lang="en-US" sz="3200" dirty="0"/>
              <a:t>  (</a:t>
            </a:r>
            <a:r>
              <a:rPr lang="en-US" sz="3200" dirty="0" err="1"/>
              <a:t>Rasbash</a:t>
            </a:r>
            <a:r>
              <a:rPr lang="en-US" sz="3200" dirty="0"/>
              <a:t> et al, 2010; Save the Children., 2013)</a:t>
            </a:r>
            <a:endParaRPr lang="en-GB" sz="3200" dirty="0"/>
          </a:p>
          <a:p>
            <a:endParaRPr lang="en-GB" sz="3200" dirty="0"/>
          </a:p>
        </p:txBody>
      </p:sp>
    </p:spTree>
    <p:extLst>
      <p:ext uri="{BB962C8B-B14F-4D97-AF65-F5344CB8AC3E}">
        <p14:creationId xmlns:p14="http://schemas.microsoft.com/office/powerpoint/2010/main" val="4064593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Homework 2</a:t>
            </a:r>
            <a:endParaRPr lang="en-GB" b="1" dirty="0"/>
          </a:p>
        </p:txBody>
      </p:sp>
      <p:sp>
        <p:nvSpPr>
          <p:cNvPr id="3" name="Content Placeholder 2"/>
          <p:cNvSpPr>
            <a:spLocks noGrp="1"/>
          </p:cNvSpPr>
          <p:nvPr>
            <p:ph idx="1"/>
          </p:nvPr>
        </p:nvSpPr>
        <p:spPr/>
        <p:txBody>
          <a:bodyPr>
            <a:normAutofit/>
          </a:bodyPr>
          <a:lstStyle/>
          <a:p>
            <a:r>
              <a:rPr lang="en-GB" sz="6600" dirty="0" smtClean="0"/>
              <a:t>Re-reading their class text(s)</a:t>
            </a:r>
            <a:endParaRPr lang="en-GB" sz="6600" dirty="0"/>
          </a:p>
        </p:txBody>
      </p:sp>
    </p:spTree>
    <p:extLst>
      <p:ext uri="{BB962C8B-B14F-4D97-AF65-F5344CB8AC3E}">
        <p14:creationId xmlns:p14="http://schemas.microsoft.com/office/powerpoint/2010/main" val="4068413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Homework 3</a:t>
            </a:r>
            <a:endParaRPr lang="en-GB" b="1" dirty="0"/>
          </a:p>
        </p:txBody>
      </p:sp>
      <p:sp>
        <p:nvSpPr>
          <p:cNvPr id="3" name="Content Placeholder 2"/>
          <p:cNvSpPr>
            <a:spLocks noGrp="1"/>
          </p:cNvSpPr>
          <p:nvPr>
            <p:ph idx="1"/>
          </p:nvPr>
        </p:nvSpPr>
        <p:spPr/>
        <p:txBody>
          <a:bodyPr>
            <a:normAutofit/>
          </a:bodyPr>
          <a:lstStyle/>
          <a:p>
            <a:r>
              <a:rPr lang="en-GB" sz="6600" dirty="0" smtClean="0"/>
              <a:t>Completing and adding to their notes and annotations.</a:t>
            </a:r>
            <a:endParaRPr lang="en-GB" sz="6600" dirty="0"/>
          </a:p>
        </p:txBody>
      </p:sp>
    </p:spTree>
    <p:extLst>
      <p:ext uri="{BB962C8B-B14F-4D97-AF65-F5344CB8AC3E}">
        <p14:creationId xmlns:p14="http://schemas.microsoft.com/office/powerpoint/2010/main" val="3082935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 3</a:t>
            </a:r>
            <a:endParaRPr lang="en-GB" dirty="0"/>
          </a:p>
        </p:txBody>
      </p:sp>
      <p:sp>
        <p:nvSpPr>
          <p:cNvPr id="3" name="Content Placeholder 2"/>
          <p:cNvSpPr>
            <a:spLocks noGrp="1"/>
          </p:cNvSpPr>
          <p:nvPr>
            <p:ph idx="1"/>
          </p:nvPr>
        </p:nvSpPr>
        <p:spPr/>
        <p:txBody>
          <a:bodyPr>
            <a:normAutofit/>
          </a:bodyPr>
          <a:lstStyle/>
          <a:p>
            <a:r>
              <a:rPr lang="en-GB" sz="6600" dirty="0" smtClean="0"/>
              <a:t>Completing set class homework</a:t>
            </a:r>
            <a:endParaRPr lang="en-GB" sz="6600" dirty="0"/>
          </a:p>
        </p:txBody>
      </p:sp>
    </p:spTree>
    <p:extLst>
      <p:ext uri="{BB962C8B-B14F-4D97-AF65-F5344CB8AC3E}">
        <p14:creationId xmlns:p14="http://schemas.microsoft.com/office/powerpoint/2010/main" val="1198772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Homework 4</a:t>
            </a:r>
            <a:endParaRPr lang="en-GB" b="1" dirty="0"/>
          </a:p>
        </p:txBody>
      </p:sp>
      <p:sp>
        <p:nvSpPr>
          <p:cNvPr id="3" name="Content Placeholder 2"/>
          <p:cNvSpPr>
            <a:spLocks noGrp="1"/>
          </p:cNvSpPr>
          <p:nvPr>
            <p:ph idx="1"/>
          </p:nvPr>
        </p:nvSpPr>
        <p:spPr/>
        <p:txBody>
          <a:bodyPr>
            <a:normAutofit fontScale="92500" lnSpcReduction="10000"/>
          </a:bodyPr>
          <a:lstStyle/>
          <a:p>
            <a:r>
              <a:rPr lang="en-GB" sz="6600" dirty="0" smtClean="0"/>
              <a:t> Reading quality journalism to enhance language and vocabulary skills </a:t>
            </a:r>
            <a:endParaRPr lang="en-GB" sz="6600" dirty="0"/>
          </a:p>
        </p:txBody>
      </p:sp>
    </p:spTree>
    <p:extLst>
      <p:ext uri="{BB962C8B-B14F-4D97-AF65-F5344CB8AC3E}">
        <p14:creationId xmlns:p14="http://schemas.microsoft.com/office/powerpoint/2010/main" val="25374122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Homework 5</a:t>
            </a:r>
            <a:endParaRPr lang="en-GB" b="1" dirty="0"/>
          </a:p>
        </p:txBody>
      </p:sp>
      <p:sp>
        <p:nvSpPr>
          <p:cNvPr id="3" name="Content Placeholder 2"/>
          <p:cNvSpPr>
            <a:spLocks noGrp="1"/>
          </p:cNvSpPr>
          <p:nvPr>
            <p:ph idx="1"/>
          </p:nvPr>
        </p:nvSpPr>
        <p:spPr/>
        <p:txBody>
          <a:bodyPr>
            <a:normAutofit/>
          </a:bodyPr>
          <a:lstStyle/>
          <a:p>
            <a:pPr marL="0" indent="0">
              <a:buNone/>
            </a:pPr>
            <a:r>
              <a:rPr lang="en-GB" sz="6600" dirty="0" smtClean="0"/>
              <a:t>Practise essay questions and plans </a:t>
            </a:r>
            <a:endParaRPr lang="en-GB" sz="6600" dirty="0"/>
          </a:p>
        </p:txBody>
      </p:sp>
    </p:spTree>
    <p:extLst>
      <p:ext uri="{BB962C8B-B14F-4D97-AF65-F5344CB8AC3E}">
        <p14:creationId xmlns:p14="http://schemas.microsoft.com/office/powerpoint/2010/main" val="2239598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3381" y="655705"/>
            <a:ext cx="9366325" cy="1143000"/>
          </a:xfrm>
        </p:spPr>
        <p:txBody>
          <a:bodyPr/>
          <a:lstStyle/>
          <a:p>
            <a:pPr eaLnBrk="1" hangingPunct="1"/>
            <a:r>
              <a:rPr lang="en-GB" altLang="en-US" b="1" dirty="0" smtClean="0"/>
              <a:t>PARENTAL HANDOUTS</a:t>
            </a:r>
            <a:endParaRPr lang="en-US" altLang="en-US" b="1" dirty="0" smtClean="0"/>
          </a:p>
        </p:txBody>
      </p:sp>
      <p:sp>
        <p:nvSpPr>
          <p:cNvPr id="17411" name="Rectangle 3"/>
          <p:cNvSpPr>
            <a:spLocks noGrp="1" noChangeArrowheads="1"/>
          </p:cNvSpPr>
          <p:nvPr>
            <p:ph type="body" idx="1"/>
          </p:nvPr>
        </p:nvSpPr>
        <p:spPr>
          <a:xfrm>
            <a:off x="774915" y="1921790"/>
            <a:ext cx="10740326" cy="4432515"/>
          </a:xfrm>
        </p:spPr>
        <p:txBody>
          <a:bodyPr>
            <a:noAutofit/>
          </a:bodyPr>
          <a:lstStyle/>
          <a:p>
            <a:pPr eaLnBrk="1" hangingPunct="1">
              <a:lnSpc>
                <a:spcPct val="90000"/>
              </a:lnSpc>
            </a:pPr>
            <a:r>
              <a:rPr lang="en-GB" altLang="en-US" sz="3600" dirty="0" smtClean="0"/>
              <a:t>Information on course and exam structure</a:t>
            </a:r>
          </a:p>
          <a:p>
            <a:pPr eaLnBrk="1" hangingPunct="1">
              <a:lnSpc>
                <a:spcPct val="90000"/>
              </a:lnSpc>
            </a:pPr>
            <a:r>
              <a:rPr lang="en-GB" altLang="en-US" sz="3600" dirty="0" smtClean="0"/>
              <a:t>Department deadlines </a:t>
            </a:r>
          </a:p>
          <a:p>
            <a:pPr eaLnBrk="1" hangingPunct="1">
              <a:lnSpc>
                <a:spcPct val="90000"/>
              </a:lnSpc>
            </a:pPr>
            <a:r>
              <a:rPr lang="en-GB" altLang="en-US" sz="3600" dirty="0" smtClean="0"/>
              <a:t>Useful resources</a:t>
            </a:r>
          </a:p>
          <a:p>
            <a:pPr eaLnBrk="1" hangingPunct="1">
              <a:lnSpc>
                <a:spcPct val="90000"/>
              </a:lnSpc>
            </a:pPr>
            <a:r>
              <a:rPr lang="en-GB" altLang="en-US" sz="3600" dirty="0" smtClean="0"/>
              <a:t>Detailed information and formulae for each type of R.U.A.E. question.</a:t>
            </a:r>
          </a:p>
        </p:txBody>
      </p:sp>
    </p:spTree>
    <p:extLst>
      <p:ext uri="{BB962C8B-B14F-4D97-AF65-F5344CB8AC3E}">
        <p14:creationId xmlns:p14="http://schemas.microsoft.com/office/powerpoint/2010/main" val="3683102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820" y="825500"/>
            <a:ext cx="9366325" cy="2640564"/>
          </a:xfrm>
        </p:spPr>
        <p:txBody>
          <a:bodyPr>
            <a:normAutofit/>
          </a:bodyPr>
          <a:lstStyle/>
          <a:p>
            <a:r>
              <a:rPr lang="en-US" dirty="0" smtClean="0"/>
              <a:t>NPFS	Revision in a nutshell</a:t>
            </a:r>
            <a:br>
              <a:rPr lang="en-US" dirty="0" smtClean="0"/>
            </a:br>
            <a:r>
              <a:rPr lang="en-US" dirty="0" smtClean="0"/>
              <a:t>NPFS	Senior Phase in a nutshell</a:t>
            </a:r>
            <a:br>
              <a:rPr lang="en-US" dirty="0" smtClean="0"/>
            </a:br>
            <a:r>
              <a:rPr lang="en-US" dirty="0" smtClean="0"/>
              <a:t>BBC </a:t>
            </a:r>
            <a:r>
              <a:rPr lang="en-US" dirty="0" err="1" smtClean="0"/>
              <a:t>bitsesize</a:t>
            </a:r>
            <a:r>
              <a:rPr lang="en-US" dirty="0" smtClean="0"/>
              <a:t> ENGLISH</a:t>
            </a:r>
            <a:endParaRPr lang="en-GB" dirty="0"/>
          </a:p>
        </p:txBody>
      </p:sp>
      <p:pic>
        <p:nvPicPr>
          <p:cNvPr id="1026" name="Picture 2" descr="National Parent Forum of Scotland">
            <a:hlinkClick r:id="rId2" tooltip="National Parent Forum of Scotland"/>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14781" y="3771963"/>
            <a:ext cx="3389376"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823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Revision Tips from other Pupils</a:t>
            </a:r>
            <a:endParaRPr lang="en-GB" b="1" dirty="0"/>
          </a:p>
        </p:txBody>
      </p:sp>
      <p:sp>
        <p:nvSpPr>
          <p:cNvPr id="3" name="Content Placeholder 2"/>
          <p:cNvSpPr>
            <a:spLocks noGrp="1"/>
          </p:cNvSpPr>
          <p:nvPr>
            <p:ph idx="1"/>
          </p:nvPr>
        </p:nvSpPr>
        <p:spPr/>
        <p:txBody>
          <a:bodyPr/>
          <a:lstStyle/>
          <a:p>
            <a:r>
              <a:rPr lang="en-GB" u="sng" dirty="0">
                <a:hlinkClick r:id="rId2"/>
              </a:rPr>
              <a:t>https://www.youtube.com/watch?v=0CgFzMutmAA</a:t>
            </a:r>
            <a:r>
              <a:rPr lang="en-GB" dirty="0"/>
              <a:t> </a:t>
            </a:r>
          </a:p>
          <a:p>
            <a:r>
              <a:rPr lang="en-GB" u="sng" dirty="0">
                <a:hlinkClick r:id="rId3"/>
              </a:rPr>
              <a:t>https://www.youtube.com/watch?v=R_nxWqPlmS8</a:t>
            </a:r>
            <a:r>
              <a:rPr lang="en-GB" dirty="0"/>
              <a:t> </a:t>
            </a:r>
          </a:p>
          <a:p>
            <a:r>
              <a:rPr lang="en-GB" u="sng" dirty="0">
                <a:hlinkClick r:id="rId4"/>
              </a:rPr>
              <a:t>https://www.youtube.com/watch?v=6O8dh5cYMVA</a:t>
            </a:r>
            <a:r>
              <a:rPr lang="en-GB" dirty="0"/>
              <a:t> </a:t>
            </a:r>
          </a:p>
          <a:p>
            <a:r>
              <a:rPr lang="en-GB" u="sng" dirty="0">
                <a:hlinkClick r:id="rId5"/>
              </a:rPr>
              <a:t>https://www.youtube.com/watch?v=K6KzhdUUkAQ</a:t>
            </a:r>
            <a:r>
              <a:rPr lang="en-GB" dirty="0"/>
              <a:t> </a:t>
            </a:r>
          </a:p>
          <a:p>
            <a:endParaRPr lang="en-GB" dirty="0"/>
          </a:p>
        </p:txBody>
      </p:sp>
    </p:spTree>
    <p:extLst>
      <p:ext uri="{BB962C8B-B14F-4D97-AF65-F5344CB8AC3E}">
        <p14:creationId xmlns:p14="http://schemas.microsoft.com/office/powerpoint/2010/main" val="5679918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220" y="0"/>
            <a:ext cx="10847522" cy="1293028"/>
          </a:xfrm>
        </p:spPr>
        <p:txBody>
          <a:bodyPr>
            <a:normAutofit fontScale="90000"/>
          </a:bodyPr>
          <a:lstStyle/>
          <a:p>
            <a:r>
              <a:rPr lang="en-GB" b="1" dirty="0" smtClean="0"/>
              <a:t>Communicating with the English Department</a:t>
            </a:r>
            <a:endParaRPr lang="en-GB" b="1" dirty="0"/>
          </a:p>
        </p:txBody>
      </p:sp>
      <p:sp>
        <p:nvSpPr>
          <p:cNvPr id="3" name="Content Placeholder 2"/>
          <p:cNvSpPr>
            <a:spLocks noGrp="1"/>
          </p:cNvSpPr>
          <p:nvPr>
            <p:ph idx="1"/>
          </p:nvPr>
        </p:nvSpPr>
        <p:spPr>
          <a:xfrm>
            <a:off x="652220" y="1614406"/>
            <a:ext cx="11137900" cy="4964194"/>
          </a:xfrm>
        </p:spPr>
        <p:txBody>
          <a:bodyPr>
            <a:noAutofit/>
          </a:bodyPr>
          <a:lstStyle/>
          <a:p>
            <a:pPr marL="68580" indent="0">
              <a:buNone/>
            </a:pPr>
            <a:r>
              <a:rPr lang="en-GB" sz="3600" dirty="0" smtClean="0"/>
              <a:t>We will communicate your child’s progress in English throughout the year in a variety of formats.</a:t>
            </a:r>
          </a:p>
          <a:p>
            <a:r>
              <a:rPr lang="en-GB" sz="3600" dirty="0"/>
              <a:t> </a:t>
            </a:r>
            <a:r>
              <a:rPr lang="en-GB" sz="3600" dirty="0" smtClean="0"/>
              <a:t>School Tracking Reports</a:t>
            </a:r>
          </a:p>
          <a:p>
            <a:r>
              <a:rPr lang="en-GB" sz="3600" dirty="0"/>
              <a:t> </a:t>
            </a:r>
            <a:r>
              <a:rPr lang="en-GB" sz="3600" dirty="0" smtClean="0"/>
              <a:t>Parents’ Evening(s)</a:t>
            </a:r>
            <a:endParaRPr lang="en-GB" sz="3600" dirty="0"/>
          </a:p>
          <a:p>
            <a:r>
              <a:rPr lang="en-GB" sz="3600" dirty="0" smtClean="0"/>
              <a:t> Report Cards</a:t>
            </a:r>
          </a:p>
          <a:p>
            <a:pPr marL="68580" indent="0">
              <a:buNone/>
            </a:pPr>
            <a:r>
              <a:rPr lang="en-US" sz="3600" dirty="0" smtClean="0"/>
              <a:t>Please contact us with any queries or concerns via the school office.</a:t>
            </a:r>
            <a:endParaRPr lang="en-GB" sz="3600" dirty="0" smtClean="0"/>
          </a:p>
          <a:p>
            <a:pPr marL="0" indent="0">
              <a:buNone/>
            </a:pPr>
            <a:endParaRPr lang="en-GB" sz="2800" dirty="0" smtClean="0"/>
          </a:p>
        </p:txBody>
      </p:sp>
    </p:spTree>
    <p:extLst>
      <p:ext uri="{BB962C8B-B14F-4D97-AF65-F5344CB8AC3E}">
        <p14:creationId xmlns:p14="http://schemas.microsoft.com/office/powerpoint/2010/main" val="262101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370" y="774915"/>
            <a:ext cx="9366325" cy="729322"/>
          </a:xfrm>
        </p:spPr>
        <p:txBody>
          <a:bodyPr/>
          <a:lstStyle/>
          <a:p>
            <a:r>
              <a:rPr lang="en-GB" b="1" dirty="0" smtClean="0"/>
              <a:t>Tracking in CGS</a:t>
            </a:r>
            <a:endParaRPr lang="en-GB" b="1" dirty="0"/>
          </a:p>
        </p:txBody>
      </p:sp>
      <p:sp>
        <p:nvSpPr>
          <p:cNvPr id="3" name="Content Placeholder 2"/>
          <p:cNvSpPr>
            <a:spLocks noGrp="1"/>
          </p:cNvSpPr>
          <p:nvPr>
            <p:ph idx="1"/>
          </p:nvPr>
        </p:nvSpPr>
        <p:spPr>
          <a:xfrm>
            <a:off x="685800" y="1596325"/>
            <a:ext cx="10820400" cy="4897465"/>
          </a:xfrm>
        </p:spPr>
        <p:txBody>
          <a:bodyPr>
            <a:normAutofit/>
          </a:bodyPr>
          <a:lstStyle/>
          <a:p>
            <a:r>
              <a:rPr lang="en-GB" dirty="0" smtClean="0"/>
              <a:t>Tracking reports are issued three times throughout the year to keep you updated on your child’s progress.  </a:t>
            </a:r>
            <a:endParaRPr lang="en-GB" sz="1400" dirty="0"/>
          </a:p>
          <a:p>
            <a:pPr marL="68580" indent="0">
              <a:buNone/>
            </a:pPr>
            <a:r>
              <a:rPr lang="en-GB" dirty="0" smtClean="0"/>
              <a:t>A 3 or 4 will be given if pupils:</a:t>
            </a:r>
          </a:p>
          <a:p>
            <a:r>
              <a:rPr lang="en-GB" dirty="0" smtClean="0"/>
              <a:t>Consistently fail to hand in homework or course work</a:t>
            </a:r>
          </a:p>
          <a:p>
            <a:r>
              <a:rPr lang="en-GB" dirty="0"/>
              <a:t>H</a:t>
            </a:r>
            <a:r>
              <a:rPr lang="en-GB" dirty="0" smtClean="0"/>
              <a:t>omework assignments are completed to a substandard </a:t>
            </a:r>
          </a:p>
          <a:p>
            <a:r>
              <a:rPr lang="en-GB" dirty="0" smtClean="0"/>
              <a:t>Display a negative attitude towards the course work and class work </a:t>
            </a:r>
          </a:p>
          <a:p>
            <a:r>
              <a:rPr lang="en-GB" dirty="0" smtClean="0"/>
              <a:t>Disrupt other students from their course work </a:t>
            </a:r>
            <a:endParaRPr lang="en-GB" dirty="0"/>
          </a:p>
          <a:p>
            <a:r>
              <a:rPr lang="en-GB" dirty="0" smtClean="0"/>
              <a:t>Are struggling with the challenging level of presentation at National 5 or Higher </a:t>
            </a:r>
          </a:p>
        </p:txBody>
      </p:sp>
    </p:spTree>
    <p:extLst>
      <p:ext uri="{BB962C8B-B14F-4D97-AF65-F5344CB8AC3E}">
        <p14:creationId xmlns:p14="http://schemas.microsoft.com/office/powerpoint/2010/main" val="1796045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p:txBody>
          <a:bodyPr/>
          <a:lstStyle/>
          <a:p>
            <a:pPr eaLnBrk="1" hangingPunct="1">
              <a:buFont typeface="Wingdings" pitchFamily="2" charset="2"/>
              <a:buNone/>
            </a:pPr>
            <a:r>
              <a:rPr lang="en-GB" altLang="en-US" sz="4800" dirty="0" smtClean="0"/>
              <a:t>  ‘</a:t>
            </a:r>
            <a:r>
              <a:rPr lang="en-GB" altLang="en-US" sz="4800" i="1" dirty="0" smtClean="0">
                <a:solidFill>
                  <a:srgbClr val="000099"/>
                </a:solidFill>
              </a:rPr>
              <a:t>One of the most valuable things that adults can give to children is their attention and their involvement.’</a:t>
            </a:r>
          </a:p>
          <a:p>
            <a:pPr algn="r" eaLnBrk="1" hangingPunct="1"/>
            <a:r>
              <a:rPr lang="en-GB" altLang="en-US" sz="1200" dirty="0" smtClean="0"/>
              <a:t>Learning Unlimited</a:t>
            </a:r>
            <a:endParaRPr lang="en-US" altLang="en-US" sz="1200" dirty="0" smtClean="0"/>
          </a:p>
        </p:txBody>
      </p:sp>
      <p:sp>
        <p:nvSpPr>
          <p:cNvPr id="3075" name="Rectangle 6"/>
          <p:cNvSpPr>
            <a:spLocks noGrp="1" noChangeArrowheads="1"/>
          </p:cNvSpPr>
          <p:nvPr>
            <p:ph type="title"/>
          </p:nvPr>
        </p:nvSpPr>
        <p:spPr/>
        <p:txBody>
          <a:bodyPr/>
          <a:lstStyle/>
          <a:p>
            <a:pPr eaLnBrk="1" hangingPunct="1"/>
            <a:r>
              <a:rPr lang="en-GB" altLang="en-US" smtClean="0"/>
              <a:t> </a:t>
            </a:r>
            <a:endParaRPr lang="en-US" altLang="en-US" smtClean="0"/>
          </a:p>
        </p:txBody>
      </p:sp>
      <p:pic>
        <p:nvPicPr>
          <p:cNvPr id="307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185" y="279400"/>
            <a:ext cx="11238523"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660291"/>
      </p:ext>
    </p:extLst>
  </p:cSld>
  <p:clrMapOvr>
    <a:masterClrMapping/>
  </p:clrMapOvr>
  <p:transition spd="med">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listening</a:t>
            </a:r>
            <a:endParaRPr lang="en-GB"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2619" y="2435547"/>
            <a:ext cx="10214649" cy="327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7886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Grp="1" noChangeArrowheads="1"/>
          </p:cNvSpPr>
          <p:nvPr>
            <p:ph type="body" idx="1"/>
          </p:nvPr>
        </p:nvSpPr>
        <p:spPr>
          <a:xfrm>
            <a:off x="716692" y="1643449"/>
            <a:ext cx="10560908" cy="5214551"/>
          </a:xfrm>
        </p:spPr>
        <p:txBody>
          <a:bodyPr>
            <a:normAutofit lnSpcReduction="10000"/>
          </a:bodyPr>
          <a:lstStyle/>
          <a:p>
            <a:pPr lvl="2" eaLnBrk="1" hangingPunct="1">
              <a:lnSpc>
                <a:spcPct val="80000"/>
              </a:lnSpc>
              <a:buFontTx/>
              <a:buNone/>
            </a:pPr>
            <a:r>
              <a:rPr lang="en-GB" altLang="en-US" sz="2800" dirty="0" smtClean="0">
                <a:latin typeface="Times New Roman" pitchFamily="18" charset="0"/>
              </a:rPr>
              <a:t>			</a:t>
            </a:r>
            <a:r>
              <a:rPr lang="en-GB" altLang="en-US" sz="2800" b="1" dirty="0" smtClean="0">
                <a:latin typeface="Times New Roman" pitchFamily="18" charset="0"/>
              </a:rPr>
              <a:t>Welcome</a:t>
            </a:r>
          </a:p>
          <a:p>
            <a:pPr lvl="2" eaLnBrk="1" hangingPunct="1">
              <a:lnSpc>
                <a:spcPct val="80000"/>
              </a:lnSpc>
              <a:buFontTx/>
              <a:buNone/>
            </a:pPr>
            <a:endParaRPr lang="en-GB" altLang="en-US" sz="2800" b="1" dirty="0" smtClean="0">
              <a:latin typeface="Times New Roman" pitchFamily="18" charset="0"/>
            </a:endParaRPr>
          </a:p>
          <a:p>
            <a:pPr eaLnBrk="1" hangingPunct="1">
              <a:lnSpc>
                <a:spcPct val="80000"/>
              </a:lnSpc>
            </a:pPr>
            <a:r>
              <a:rPr lang="en-GB" altLang="en-US" sz="2800" dirty="0" smtClean="0">
                <a:latin typeface="Times New Roman" pitchFamily="18" charset="0"/>
              </a:rPr>
              <a:t>Welcome/revision    Mrs K Fletcher</a:t>
            </a:r>
          </a:p>
          <a:p>
            <a:pPr>
              <a:lnSpc>
                <a:spcPct val="80000"/>
              </a:lnSpc>
            </a:pPr>
            <a:r>
              <a:rPr lang="en-GB" altLang="en-US" sz="2800" dirty="0" smtClean="0">
                <a:latin typeface="Times New Roman" pitchFamily="18" charset="0"/>
              </a:rPr>
              <a:t>Mr D Hamilton</a:t>
            </a:r>
            <a:r>
              <a:rPr lang="en-GB" altLang="en-US" sz="2800" dirty="0">
                <a:latin typeface="Times New Roman" pitchFamily="18" charset="0"/>
              </a:rPr>
              <a:t>	</a:t>
            </a:r>
            <a:r>
              <a:rPr lang="en-GB" altLang="en-US" sz="2800" dirty="0" smtClean="0">
                <a:latin typeface="Times New Roman" pitchFamily="18" charset="0"/>
              </a:rPr>
              <a:t>      N5/ Higher Maths Course</a:t>
            </a:r>
          </a:p>
          <a:p>
            <a:pPr>
              <a:lnSpc>
                <a:spcPct val="80000"/>
              </a:lnSpc>
            </a:pPr>
            <a:r>
              <a:rPr lang="en-GB" altLang="en-US" sz="2800" dirty="0" smtClean="0">
                <a:latin typeface="Times New Roman" pitchFamily="18" charset="0"/>
              </a:rPr>
              <a:t>Mrs J MacGregor/   N5/Higher </a:t>
            </a:r>
            <a:r>
              <a:rPr lang="en-GB" altLang="en-US" sz="2800" dirty="0">
                <a:latin typeface="Times New Roman" pitchFamily="18" charset="0"/>
              </a:rPr>
              <a:t>English Course</a:t>
            </a:r>
          </a:p>
          <a:p>
            <a:pPr>
              <a:lnSpc>
                <a:spcPct val="80000"/>
              </a:lnSpc>
              <a:buNone/>
            </a:pPr>
            <a:r>
              <a:rPr lang="en-GB" altLang="en-US" sz="2800" dirty="0">
                <a:latin typeface="Times New Roman" pitchFamily="18" charset="0"/>
              </a:rPr>
              <a:t>	</a:t>
            </a:r>
            <a:r>
              <a:rPr lang="en-GB" altLang="en-US" sz="2800" dirty="0" smtClean="0">
                <a:latin typeface="Times New Roman" pitchFamily="18" charset="0"/>
              </a:rPr>
              <a:t>Mrs H Bombart	</a:t>
            </a:r>
          </a:p>
          <a:p>
            <a:pPr eaLnBrk="1" hangingPunct="1">
              <a:lnSpc>
                <a:spcPct val="80000"/>
              </a:lnSpc>
            </a:pPr>
            <a:r>
              <a:rPr lang="en-GB" altLang="en-US" sz="2800" dirty="0" smtClean="0">
                <a:latin typeface="Times New Roman" pitchFamily="18" charset="0"/>
              </a:rPr>
              <a:t>Question &amp; Answer time</a:t>
            </a:r>
          </a:p>
          <a:p>
            <a:pPr eaLnBrk="1" hangingPunct="1">
              <a:lnSpc>
                <a:spcPct val="80000"/>
              </a:lnSpc>
            </a:pPr>
            <a:endParaRPr lang="en-GB" altLang="en-US" sz="2800" dirty="0" smtClean="0">
              <a:latin typeface="Times New Roman" pitchFamily="18" charset="0"/>
            </a:endParaRPr>
          </a:p>
          <a:p>
            <a:pPr eaLnBrk="1" hangingPunct="1">
              <a:lnSpc>
                <a:spcPct val="80000"/>
              </a:lnSpc>
            </a:pPr>
            <a:r>
              <a:rPr lang="en-GB" altLang="en-US" sz="2800" dirty="0" smtClean="0">
                <a:latin typeface="Times New Roman" pitchFamily="18" charset="0"/>
              </a:rPr>
              <a:t>Tea/Coffee</a:t>
            </a:r>
          </a:p>
          <a:p>
            <a:pPr eaLnBrk="1" hangingPunct="1">
              <a:lnSpc>
                <a:spcPct val="80000"/>
              </a:lnSpc>
            </a:pPr>
            <a:endParaRPr lang="en-GB" altLang="en-US" sz="1600" dirty="0" smtClean="0">
              <a:latin typeface="Times New Roman" pitchFamily="18" charset="0"/>
            </a:endParaRPr>
          </a:p>
          <a:p>
            <a:pPr algn="ctr" eaLnBrk="1" hangingPunct="1">
              <a:lnSpc>
                <a:spcPct val="80000"/>
              </a:lnSpc>
              <a:buFont typeface="Wingdings" pitchFamily="2" charset="2"/>
              <a:buNone/>
            </a:pPr>
            <a:endParaRPr lang="en-GB" altLang="en-US" sz="1600" dirty="0" smtClean="0">
              <a:latin typeface="Times New Roman" pitchFamily="18" charset="0"/>
            </a:endParaRPr>
          </a:p>
          <a:p>
            <a:pPr algn="ctr" eaLnBrk="1" hangingPunct="1">
              <a:lnSpc>
                <a:spcPct val="80000"/>
              </a:lnSpc>
              <a:buFont typeface="Wingdings" pitchFamily="2" charset="2"/>
              <a:buNone/>
            </a:pPr>
            <a:endParaRPr lang="en-GB" altLang="en-US" sz="1600" dirty="0" smtClean="0">
              <a:latin typeface="Times New Roman" pitchFamily="18" charset="0"/>
            </a:endParaRPr>
          </a:p>
          <a:p>
            <a:pPr algn="ctr" eaLnBrk="1" hangingPunct="1">
              <a:lnSpc>
                <a:spcPct val="80000"/>
              </a:lnSpc>
              <a:buFont typeface="Wingdings" pitchFamily="2" charset="2"/>
              <a:buNone/>
            </a:pPr>
            <a:endParaRPr lang="en-GB" altLang="en-US" sz="2600" dirty="0" smtClean="0">
              <a:latin typeface="Times New Roman" pitchFamily="18" charset="0"/>
            </a:endParaRPr>
          </a:p>
          <a:p>
            <a:pPr eaLnBrk="1" hangingPunct="1">
              <a:lnSpc>
                <a:spcPct val="80000"/>
              </a:lnSpc>
            </a:pPr>
            <a:endParaRPr lang="en-GB" altLang="en-US" sz="1600" dirty="0" smtClean="0">
              <a:latin typeface="Times New Roman" pitchFamily="18" charset="0"/>
            </a:endParaRPr>
          </a:p>
          <a:p>
            <a:pPr eaLnBrk="1" hangingPunct="1">
              <a:lnSpc>
                <a:spcPct val="80000"/>
              </a:lnSpc>
              <a:buFont typeface="Wingdings" pitchFamily="2" charset="2"/>
              <a:buNone/>
            </a:pPr>
            <a:r>
              <a:rPr lang="en-GB" altLang="en-US" sz="1600" dirty="0" smtClean="0">
                <a:latin typeface="Times New Roman" pitchFamily="18" charset="0"/>
              </a:rPr>
              <a:t>				    </a:t>
            </a:r>
            <a:endParaRPr lang="en-US" altLang="en-US" sz="1600" dirty="0" smtClean="0">
              <a:latin typeface="Times New Roman" pitchFamily="18" charset="0"/>
            </a:endParaRPr>
          </a:p>
        </p:txBody>
      </p:sp>
      <p:sp>
        <p:nvSpPr>
          <p:cNvPr id="4098" name="Rectangle 7"/>
          <p:cNvSpPr>
            <a:spLocks noGrp="1" noChangeArrowheads="1"/>
          </p:cNvSpPr>
          <p:nvPr>
            <p:ph type="title"/>
          </p:nvPr>
        </p:nvSpPr>
        <p:spPr>
          <a:xfrm>
            <a:off x="1375822" y="702199"/>
            <a:ext cx="9366325" cy="646153"/>
          </a:xfrm>
        </p:spPr>
        <p:txBody>
          <a:bodyPr>
            <a:normAutofit fontScale="90000"/>
          </a:bodyPr>
          <a:lstStyle/>
          <a:p>
            <a:pPr algn="ctr" eaLnBrk="1" hangingPunct="1"/>
            <a:r>
              <a:rPr lang="en-GB" altLang="en-US" b="1" dirty="0" smtClean="0"/>
              <a:t>Helping Your Child </a:t>
            </a:r>
            <a:endParaRPr lang="en-US" altLang="en-US" b="1" dirty="0" smtClean="0"/>
          </a:p>
        </p:txBody>
      </p:sp>
      <p:pic>
        <p:nvPicPr>
          <p:cNvPr id="4100" name="Picture 5" descr="http://www.jantoo.com/cartoons/lowres/122/12260333_l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6666" y="702199"/>
            <a:ext cx="4179375" cy="3931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3030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829" y="743917"/>
            <a:ext cx="9366325" cy="899803"/>
          </a:xfrm>
        </p:spPr>
        <p:txBody>
          <a:bodyPr/>
          <a:lstStyle/>
          <a:p>
            <a:r>
              <a:rPr lang="en-GB" b="1" dirty="0" smtClean="0"/>
              <a:t>Course content and structure </a:t>
            </a:r>
            <a:endParaRPr lang="en-GB" b="1" dirty="0"/>
          </a:p>
        </p:txBody>
      </p:sp>
      <p:sp>
        <p:nvSpPr>
          <p:cNvPr id="3" name="Content Placeholder 2"/>
          <p:cNvSpPr>
            <a:spLocks noGrp="1"/>
          </p:cNvSpPr>
          <p:nvPr>
            <p:ph idx="1"/>
          </p:nvPr>
        </p:nvSpPr>
        <p:spPr>
          <a:xfrm>
            <a:off x="685800" y="1658319"/>
            <a:ext cx="10820400" cy="4912961"/>
          </a:xfrm>
        </p:spPr>
        <p:txBody>
          <a:bodyPr>
            <a:normAutofit/>
          </a:bodyPr>
          <a:lstStyle/>
          <a:p>
            <a:pPr marL="68580" indent="0">
              <a:buNone/>
            </a:pPr>
            <a:r>
              <a:rPr lang="en-GB" sz="3200" dirty="0" smtClean="0"/>
              <a:t>National 5 and Higher English all include the following key components:</a:t>
            </a:r>
          </a:p>
          <a:p>
            <a:pPr marL="68580" indent="0">
              <a:buNone/>
            </a:pPr>
            <a:endParaRPr lang="en-GB" sz="1400" dirty="0"/>
          </a:p>
          <a:p>
            <a:r>
              <a:rPr lang="en-GB" sz="3200" b="1" dirty="0" smtClean="0"/>
              <a:t>Component 1 – Reading for Understanding, Analysis and Evaluation</a:t>
            </a:r>
            <a:r>
              <a:rPr lang="en-GB" sz="3200" b="1" dirty="0"/>
              <a:t> </a:t>
            </a:r>
            <a:r>
              <a:rPr lang="en-GB" sz="3200" b="1" dirty="0" smtClean="0"/>
              <a:t>(R.U.A.E) 			30 Marks </a:t>
            </a:r>
          </a:p>
          <a:p>
            <a:r>
              <a:rPr lang="en-GB" sz="3200" b="1" dirty="0" smtClean="0"/>
              <a:t>Component 2 – Critical Reading  	40 Marks</a:t>
            </a:r>
          </a:p>
          <a:p>
            <a:r>
              <a:rPr lang="en-GB" sz="3200" b="1" dirty="0" smtClean="0"/>
              <a:t>Component 3 – Portfolio – Writing  	30 Marks</a:t>
            </a:r>
          </a:p>
          <a:p>
            <a:r>
              <a:rPr lang="en-GB" sz="3200" b="1" dirty="0" smtClean="0"/>
              <a:t>Component 4 – Spoken Language  Achieved/Not achieved</a:t>
            </a:r>
          </a:p>
        </p:txBody>
      </p:sp>
    </p:spTree>
    <p:extLst>
      <p:ext uri="{BB962C8B-B14F-4D97-AF65-F5344CB8AC3E}">
        <p14:creationId xmlns:p14="http://schemas.microsoft.com/office/powerpoint/2010/main" val="694455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952" y="494270"/>
            <a:ext cx="7639914" cy="1779373"/>
          </a:xfrm>
        </p:spPr>
        <p:txBody>
          <a:bodyPr>
            <a:normAutofit fontScale="90000"/>
          </a:bodyPr>
          <a:lstStyle/>
          <a:p>
            <a:r>
              <a:rPr lang="en-GB" dirty="0"/>
              <a:t/>
            </a:r>
            <a:br>
              <a:rPr lang="en-GB" dirty="0"/>
            </a:br>
            <a:r>
              <a:rPr lang="en-GB" b="1" u="sng" dirty="0" smtClean="0"/>
              <a:t>Component 4 </a:t>
            </a:r>
            <a:r>
              <a:rPr lang="en-GB" dirty="0" smtClean="0"/>
              <a:t>- </a:t>
            </a:r>
            <a:r>
              <a:rPr lang="en-GB" b="1" u="sng" dirty="0" smtClean="0"/>
              <a:t>Spoken Language</a:t>
            </a:r>
            <a:r>
              <a:rPr lang="en-GB" b="1" dirty="0"/>
              <a:t/>
            </a:r>
            <a:br>
              <a:rPr lang="en-GB" b="1" dirty="0"/>
            </a:br>
            <a:r>
              <a:rPr lang="en-GB" b="1" dirty="0"/>
              <a:t> </a:t>
            </a:r>
          </a:p>
        </p:txBody>
      </p:sp>
      <p:sp>
        <p:nvSpPr>
          <p:cNvPr id="3" name="Content Placeholder 2"/>
          <p:cNvSpPr>
            <a:spLocks noGrp="1"/>
          </p:cNvSpPr>
          <p:nvPr>
            <p:ph idx="1"/>
          </p:nvPr>
        </p:nvSpPr>
        <p:spPr>
          <a:xfrm>
            <a:off x="775952" y="1302221"/>
            <a:ext cx="10820400" cy="4691129"/>
          </a:xfrm>
        </p:spPr>
        <p:txBody>
          <a:bodyPr>
            <a:noAutofit/>
          </a:bodyPr>
          <a:lstStyle/>
          <a:p>
            <a:pPr marL="68580" indent="0">
              <a:buNone/>
            </a:pPr>
            <a:endParaRPr lang="en-GB" dirty="0" smtClean="0"/>
          </a:p>
          <a:p>
            <a:pPr marL="68580" indent="0">
              <a:buNone/>
            </a:pPr>
            <a:r>
              <a:rPr lang="en-GB" sz="2800" dirty="0" smtClean="0"/>
              <a:t>N5/HIGHER</a:t>
            </a:r>
            <a:endParaRPr lang="en-GB" sz="800" dirty="0"/>
          </a:p>
          <a:p>
            <a:r>
              <a:rPr lang="en-GB" sz="2800" dirty="0" smtClean="0"/>
              <a:t>Candidates are required to take part in an assessed talk activity that involves them asking and responding to questions.  </a:t>
            </a:r>
          </a:p>
          <a:p>
            <a:r>
              <a:rPr lang="en-GB" sz="2800" dirty="0" smtClean="0"/>
              <a:t>Pupils will not only be expected to communicate effectively but they will also have to listen and respond to others through either a group discussion or presentation.</a:t>
            </a:r>
          </a:p>
          <a:p>
            <a:r>
              <a:rPr lang="en-GB" sz="2800" dirty="0" smtClean="0"/>
              <a:t>This component is internally assessed as </a:t>
            </a:r>
            <a:r>
              <a:rPr lang="en-GB" sz="2800" dirty="0"/>
              <a:t>A</a:t>
            </a:r>
            <a:r>
              <a:rPr lang="en-GB" sz="2800" dirty="0" smtClean="0"/>
              <a:t>chieved/                   Not Achieved.</a:t>
            </a:r>
          </a:p>
          <a:p>
            <a:pPr marL="0" indent="0">
              <a:buNone/>
            </a:pPr>
            <a:endParaRPr lang="en-GB" sz="2800" dirty="0" smtClean="0"/>
          </a:p>
        </p:txBody>
      </p:sp>
      <p:pic>
        <p:nvPicPr>
          <p:cNvPr id="4" name="Picture 3"/>
          <p:cNvPicPr>
            <a:picLocks noChangeAspect="1"/>
          </p:cNvPicPr>
          <p:nvPr/>
        </p:nvPicPr>
        <p:blipFill>
          <a:blip r:embed="rId2"/>
          <a:stretch>
            <a:fillRect/>
          </a:stretch>
        </p:blipFill>
        <p:spPr>
          <a:xfrm>
            <a:off x="8982238" y="1024823"/>
            <a:ext cx="2047742" cy="1362680"/>
          </a:xfrm>
          <a:prstGeom prst="rect">
            <a:avLst/>
          </a:prstGeom>
        </p:spPr>
      </p:pic>
      <p:pic>
        <p:nvPicPr>
          <p:cNvPr id="5" name="Picture 4"/>
          <p:cNvPicPr>
            <a:picLocks noChangeAspect="1"/>
          </p:cNvPicPr>
          <p:nvPr/>
        </p:nvPicPr>
        <p:blipFill>
          <a:blip r:embed="rId3"/>
          <a:stretch>
            <a:fillRect/>
          </a:stretch>
        </p:blipFill>
        <p:spPr>
          <a:xfrm>
            <a:off x="10006109" y="5059786"/>
            <a:ext cx="1590243" cy="1585713"/>
          </a:xfrm>
          <a:prstGeom prst="rect">
            <a:avLst/>
          </a:prstGeom>
        </p:spPr>
      </p:pic>
    </p:spTree>
    <p:extLst>
      <p:ext uri="{BB962C8B-B14F-4D97-AF65-F5344CB8AC3E}">
        <p14:creationId xmlns:p14="http://schemas.microsoft.com/office/powerpoint/2010/main" val="4267773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7815" y="790413"/>
            <a:ext cx="9366325" cy="729322"/>
          </a:xfrm>
        </p:spPr>
        <p:txBody>
          <a:bodyPr/>
          <a:lstStyle/>
          <a:p>
            <a:r>
              <a:rPr lang="en-GB" b="1" dirty="0" smtClean="0"/>
              <a:t>Component 3 - Writing folio</a:t>
            </a:r>
            <a:endParaRPr lang="en-GB" b="1" dirty="0"/>
          </a:p>
        </p:txBody>
      </p:sp>
      <p:sp>
        <p:nvSpPr>
          <p:cNvPr id="3" name="Content Placeholder 2"/>
          <p:cNvSpPr>
            <a:spLocks noGrp="1"/>
          </p:cNvSpPr>
          <p:nvPr>
            <p:ph idx="1"/>
          </p:nvPr>
        </p:nvSpPr>
        <p:spPr>
          <a:xfrm>
            <a:off x="728421" y="1689314"/>
            <a:ext cx="8818536" cy="4664991"/>
          </a:xfrm>
        </p:spPr>
        <p:txBody>
          <a:bodyPr>
            <a:noAutofit/>
          </a:bodyPr>
          <a:lstStyle/>
          <a:p>
            <a:pPr marL="68580" indent="0">
              <a:buNone/>
            </a:pPr>
            <a:r>
              <a:rPr lang="en-GB" sz="2800" dirty="0" smtClean="0"/>
              <a:t>National 5 and Higher pupils complete a writing folio. </a:t>
            </a:r>
          </a:p>
          <a:p>
            <a:endParaRPr lang="en-GB" sz="1100" dirty="0"/>
          </a:p>
          <a:p>
            <a:pPr marL="68580" indent="0">
              <a:buNone/>
            </a:pPr>
            <a:r>
              <a:rPr lang="en-GB" sz="2800" dirty="0" smtClean="0"/>
              <a:t>The folio must include:</a:t>
            </a:r>
          </a:p>
          <a:p>
            <a:endParaRPr lang="en-GB" sz="1100" dirty="0"/>
          </a:p>
          <a:p>
            <a:r>
              <a:rPr lang="en-GB" sz="2800" dirty="0" smtClean="0"/>
              <a:t>One Creative/Personal piece of writing </a:t>
            </a:r>
          </a:p>
          <a:p>
            <a:endParaRPr lang="en-GB" sz="2800" dirty="0"/>
          </a:p>
          <a:p>
            <a:r>
              <a:rPr lang="en-GB" sz="2800" dirty="0" smtClean="0"/>
              <a:t>One broadly Discursive piece of writing </a:t>
            </a:r>
            <a:endParaRPr lang="en-GB" sz="2800" dirty="0"/>
          </a:p>
          <a:p>
            <a:endParaRPr lang="en-GB" sz="2800" dirty="0" smtClean="0"/>
          </a:p>
          <a:p>
            <a:r>
              <a:rPr lang="en-GB" sz="2800" b="1" dirty="0" smtClean="0"/>
              <a:t>30% of Final Grade. Externally marked by the SQA</a:t>
            </a:r>
            <a:endParaRPr lang="en-GB" sz="2800" b="1" dirty="0"/>
          </a:p>
        </p:txBody>
      </p:sp>
      <p:pic>
        <p:nvPicPr>
          <p:cNvPr id="4" name="Picture 3"/>
          <p:cNvPicPr>
            <a:picLocks noChangeAspect="1"/>
          </p:cNvPicPr>
          <p:nvPr/>
        </p:nvPicPr>
        <p:blipFill>
          <a:blip r:embed="rId2"/>
          <a:stretch>
            <a:fillRect/>
          </a:stretch>
        </p:blipFill>
        <p:spPr>
          <a:xfrm rot="21278913">
            <a:off x="8087394" y="2743199"/>
            <a:ext cx="3601256" cy="2400837"/>
          </a:xfrm>
          <a:prstGeom prst="rect">
            <a:avLst/>
          </a:prstGeom>
        </p:spPr>
      </p:pic>
    </p:spTree>
    <p:extLst>
      <p:ext uri="{BB962C8B-B14F-4D97-AF65-F5344CB8AC3E}">
        <p14:creationId xmlns:p14="http://schemas.microsoft.com/office/powerpoint/2010/main" val="2377911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74" y="671203"/>
            <a:ext cx="9366325" cy="553163"/>
          </a:xfrm>
        </p:spPr>
        <p:txBody>
          <a:bodyPr>
            <a:normAutofit fontScale="90000"/>
          </a:bodyPr>
          <a:lstStyle/>
          <a:p>
            <a:r>
              <a:rPr lang="en-GB" b="1" dirty="0" smtClean="0"/>
              <a:t>Writing folio</a:t>
            </a:r>
            <a:endParaRPr lang="en-GB" b="1" dirty="0"/>
          </a:p>
        </p:txBody>
      </p:sp>
      <p:sp>
        <p:nvSpPr>
          <p:cNvPr id="3" name="Content Placeholder 2"/>
          <p:cNvSpPr>
            <a:spLocks noGrp="1"/>
          </p:cNvSpPr>
          <p:nvPr>
            <p:ph idx="1"/>
          </p:nvPr>
        </p:nvSpPr>
        <p:spPr>
          <a:xfrm>
            <a:off x="712922" y="1666527"/>
            <a:ext cx="8701534" cy="4566848"/>
          </a:xfrm>
        </p:spPr>
        <p:txBody>
          <a:bodyPr>
            <a:normAutofit fontScale="77500" lnSpcReduction="20000"/>
          </a:bodyPr>
          <a:lstStyle/>
          <a:p>
            <a:r>
              <a:rPr lang="en-GB" sz="3600" dirty="0" smtClean="0"/>
              <a:t>Pupils should be working on their writing folio at and will continue to do so throughout the year.</a:t>
            </a:r>
          </a:p>
          <a:p>
            <a:endParaRPr lang="en-GB" sz="3600" dirty="0"/>
          </a:p>
          <a:p>
            <a:r>
              <a:rPr lang="en-GB" sz="3600" dirty="0" smtClean="0"/>
              <a:t>It is an important piece of their English course work. </a:t>
            </a:r>
          </a:p>
          <a:p>
            <a:endParaRPr lang="en-GB" sz="3600" dirty="0"/>
          </a:p>
          <a:p>
            <a:r>
              <a:rPr lang="en-GB" sz="3600" dirty="0" smtClean="0"/>
              <a:t>It should be a true reflection of their skills as a writer.</a:t>
            </a:r>
          </a:p>
          <a:p>
            <a:pPr marL="0" indent="0">
              <a:buNone/>
            </a:pPr>
            <a:endParaRPr lang="en-GB" sz="3600" dirty="0" smtClean="0"/>
          </a:p>
          <a:p>
            <a:r>
              <a:rPr lang="en-GB" sz="3600" dirty="0" smtClean="0"/>
              <a:t>Their </a:t>
            </a:r>
            <a:r>
              <a:rPr lang="en-GB" sz="3600" b="1" dirty="0" smtClean="0"/>
              <a:t>final drafts </a:t>
            </a:r>
            <a:r>
              <a:rPr lang="en-GB" sz="3600" dirty="0" smtClean="0"/>
              <a:t>should be complete </a:t>
            </a:r>
            <a:r>
              <a:rPr lang="en-GB" sz="3600" b="1" dirty="0" smtClean="0"/>
              <a:t>by March</a:t>
            </a:r>
            <a:r>
              <a:rPr lang="en-GB" sz="3600" dirty="0" smtClean="0"/>
              <a:t>.</a:t>
            </a:r>
            <a:endParaRPr lang="en-GB" dirty="0"/>
          </a:p>
          <a:p>
            <a:endParaRPr lang="en-GB" dirty="0"/>
          </a:p>
        </p:txBody>
      </p:sp>
      <p:pic>
        <p:nvPicPr>
          <p:cNvPr id="4" name="Picture 3"/>
          <p:cNvPicPr>
            <a:picLocks noChangeAspect="1"/>
          </p:cNvPicPr>
          <p:nvPr/>
        </p:nvPicPr>
        <p:blipFill>
          <a:blip r:embed="rId2"/>
          <a:stretch>
            <a:fillRect/>
          </a:stretch>
        </p:blipFill>
        <p:spPr>
          <a:xfrm>
            <a:off x="9527438" y="2279561"/>
            <a:ext cx="2493917" cy="2493917"/>
          </a:xfrm>
          <a:prstGeom prst="rect">
            <a:avLst/>
          </a:prstGeom>
        </p:spPr>
      </p:pic>
    </p:spTree>
    <p:extLst>
      <p:ext uri="{BB962C8B-B14F-4D97-AF65-F5344CB8AC3E}">
        <p14:creationId xmlns:p14="http://schemas.microsoft.com/office/powerpoint/2010/main" val="236711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 at SQA understanding standards and exemplars of writing</a:t>
            </a:r>
            <a:endParaRPr lang="en-GB" dirty="0"/>
          </a:p>
        </p:txBody>
      </p:sp>
      <p:sp>
        <p:nvSpPr>
          <p:cNvPr id="3" name="Content Placeholder 2"/>
          <p:cNvSpPr>
            <a:spLocks noGrp="1"/>
          </p:cNvSpPr>
          <p:nvPr>
            <p:ph idx="1"/>
          </p:nvPr>
        </p:nvSpPr>
        <p:spPr/>
        <p:txBody>
          <a:bodyPr/>
          <a:lstStyle/>
          <a:p>
            <a:pPr marL="68580" indent="0">
              <a:buNone/>
            </a:pPr>
            <a:r>
              <a:rPr lang="en-US" dirty="0" smtClean="0"/>
              <a:t>Examples are provided</a:t>
            </a:r>
            <a:endParaRPr lang="en-GB" dirty="0"/>
          </a:p>
        </p:txBody>
      </p:sp>
      <p:sp>
        <p:nvSpPr>
          <p:cNvPr id="4" name="Rectangle 3"/>
          <p:cNvSpPr/>
          <p:nvPr/>
        </p:nvSpPr>
        <p:spPr>
          <a:xfrm>
            <a:off x="3048000" y="3105835"/>
            <a:ext cx="6096000" cy="646331"/>
          </a:xfrm>
          <a:prstGeom prst="rect">
            <a:avLst/>
          </a:prstGeom>
        </p:spPr>
        <p:txBody>
          <a:bodyPr>
            <a:spAutoFit/>
          </a:bodyPr>
          <a:lstStyle/>
          <a:p>
            <a:r>
              <a:rPr lang="en-GB" dirty="0"/>
              <a:t>https://www.understandingstandards.org.uk/Subjects/English/higher</a:t>
            </a:r>
          </a:p>
        </p:txBody>
      </p:sp>
    </p:spTree>
    <p:extLst>
      <p:ext uri="{BB962C8B-B14F-4D97-AF65-F5344CB8AC3E}">
        <p14:creationId xmlns:p14="http://schemas.microsoft.com/office/powerpoint/2010/main" val="21411820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1480</TotalTime>
  <Words>1025</Words>
  <Application>Microsoft Office PowerPoint</Application>
  <PresentationFormat>Widescreen</PresentationFormat>
  <Paragraphs>158</Paragraphs>
  <Slides>30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Century Gothic</vt:lpstr>
      <vt:lpstr>Times New Roman</vt:lpstr>
      <vt:lpstr>Wingdings</vt:lpstr>
      <vt:lpstr>Wingdings 2</vt:lpstr>
      <vt:lpstr>Austin</vt:lpstr>
      <vt:lpstr>Senior Phase English</vt:lpstr>
      <vt:lpstr>PowerPoint Presentation</vt:lpstr>
      <vt:lpstr> </vt:lpstr>
      <vt:lpstr>Helping Your Child </vt:lpstr>
      <vt:lpstr>Course content and structure </vt:lpstr>
      <vt:lpstr> Component 4 - Spoken Language  </vt:lpstr>
      <vt:lpstr>Component 3 - Writing folio</vt:lpstr>
      <vt:lpstr>Writing folio</vt:lpstr>
      <vt:lpstr>Look at SQA understanding standards and exemplars of writing</vt:lpstr>
      <vt:lpstr>N5/HIGHER Final examination </vt:lpstr>
      <vt:lpstr>Reading for analysis, evaluation and understanding (R.U.A.E)</vt:lpstr>
      <vt:lpstr>PowerPoint Presentation</vt:lpstr>
      <vt:lpstr>Course Deadlines 2019/2020</vt:lpstr>
      <vt:lpstr> The Scottish text</vt:lpstr>
      <vt:lpstr>Critical Reading</vt:lpstr>
      <vt:lpstr>CRITICAL READING SECTION</vt:lpstr>
      <vt:lpstr>IN A NUTSHELL</vt:lpstr>
      <vt:lpstr>What should my child be doing for English homework?</vt:lpstr>
      <vt:lpstr>Homework 1</vt:lpstr>
      <vt:lpstr>Homework 2</vt:lpstr>
      <vt:lpstr>Homework 3</vt:lpstr>
      <vt:lpstr>Homework 3</vt:lpstr>
      <vt:lpstr>Homework 4</vt:lpstr>
      <vt:lpstr>Homework 5</vt:lpstr>
      <vt:lpstr>PARENTAL HANDOUTS</vt:lpstr>
      <vt:lpstr>NPFS Revision in a nutshell NPFS Senior Phase in a nutshell BBC bitsesize ENGLISH</vt:lpstr>
      <vt:lpstr>Revision Tips from other Pupils</vt:lpstr>
      <vt:lpstr>Communicating with the English Department</vt:lpstr>
      <vt:lpstr>Tracking in CGS</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Phase English</dc:title>
  <dc:creator>Kathy Shanks</dc:creator>
  <cp:lastModifiedBy>macgregor, janice</cp:lastModifiedBy>
  <cp:revision>125</cp:revision>
  <cp:lastPrinted>2019-09-25T10:19:26Z</cp:lastPrinted>
  <dcterms:created xsi:type="dcterms:W3CDTF">2014-09-18T20:09:46Z</dcterms:created>
  <dcterms:modified xsi:type="dcterms:W3CDTF">2019-09-25T11:54:44Z</dcterms:modified>
</cp:coreProperties>
</file>